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5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84" r:id="rId22"/>
    <p:sldId id="277" r:id="rId23"/>
    <p:sldId id="278" r:id="rId24"/>
    <p:sldId id="279" r:id="rId25"/>
    <p:sldId id="280" r:id="rId26"/>
    <p:sldId id="287" r:id="rId27"/>
    <p:sldId id="285" r:id="rId28"/>
    <p:sldId id="286" r:id="rId29"/>
    <p:sldId id="288" r:id="rId30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8475" autoAdjust="0"/>
  </p:normalViewPr>
  <p:slideViewPr>
    <p:cSldViewPr>
      <p:cViewPr varScale="1">
        <p:scale>
          <a:sx n="44" d="100"/>
          <a:sy n="44" d="100"/>
        </p:scale>
        <p:origin x="-126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AE56E3-A551-4834-9E5E-EE74F0275E6C}" type="datetimeFigureOut">
              <a:rPr lang="pt-BR" smtClean="0"/>
              <a:pPr/>
              <a:t>03/05/2012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4E5A5C-6FB9-4ADC-8C5C-20B617ED836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4E5A5C-6FB9-4ADC-8C5C-20B617ED8360}" type="slidenum">
              <a:rPr lang="pt-BR" smtClean="0"/>
              <a:pPr/>
              <a:t>6</a:t>
            </a:fld>
            <a:endParaRPr 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Jornalista , escritor, poeta, folclorista e cantador, ele foi o primeiro a gravar um disco de música caipira. É também obra sua a divulgação desta música , através de um Teatro Ambulante.</a:t>
            </a:r>
            <a:endParaRPr lang="pt-BR" dirty="0" smtClean="0"/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4E5A5C-6FB9-4ADC-8C5C-20B617ED8360}" type="slidenum">
              <a:rPr lang="pt-BR" smtClean="0"/>
              <a:pPr/>
              <a:t>7</a:t>
            </a:fld>
            <a:endParaRPr lang="pt-B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Artistas representativos desta tendência, mesmo que gravando em época posterior, são Cornélio Pires e sua "Turma", Alvarenga e Ranchinho, Torres e Florêncio, Tonico e Tinoco, Vieira e </a:t>
            </a:r>
            <a:r>
              <a:rPr lang="pt-BR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Vieirinha</a:t>
            </a:r>
            <a:r>
              <a:rPr lang="pt-B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Pena Branca e </a:t>
            </a:r>
            <a:r>
              <a:rPr lang="pt-BR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Xavantinho</a:t>
            </a:r>
            <a:r>
              <a:rPr lang="pt-B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 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4E5A5C-6FB9-4ADC-8C5C-20B617ED8360}" type="slidenum">
              <a:rPr lang="pt-BR" smtClean="0"/>
              <a:pPr/>
              <a:t>10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FA057-DD36-4D05-A76A-1C26B2125BDB}" type="datetimeFigureOut">
              <a:rPr lang="pt-BR" smtClean="0"/>
              <a:pPr/>
              <a:t>03/05/2012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5A220-6CE3-45D9-BFFD-AAC038910C9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FA057-DD36-4D05-A76A-1C26B2125BDB}" type="datetimeFigureOut">
              <a:rPr lang="pt-BR" smtClean="0"/>
              <a:pPr/>
              <a:t>03/05/2012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5A220-6CE3-45D9-BFFD-AAC038910C9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FA057-DD36-4D05-A76A-1C26B2125BDB}" type="datetimeFigureOut">
              <a:rPr lang="pt-BR" smtClean="0"/>
              <a:pPr/>
              <a:t>03/05/2012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5A220-6CE3-45D9-BFFD-AAC038910C9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FA057-DD36-4D05-A76A-1C26B2125BDB}" type="datetimeFigureOut">
              <a:rPr lang="pt-BR" smtClean="0"/>
              <a:pPr/>
              <a:t>03/05/2012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5A220-6CE3-45D9-BFFD-AAC038910C9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FA057-DD36-4D05-A76A-1C26B2125BDB}" type="datetimeFigureOut">
              <a:rPr lang="pt-BR" smtClean="0"/>
              <a:pPr/>
              <a:t>03/05/2012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5A220-6CE3-45D9-BFFD-AAC038910C9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FA057-DD36-4D05-A76A-1C26B2125BDB}" type="datetimeFigureOut">
              <a:rPr lang="pt-BR" smtClean="0"/>
              <a:pPr/>
              <a:t>03/05/2012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5A220-6CE3-45D9-BFFD-AAC038910C9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FA057-DD36-4D05-A76A-1C26B2125BDB}" type="datetimeFigureOut">
              <a:rPr lang="pt-BR" smtClean="0"/>
              <a:pPr/>
              <a:t>03/05/2012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5A220-6CE3-45D9-BFFD-AAC038910C9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FA057-DD36-4D05-A76A-1C26B2125BDB}" type="datetimeFigureOut">
              <a:rPr lang="pt-BR" smtClean="0"/>
              <a:pPr/>
              <a:t>03/05/2012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5A220-6CE3-45D9-BFFD-AAC038910C9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FA057-DD36-4D05-A76A-1C26B2125BDB}" type="datetimeFigureOut">
              <a:rPr lang="pt-BR" smtClean="0"/>
              <a:pPr/>
              <a:t>03/05/2012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5A220-6CE3-45D9-BFFD-AAC038910C9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FA057-DD36-4D05-A76A-1C26B2125BDB}" type="datetimeFigureOut">
              <a:rPr lang="pt-BR" smtClean="0"/>
              <a:pPr/>
              <a:t>03/05/2012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5A220-6CE3-45D9-BFFD-AAC038910C9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FA057-DD36-4D05-A76A-1C26B2125BDB}" type="datetimeFigureOut">
              <a:rPr lang="pt-BR" smtClean="0"/>
              <a:pPr/>
              <a:t>03/05/2012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5A220-6CE3-45D9-BFFD-AAC038910C9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5FA057-DD36-4D05-A76A-1C26B2125BDB}" type="datetimeFigureOut">
              <a:rPr lang="pt-BR" smtClean="0"/>
              <a:pPr/>
              <a:t>03/05/2012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5A220-6CE3-45D9-BFFD-AAC038910C9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7.xml"/><Relationship Id="rId1" Type="http://schemas.openxmlformats.org/officeDocument/2006/relationships/audio" Target="file:///E:\VIDEOSAULA\Tonico-Tinoco-Chico-mineiro.mp3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7.xml"/><Relationship Id="rId1" Type="http://schemas.openxmlformats.org/officeDocument/2006/relationships/audio" Target="file:///E:\VIDEOSAULA\Fio-de-Cabelo-Marciano-Part.-Darci-Rossi.mp3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7.xml"/><Relationship Id="rId1" Type="http://schemas.openxmlformats.org/officeDocument/2006/relationships/audio" Target="file:///E:\VIDEOSAULA\Estrada-da-vida-por-Milionrio-e-Jos-Rico.mp3" TargetMode="Externa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7.xml"/><Relationship Id="rId1" Type="http://schemas.openxmlformats.org/officeDocument/2006/relationships/audio" Target="file:///E:\VIDEOSAULA\Leo-Canhoto-e-Robertinho-Soldado-sem-farda.mp3" TargetMode="Externa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7" Type="http://schemas.openxmlformats.org/officeDocument/2006/relationships/image" Target="../media/image23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jpeg"/><Relationship Id="rId5" Type="http://schemas.openxmlformats.org/officeDocument/2006/relationships/image" Target="../media/image21.png"/><Relationship Id="rId4" Type="http://schemas.openxmlformats.org/officeDocument/2006/relationships/image" Target="../media/image20.jpe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ttp://www.baressp.com.br/admin/carrega_imagem.asp?T=G&amp;L=320&amp;I=/eventos/fotos/sertanejo-3_2801201010513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340768"/>
            <a:ext cx="9144000" cy="5517232"/>
          </a:xfrm>
          <a:prstGeom prst="rect">
            <a:avLst/>
          </a:prstGeom>
          <a:noFill/>
        </p:spPr>
      </p:pic>
      <p:sp>
        <p:nvSpPr>
          <p:cNvPr id="4" name="Retângulo 3"/>
          <p:cNvSpPr/>
          <p:nvPr/>
        </p:nvSpPr>
        <p:spPr>
          <a:xfrm>
            <a:off x="1" y="0"/>
            <a:ext cx="9144000" cy="1569660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r>
              <a:rPr lang="pt-BR" sz="9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SERTANEJO</a:t>
            </a:r>
            <a:endParaRPr lang="pt-BR" sz="9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6372200" y="764704"/>
            <a:ext cx="2627642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Anos 70 e 80</a:t>
            </a:r>
            <a:endParaRPr lang="pt-BR" sz="3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0" name="Retângulo 9"/>
          <p:cNvSpPr/>
          <p:nvPr/>
        </p:nvSpPr>
        <p:spPr>
          <a:xfrm>
            <a:off x="251520" y="1772816"/>
            <a:ext cx="3555012" cy="255454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r>
              <a:rPr lang="pt-BR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Brenda Martinez</a:t>
            </a:r>
          </a:p>
          <a:p>
            <a:pPr algn="just"/>
            <a:r>
              <a:rPr lang="pt-BR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Carolina Rohers</a:t>
            </a:r>
          </a:p>
          <a:p>
            <a:pPr algn="just"/>
            <a:r>
              <a:rPr lang="pt-BR" sz="32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Fernanda Storck</a:t>
            </a:r>
          </a:p>
          <a:p>
            <a:pPr algn="just"/>
            <a:r>
              <a:rPr lang="pt-BR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Jessica Pagani</a:t>
            </a:r>
          </a:p>
          <a:p>
            <a:pPr algn="just"/>
            <a:r>
              <a:rPr lang="pt-BR" sz="32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3M</a:t>
            </a:r>
            <a:endParaRPr lang="pt-BR" sz="32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t-BR" dirty="0"/>
              <a:t>	</a:t>
            </a:r>
            <a:r>
              <a:rPr lang="pt-BR" dirty="0" smtClean="0"/>
              <a:t>Na </a:t>
            </a:r>
            <a:r>
              <a:rPr lang="pt-BR" dirty="0"/>
              <a:t>primeira fase os cantadores interpretavam </a:t>
            </a:r>
            <a:r>
              <a:rPr lang="pt-BR" dirty="0" smtClean="0"/>
              <a:t>modas de viola </a:t>
            </a:r>
            <a:r>
              <a:rPr lang="pt-BR" dirty="0"/>
              <a:t>e toadas, canções estróficas que após uma introdução da viola denominada "repique" falavam do universo sertanejo numa temática essencialmente épica, muitas vezes satírico-moralista e menos </a:t>
            </a:r>
            <a:r>
              <a:rPr lang="pt-BR" dirty="0" smtClean="0"/>
              <a:t>frequentemente </a:t>
            </a:r>
            <a:r>
              <a:rPr lang="pt-BR" dirty="0"/>
              <a:t>amorosa. </a:t>
            </a:r>
            <a:endParaRPr lang="pt-BR" dirty="0" smtClean="0"/>
          </a:p>
          <a:p>
            <a:endParaRPr lang="pt-BR" dirty="0"/>
          </a:p>
        </p:txBody>
      </p:sp>
      <p:sp>
        <p:nvSpPr>
          <p:cNvPr id="4" name="Retângulo 3"/>
          <p:cNvSpPr/>
          <p:nvPr/>
        </p:nvSpPr>
        <p:spPr>
          <a:xfrm>
            <a:off x="0" y="0"/>
            <a:ext cx="9144000" cy="1323439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8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Sertanejo</a:t>
            </a:r>
            <a:endParaRPr lang="pt-BR" sz="80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0"/>
            <a:ext cx="9144000" cy="1323439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8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Sertanejo</a:t>
            </a:r>
            <a:endParaRPr lang="pt-BR" sz="80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251520" y="1844824"/>
            <a:ext cx="626469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dirty="0"/>
              <a:t>Os intérpretes mais famosos de música caipira são o duo Tonico e Tinoco. Em 1946, eles </a:t>
            </a:r>
            <a:r>
              <a:rPr lang="pt-BR" sz="3200" dirty="0" smtClean="0"/>
              <a:t>gravaram </a:t>
            </a:r>
            <a:r>
              <a:rPr lang="pt-BR" sz="3200" b="1" dirty="0" smtClean="0"/>
              <a:t>“Chico Mineiro”</a:t>
            </a:r>
            <a:r>
              <a:rPr lang="pt-BR" sz="3200" dirty="0" smtClean="0"/>
              <a:t>, </a:t>
            </a:r>
            <a:r>
              <a:rPr lang="pt-BR" sz="3200" dirty="0"/>
              <a:t>de Tonico e Francisco Ribeiro </a:t>
            </a:r>
            <a:r>
              <a:rPr lang="pt-BR" sz="3200" dirty="0" smtClean="0"/>
              <a:t>, </a:t>
            </a:r>
            <a:r>
              <a:rPr lang="pt-BR" sz="3200" dirty="0"/>
              <a:t>um clássico da música caipira que narra a história de um boiadeiro que descobre ser irmão de seu vaqueiro (Chico Mineiro).</a:t>
            </a:r>
          </a:p>
        </p:txBody>
      </p:sp>
      <p:pic>
        <p:nvPicPr>
          <p:cNvPr id="27650" name="Picture 2" descr="http://lh5.ggpht.com/_Qo4N2U-2TTo/S65UPimY2dI/AAAAAAAANWw/kSpD4MRx2ZQ/Tonico%20e%20Tinoco%20mp3infantil.blogspot.com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200" y="1556792"/>
            <a:ext cx="2514600" cy="33623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0"/>
            <a:ext cx="9144000" cy="1323439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8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Sertanejo</a:t>
            </a:r>
            <a:endParaRPr lang="pt-BR" sz="80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539552" y="2708920"/>
            <a:ext cx="4572000" cy="310854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BR" sz="2000" dirty="0"/>
              <a:t>Fizemos a última viagem</a:t>
            </a:r>
            <a:br>
              <a:rPr lang="pt-BR" sz="2000" dirty="0"/>
            </a:br>
            <a:r>
              <a:rPr lang="pt-BR" sz="2000" dirty="0"/>
              <a:t>Foi lá pro sertão de Goiás</a:t>
            </a:r>
            <a:br>
              <a:rPr lang="pt-BR" sz="2000" dirty="0"/>
            </a:br>
            <a:r>
              <a:rPr lang="pt-BR" sz="2000" dirty="0"/>
              <a:t>Fui eu e o Chico Mineiro</a:t>
            </a:r>
            <a:br>
              <a:rPr lang="pt-BR" sz="2000" dirty="0"/>
            </a:br>
            <a:r>
              <a:rPr lang="pt-BR" sz="2000" dirty="0"/>
              <a:t>Também foi o capataz</a:t>
            </a:r>
            <a:br>
              <a:rPr lang="pt-BR" sz="2000" dirty="0"/>
            </a:br>
            <a:r>
              <a:rPr lang="pt-BR" sz="2000" dirty="0"/>
              <a:t>Viajamos muitos dias pra </a:t>
            </a:r>
            <a:endParaRPr lang="pt-BR" sz="2000" dirty="0" smtClean="0"/>
          </a:p>
          <a:p>
            <a:r>
              <a:rPr lang="pt-BR" sz="2000" dirty="0" smtClean="0"/>
              <a:t>chegar </a:t>
            </a:r>
            <a:r>
              <a:rPr lang="pt-BR" sz="2000" dirty="0"/>
              <a:t>em Ouro Fino</a:t>
            </a:r>
            <a:br>
              <a:rPr lang="pt-BR" sz="2000" dirty="0"/>
            </a:br>
            <a:r>
              <a:rPr lang="pt-BR" sz="2000" dirty="0"/>
              <a:t>Aonde passamos a noite </a:t>
            </a:r>
            <a:endParaRPr lang="pt-BR" sz="2000" dirty="0" smtClean="0"/>
          </a:p>
          <a:p>
            <a:r>
              <a:rPr lang="pt-BR" sz="2000" dirty="0" smtClean="0"/>
              <a:t>numa </a:t>
            </a:r>
            <a:r>
              <a:rPr lang="pt-BR" sz="2000" dirty="0"/>
              <a:t>festa do </a:t>
            </a:r>
            <a:r>
              <a:rPr lang="pt-BR" sz="2000" dirty="0" smtClean="0"/>
              <a:t>Divino</a:t>
            </a:r>
          </a:p>
          <a:p>
            <a:endParaRPr lang="pt-BR" dirty="0"/>
          </a:p>
          <a:p>
            <a:endParaRPr lang="pt-BR" dirty="0"/>
          </a:p>
        </p:txBody>
      </p:sp>
      <p:sp>
        <p:nvSpPr>
          <p:cNvPr id="4" name="Retângulo 3"/>
          <p:cNvSpPr/>
          <p:nvPr/>
        </p:nvSpPr>
        <p:spPr>
          <a:xfrm>
            <a:off x="4788024" y="3861048"/>
            <a:ext cx="4572000" cy="2831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t-BR" dirty="0" smtClean="0"/>
          </a:p>
          <a:p>
            <a:r>
              <a:rPr lang="pt-BR" sz="2000" dirty="0" smtClean="0"/>
              <a:t>Depois daquela tragédia</a:t>
            </a:r>
            <a:br>
              <a:rPr lang="pt-BR" sz="2000" dirty="0" smtClean="0"/>
            </a:br>
            <a:r>
              <a:rPr lang="pt-BR" sz="2000" dirty="0" smtClean="0"/>
              <a:t>Fiquei mais aborrecido</a:t>
            </a:r>
            <a:br>
              <a:rPr lang="pt-BR" sz="2000" dirty="0" smtClean="0"/>
            </a:br>
            <a:r>
              <a:rPr lang="pt-BR" sz="2000" dirty="0" smtClean="0"/>
              <a:t>Não sabia da nossa amizade</a:t>
            </a:r>
            <a:br>
              <a:rPr lang="pt-BR" sz="2000" dirty="0" smtClean="0"/>
            </a:br>
            <a:r>
              <a:rPr lang="pt-BR" sz="2000" dirty="0" smtClean="0"/>
              <a:t>Porque nos dois era unido</a:t>
            </a:r>
            <a:br>
              <a:rPr lang="pt-BR" sz="2000" dirty="0" smtClean="0"/>
            </a:br>
            <a:r>
              <a:rPr lang="pt-BR" sz="2000" dirty="0" smtClean="0"/>
              <a:t>Quando vi seu documento</a:t>
            </a:r>
            <a:br>
              <a:rPr lang="pt-BR" sz="2000" dirty="0" smtClean="0"/>
            </a:br>
            <a:r>
              <a:rPr lang="pt-BR" sz="2000" dirty="0" smtClean="0"/>
              <a:t>Me cortou o coração</a:t>
            </a:r>
            <a:br>
              <a:rPr lang="pt-BR" sz="2000" dirty="0" smtClean="0"/>
            </a:br>
            <a:r>
              <a:rPr lang="pt-BR" sz="2000" dirty="0" smtClean="0"/>
              <a:t>Vi saber que o Chico Mineiro</a:t>
            </a:r>
            <a:br>
              <a:rPr lang="pt-BR" sz="2000" dirty="0" smtClean="0"/>
            </a:br>
            <a:r>
              <a:rPr lang="pt-BR" sz="2000" dirty="0" smtClean="0"/>
              <a:t>Era meu legítimo irmão</a:t>
            </a:r>
            <a:endParaRPr lang="pt-BR" sz="2000" dirty="0"/>
          </a:p>
        </p:txBody>
      </p:sp>
      <p:sp>
        <p:nvSpPr>
          <p:cNvPr id="5" name="Retângulo 4"/>
          <p:cNvSpPr/>
          <p:nvPr/>
        </p:nvSpPr>
        <p:spPr>
          <a:xfrm>
            <a:off x="4788024" y="1412776"/>
            <a:ext cx="4572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BR" sz="2000" dirty="0" smtClean="0"/>
              <a:t>A festa estava tão boa, </a:t>
            </a:r>
          </a:p>
          <a:p>
            <a:r>
              <a:rPr lang="pt-BR" sz="2000" dirty="0" smtClean="0"/>
              <a:t>mas antes não tivesse ido</a:t>
            </a:r>
            <a:br>
              <a:rPr lang="pt-BR" sz="2000" dirty="0" smtClean="0"/>
            </a:br>
            <a:r>
              <a:rPr lang="pt-BR" sz="2000" dirty="0" smtClean="0"/>
              <a:t>O Chico foi baleado por um homem desconhecido</a:t>
            </a:r>
            <a:br>
              <a:rPr lang="pt-BR" sz="2000" dirty="0" smtClean="0"/>
            </a:br>
            <a:r>
              <a:rPr lang="pt-BR" sz="2000" dirty="0" smtClean="0"/>
              <a:t>Larguei de comprar boiada</a:t>
            </a:r>
            <a:br>
              <a:rPr lang="pt-BR" sz="2000" dirty="0" smtClean="0"/>
            </a:br>
            <a:r>
              <a:rPr lang="pt-BR" sz="2000" dirty="0" smtClean="0"/>
              <a:t>Mataram meu companheiro</a:t>
            </a:r>
            <a:br>
              <a:rPr lang="pt-BR" sz="2000" dirty="0" smtClean="0"/>
            </a:br>
            <a:r>
              <a:rPr lang="pt-BR" sz="2000" dirty="0" smtClean="0"/>
              <a:t>Acabou-se o som da viola</a:t>
            </a:r>
            <a:br>
              <a:rPr lang="pt-BR" sz="2000" dirty="0" smtClean="0"/>
            </a:br>
            <a:r>
              <a:rPr lang="pt-BR" sz="2000" dirty="0" smtClean="0"/>
              <a:t>Acabou-se o Chico Mineiro</a:t>
            </a:r>
          </a:p>
        </p:txBody>
      </p:sp>
      <p:sp>
        <p:nvSpPr>
          <p:cNvPr id="6" name="Retângulo 5"/>
          <p:cNvSpPr/>
          <p:nvPr/>
        </p:nvSpPr>
        <p:spPr>
          <a:xfrm>
            <a:off x="467544" y="1556792"/>
            <a:ext cx="417646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b="1" dirty="0" smtClean="0"/>
              <a:t>Chico Mineiro </a:t>
            </a:r>
            <a:r>
              <a:rPr lang="pt-BR" sz="2800" b="1" dirty="0"/>
              <a:t>de Tonico &amp; Francisco </a:t>
            </a:r>
            <a:r>
              <a:rPr lang="pt-BR" sz="2800" b="1" dirty="0" smtClean="0"/>
              <a:t>Ribeiro.</a:t>
            </a:r>
            <a:endParaRPr lang="pt-BR" sz="2800" dirty="0"/>
          </a:p>
        </p:txBody>
      </p:sp>
      <p:pic>
        <p:nvPicPr>
          <p:cNvPr id="7" name="Tonico-Tinoco-Chico-mineiro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755576" y="5517232"/>
            <a:ext cx="936104" cy="93610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540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0"/>
            <a:ext cx="9144000" cy="1323439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8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Sertanejo</a:t>
            </a:r>
            <a:endParaRPr lang="pt-BR" sz="80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539552" y="1772816"/>
            <a:ext cx="8136904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dirty="0"/>
              <a:t>Nos anos 40, duos urbanos (como as irmãs Castro) começaram a incluir no seu repertório corridos e </a:t>
            </a:r>
            <a:r>
              <a:rPr lang="pt-BR" sz="3200" dirty="0" err="1"/>
              <a:t>rancheras</a:t>
            </a:r>
            <a:r>
              <a:rPr lang="pt-BR" sz="3200" dirty="0"/>
              <a:t> mexicanas, e </a:t>
            </a:r>
            <a:r>
              <a:rPr lang="pt-BR" sz="3200" dirty="0" err="1"/>
              <a:t>guarânias</a:t>
            </a:r>
            <a:r>
              <a:rPr lang="pt-BR" sz="3200" dirty="0"/>
              <a:t> e polcas paraguaias</a:t>
            </a:r>
            <a:r>
              <a:rPr lang="pt-BR" sz="3200" dirty="0" smtClean="0"/>
              <a:t>.</a:t>
            </a:r>
          </a:p>
          <a:p>
            <a:r>
              <a:rPr lang="pt-BR" sz="3200" b="1" dirty="0" smtClean="0"/>
              <a:t>“Fio de cabelo” </a:t>
            </a:r>
            <a:r>
              <a:rPr lang="pt-BR" sz="3200" dirty="0" smtClean="0"/>
              <a:t>de Marciano e Darci Rossi analisada abaixo é um exemplo de </a:t>
            </a:r>
            <a:r>
              <a:rPr lang="pt-BR" sz="3200" dirty="0" err="1" smtClean="0"/>
              <a:t>guarânia</a:t>
            </a:r>
            <a:r>
              <a:rPr lang="pt-BR" sz="3200" dirty="0" smtClean="0"/>
              <a:t>. </a:t>
            </a:r>
          </a:p>
          <a:p>
            <a:endParaRPr lang="pt-B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0"/>
            <a:ext cx="9144000" cy="1323439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8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Sertanejo</a:t>
            </a:r>
            <a:endParaRPr lang="pt-BR" sz="80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395536" y="1844824"/>
            <a:ext cx="403244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b="1" dirty="0"/>
              <a:t>Fio de </a:t>
            </a:r>
            <a:r>
              <a:rPr lang="pt-BR" sz="2800" b="1" dirty="0" smtClean="0"/>
              <a:t>Cabelo </a:t>
            </a:r>
            <a:r>
              <a:rPr lang="pt-BR" sz="2800" b="1" dirty="0"/>
              <a:t>de Marciano &amp; Darci Rossi.</a:t>
            </a:r>
            <a:r>
              <a:rPr lang="pt-BR" b="1" dirty="0"/>
              <a:t> </a:t>
            </a:r>
            <a:endParaRPr lang="pt-BR" dirty="0"/>
          </a:p>
        </p:txBody>
      </p:sp>
      <p:sp>
        <p:nvSpPr>
          <p:cNvPr id="4" name="Retângulo 3"/>
          <p:cNvSpPr/>
          <p:nvPr/>
        </p:nvSpPr>
        <p:spPr>
          <a:xfrm>
            <a:off x="395536" y="3068960"/>
            <a:ext cx="4572000" cy="317009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BR" sz="2000" dirty="0"/>
              <a:t>Quando a gente ama</a:t>
            </a:r>
            <a:br>
              <a:rPr lang="pt-BR" sz="2000" dirty="0"/>
            </a:br>
            <a:r>
              <a:rPr lang="pt-BR" sz="2000" dirty="0"/>
              <a:t>Qualquer coisa serve para relembrar</a:t>
            </a:r>
            <a:br>
              <a:rPr lang="pt-BR" sz="2000" dirty="0"/>
            </a:br>
            <a:r>
              <a:rPr lang="pt-BR" sz="2000" dirty="0"/>
              <a:t>Um vestido velho da mulher amada</a:t>
            </a:r>
            <a:br>
              <a:rPr lang="pt-BR" sz="2000" dirty="0"/>
            </a:br>
            <a:r>
              <a:rPr lang="pt-BR" sz="2000" dirty="0"/>
              <a:t>Tem muito valor</a:t>
            </a:r>
            <a:br>
              <a:rPr lang="pt-BR" sz="2000" dirty="0"/>
            </a:br>
            <a:r>
              <a:rPr lang="pt-BR" sz="2000" dirty="0"/>
              <a:t>Aquele restinho do perfume dela </a:t>
            </a:r>
            <a:endParaRPr lang="pt-BR" sz="2000" dirty="0" smtClean="0"/>
          </a:p>
          <a:p>
            <a:r>
              <a:rPr lang="pt-BR" sz="2000" dirty="0" smtClean="0"/>
              <a:t>que </a:t>
            </a:r>
            <a:r>
              <a:rPr lang="pt-BR" sz="2000" dirty="0"/>
              <a:t>ficou no frasco</a:t>
            </a:r>
            <a:br>
              <a:rPr lang="pt-BR" sz="2000" dirty="0"/>
            </a:br>
            <a:r>
              <a:rPr lang="pt-BR" sz="2000" dirty="0"/>
              <a:t>Sobre a penteadeira</a:t>
            </a:r>
            <a:br>
              <a:rPr lang="pt-BR" sz="2000" dirty="0"/>
            </a:br>
            <a:r>
              <a:rPr lang="pt-BR" sz="2000" dirty="0"/>
              <a:t>Mostrando que o quarto</a:t>
            </a:r>
            <a:br>
              <a:rPr lang="pt-BR" sz="2000" dirty="0"/>
            </a:br>
            <a:r>
              <a:rPr lang="pt-BR" sz="2000" dirty="0"/>
              <a:t>Já foi o cenário de um grande </a:t>
            </a:r>
            <a:r>
              <a:rPr lang="pt-BR" sz="2000" dirty="0" smtClean="0"/>
              <a:t>amor</a:t>
            </a:r>
          </a:p>
          <a:p>
            <a:endParaRPr lang="pt-BR" sz="2000" dirty="0"/>
          </a:p>
        </p:txBody>
      </p:sp>
      <p:sp>
        <p:nvSpPr>
          <p:cNvPr id="5" name="Retângulo 4"/>
          <p:cNvSpPr/>
          <p:nvPr/>
        </p:nvSpPr>
        <p:spPr>
          <a:xfrm>
            <a:off x="4572000" y="3068960"/>
            <a:ext cx="4572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BR" sz="2000" dirty="0" smtClean="0"/>
              <a:t>E hoje o que encontrei me deixou mais triste</a:t>
            </a:r>
            <a:br>
              <a:rPr lang="pt-BR" sz="2000" dirty="0" smtClean="0"/>
            </a:br>
            <a:r>
              <a:rPr lang="pt-BR" sz="2000" dirty="0" smtClean="0"/>
              <a:t>Um pedacinho dela que existe</a:t>
            </a:r>
            <a:br>
              <a:rPr lang="pt-BR" sz="2000" dirty="0" smtClean="0"/>
            </a:br>
            <a:r>
              <a:rPr lang="pt-BR" sz="2000" dirty="0" smtClean="0"/>
              <a:t>Um fio de cabelo no meu paletó</a:t>
            </a:r>
            <a:br>
              <a:rPr lang="pt-BR" sz="2000" dirty="0" smtClean="0"/>
            </a:br>
            <a:r>
              <a:rPr lang="pt-BR" sz="2000" dirty="0" smtClean="0"/>
              <a:t>Lembrei de tudo entre nós</a:t>
            </a:r>
            <a:br>
              <a:rPr lang="pt-BR" sz="2000" dirty="0" smtClean="0"/>
            </a:br>
            <a:r>
              <a:rPr lang="pt-BR" sz="2000" dirty="0" smtClean="0"/>
              <a:t>Do amor vivido</a:t>
            </a:r>
            <a:br>
              <a:rPr lang="pt-BR" sz="2000" dirty="0" smtClean="0"/>
            </a:br>
            <a:r>
              <a:rPr lang="pt-BR" sz="2000" dirty="0" smtClean="0"/>
              <a:t>Aquele fio de cabelo comprido</a:t>
            </a:r>
            <a:br>
              <a:rPr lang="pt-BR" sz="2000" dirty="0" smtClean="0"/>
            </a:br>
            <a:r>
              <a:rPr lang="pt-BR" sz="2000" dirty="0" smtClean="0"/>
              <a:t>Já esteve grudado em nosso suor</a:t>
            </a:r>
            <a:endParaRPr lang="pt-BR" sz="2000" dirty="0"/>
          </a:p>
        </p:txBody>
      </p:sp>
      <p:pic>
        <p:nvPicPr>
          <p:cNvPr id="7" name="Fio-de-Cabelo-Marciano-Part.-Darci-Rossi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4716016" y="1700808"/>
            <a:ext cx="1152128" cy="115212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7599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0"/>
            <a:ext cx="9144000" cy="1323439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8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Sertanejo</a:t>
            </a:r>
            <a:endParaRPr lang="pt-BR" sz="80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539552" y="1988840"/>
            <a:ext cx="7704856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dirty="0"/>
              <a:t>Na década de 50, a incorporação do estilo </a:t>
            </a:r>
            <a:r>
              <a:rPr lang="pt-BR" sz="2800" dirty="0" err="1"/>
              <a:t>mariachi</a:t>
            </a:r>
            <a:r>
              <a:rPr lang="pt-BR" sz="2800" dirty="0"/>
              <a:t> mexicano foi intensificado pelo sucesso, no Brasil, do cantor Miguel </a:t>
            </a:r>
            <a:r>
              <a:rPr lang="pt-BR" sz="2800" dirty="0" err="1"/>
              <a:t>Aceves</a:t>
            </a:r>
            <a:r>
              <a:rPr lang="pt-BR" sz="2800" dirty="0"/>
              <a:t> </a:t>
            </a:r>
            <a:r>
              <a:rPr lang="pt-BR" sz="2800" dirty="0" err="1" smtClean="0"/>
              <a:t>Mejia</a:t>
            </a:r>
            <a:r>
              <a:rPr lang="pt-BR" sz="2800" dirty="0" smtClean="0"/>
              <a:t>.</a:t>
            </a:r>
          </a:p>
          <a:p>
            <a:r>
              <a:rPr lang="pt-BR" sz="2800" dirty="0" smtClean="0"/>
              <a:t>Uma </a:t>
            </a:r>
            <a:r>
              <a:rPr lang="pt-BR" sz="2800" dirty="0"/>
              <a:t>composição e performance muito bem sucedida do duo é a canção </a:t>
            </a:r>
            <a:r>
              <a:rPr lang="pt-BR" sz="2800" dirty="0" smtClean="0"/>
              <a:t>rancheira </a:t>
            </a:r>
            <a:r>
              <a:rPr lang="pt-BR" sz="2800" b="1" dirty="0" smtClean="0"/>
              <a:t>“Estrada </a:t>
            </a:r>
            <a:r>
              <a:rPr lang="pt-BR" sz="2800" b="1" dirty="0"/>
              <a:t>da </a:t>
            </a:r>
            <a:r>
              <a:rPr lang="pt-BR" sz="2800" b="1" dirty="0" smtClean="0"/>
              <a:t>Vida” </a:t>
            </a:r>
            <a:r>
              <a:rPr lang="pt-BR" sz="2800" dirty="0"/>
              <a:t>de José </a:t>
            </a:r>
            <a:r>
              <a:rPr lang="pt-BR" sz="2800" dirty="0" smtClean="0"/>
              <a:t>Rico.</a:t>
            </a:r>
          </a:p>
          <a:p>
            <a:endParaRPr lang="pt-B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0"/>
            <a:ext cx="9144000" cy="1323439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8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Sertanejo</a:t>
            </a:r>
            <a:endParaRPr lang="pt-BR" sz="80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611560" y="1916832"/>
            <a:ext cx="3427413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800" b="1" dirty="0" smtClean="0"/>
              <a:t>Estrada </a:t>
            </a:r>
            <a:r>
              <a:rPr lang="pt-BR" sz="2800" b="1" dirty="0"/>
              <a:t>da </a:t>
            </a:r>
            <a:r>
              <a:rPr lang="pt-BR" sz="2800" b="1" dirty="0" smtClean="0"/>
              <a:t>Vida </a:t>
            </a:r>
            <a:r>
              <a:rPr lang="pt-BR" sz="2800" b="1" dirty="0"/>
              <a:t>de </a:t>
            </a:r>
            <a:endParaRPr lang="pt-BR" sz="2800" b="1" dirty="0" smtClean="0"/>
          </a:p>
          <a:p>
            <a:r>
              <a:rPr lang="pt-BR" sz="2800" b="1" dirty="0" smtClean="0"/>
              <a:t>Milionário e José </a:t>
            </a:r>
            <a:r>
              <a:rPr lang="pt-BR" sz="2800" b="1" dirty="0"/>
              <a:t>Rico</a:t>
            </a:r>
            <a:endParaRPr lang="pt-BR" sz="2800" dirty="0"/>
          </a:p>
        </p:txBody>
      </p:sp>
      <p:sp>
        <p:nvSpPr>
          <p:cNvPr id="4" name="Retângulo 3"/>
          <p:cNvSpPr/>
          <p:nvPr/>
        </p:nvSpPr>
        <p:spPr>
          <a:xfrm>
            <a:off x="539552" y="3429000"/>
            <a:ext cx="4572000" cy="221599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BR" sz="2000" dirty="0"/>
              <a:t>Nesta longa estrada da vida,</a:t>
            </a:r>
            <a:br>
              <a:rPr lang="pt-BR" sz="2000" dirty="0"/>
            </a:br>
            <a:r>
              <a:rPr lang="pt-BR" sz="2000" dirty="0"/>
              <a:t>vou correndo e não posso parar.</a:t>
            </a:r>
            <a:br>
              <a:rPr lang="pt-BR" sz="2000" dirty="0"/>
            </a:br>
            <a:r>
              <a:rPr lang="pt-BR" sz="2000" dirty="0"/>
              <a:t>Na esperança de ser campeão,</a:t>
            </a:r>
            <a:br>
              <a:rPr lang="pt-BR" sz="2000" dirty="0"/>
            </a:br>
            <a:r>
              <a:rPr lang="pt-BR" sz="2000" dirty="0"/>
              <a:t>alcançando o primeiro lugar,</a:t>
            </a:r>
            <a:br>
              <a:rPr lang="pt-BR" sz="2000" dirty="0"/>
            </a:br>
            <a:r>
              <a:rPr lang="pt-BR" sz="2000" dirty="0"/>
              <a:t>Na esperança de ser campeão,</a:t>
            </a:r>
            <a:br>
              <a:rPr lang="pt-BR" sz="2000" dirty="0"/>
            </a:br>
            <a:r>
              <a:rPr lang="pt-BR" sz="2000" dirty="0"/>
              <a:t>alcançando o primeiro lugar</a:t>
            </a:r>
            <a:r>
              <a:rPr lang="pt-BR" sz="2000" dirty="0" smtClean="0"/>
              <a:t>.</a:t>
            </a:r>
          </a:p>
          <a:p>
            <a:endParaRPr lang="pt-BR" dirty="0"/>
          </a:p>
        </p:txBody>
      </p:sp>
      <p:sp>
        <p:nvSpPr>
          <p:cNvPr id="5" name="Retângulo 4"/>
          <p:cNvSpPr/>
          <p:nvPr/>
        </p:nvSpPr>
        <p:spPr>
          <a:xfrm>
            <a:off x="4355976" y="2060848"/>
            <a:ext cx="4572000" cy="378565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BR" sz="2000" i="1" dirty="0" smtClean="0"/>
              <a:t>Mas o tempo cercou minha estrada</a:t>
            </a:r>
            <a:br>
              <a:rPr lang="pt-BR" sz="2000" i="1" dirty="0" smtClean="0"/>
            </a:br>
            <a:r>
              <a:rPr lang="pt-BR" sz="2000" i="1" dirty="0" smtClean="0"/>
              <a:t>e o cansaço me dominou</a:t>
            </a:r>
            <a:br>
              <a:rPr lang="pt-BR" sz="2000" i="1" dirty="0" smtClean="0"/>
            </a:br>
            <a:r>
              <a:rPr lang="pt-BR" sz="2000" i="1" dirty="0" smtClean="0"/>
              <a:t>minhas vistas se escureceram</a:t>
            </a:r>
            <a:br>
              <a:rPr lang="pt-BR" sz="2000" i="1" dirty="0" smtClean="0"/>
            </a:br>
            <a:r>
              <a:rPr lang="pt-BR" sz="2000" i="1" dirty="0" smtClean="0"/>
              <a:t>e o final da corrida chegou</a:t>
            </a:r>
            <a:r>
              <a:rPr lang="pt-BR" sz="2000" dirty="0" smtClean="0"/>
              <a:t>.</a:t>
            </a:r>
          </a:p>
          <a:p>
            <a:endParaRPr lang="pt-BR" sz="2000" dirty="0"/>
          </a:p>
          <a:p>
            <a:endParaRPr lang="pt-BR" sz="2000" dirty="0" smtClean="0"/>
          </a:p>
          <a:p>
            <a:r>
              <a:rPr lang="pt-BR" sz="2000" dirty="0" smtClean="0"/>
              <a:t>Este é o exemplo da vida,</a:t>
            </a:r>
            <a:br>
              <a:rPr lang="pt-BR" sz="2000" dirty="0" smtClean="0"/>
            </a:br>
            <a:r>
              <a:rPr lang="pt-BR" sz="2000" dirty="0" smtClean="0"/>
              <a:t>para quem não quer compreender:</a:t>
            </a:r>
            <a:br>
              <a:rPr lang="pt-BR" sz="2000" dirty="0" smtClean="0"/>
            </a:br>
            <a:r>
              <a:rPr lang="pt-BR" sz="2000" dirty="0" smtClean="0"/>
              <a:t>Nós devemos ser o que somos,</a:t>
            </a:r>
            <a:br>
              <a:rPr lang="pt-BR" sz="2000" dirty="0" smtClean="0"/>
            </a:br>
            <a:r>
              <a:rPr lang="pt-BR" sz="2000" dirty="0" smtClean="0"/>
              <a:t>ter aquilo que bem merecer.</a:t>
            </a:r>
            <a:br>
              <a:rPr lang="pt-BR" sz="2000" dirty="0" smtClean="0"/>
            </a:br>
            <a:r>
              <a:rPr lang="pt-BR" sz="2000" dirty="0" smtClean="0"/>
              <a:t>Nós devemos ser o que somos,</a:t>
            </a:r>
            <a:br>
              <a:rPr lang="pt-BR" sz="2000" dirty="0" smtClean="0"/>
            </a:br>
            <a:r>
              <a:rPr lang="pt-BR" sz="2000" dirty="0" smtClean="0"/>
              <a:t>ter aquilo que bem merecer.</a:t>
            </a:r>
            <a:endParaRPr lang="pt-BR" sz="2000" dirty="0"/>
          </a:p>
        </p:txBody>
      </p:sp>
      <p:pic>
        <p:nvPicPr>
          <p:cNvPr id="7" name="Estrada-da-vida-por-Milionrio-e-Jos-Rico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611560" y="5445224"/>
            <a:ext cx="1232520" cy="12325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0"/>
            <a:ext cx="9144000" cy="1323439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8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Sertanejo</a:t>
            </a:r>
            <a:endParaRPr lang="pt-BR" sz="80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827584" y="2060848"/>
            <a:ext cx="8316416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000" dirty="0"/>
              <a:t>A fase moderna da música sertaneja inicia-se no final dos anos 60 com a introdução da guitarra elétrica e o chamado "ritmo jovem", por Leo Canhoto e Robertinho.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0"/>
            <a:ext cx="9144000" cy="1323439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8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Sertanejo</a:t>
            </a:r>
            <a:endParaRPr lang="pt-BR" sz="80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395536" y="1556792"/>
            <a:ext cx="842493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dirty="0" smtClean="0"/>
              <a:t>Artistas </a:t>
            </a:r>
            <a:r>
              <a:rPr lang="pt-BR" sz="3600" dirty="0"/>
              <a:t>representativos desta última tendência </a:t>
            </a:r>
            <a:r>
              <a:rPr lang="pt-BR" sz="3600" dirty="0" smtClean="0"/>
              <a:t>são:</a:t>
            </a:r>
          </a:p>
          <a:p>
            <a:r>
              <a:rPr lang="pt-BR" sz="3600" i="1" dirty="0" smtClean="0"/>
              <a:t>Chitãozinho </a:t>
            </a:r>
            <a:r>
              <a:rPr lang="pt-BR" sz="3600" i="1" dirty="0"/>
              <a:t>e </a:t>
            </a:r>
            <a:r>
              <a:rPr lang="pt-BR" sz="3600" i="1" dirty="0" err="1"/>
              <a:t>Xororó</a:t>
            </a:r>
            <a:r>
              <a:rPr lang="pt-BR" sz="3600" i="1" dirty="0"/>
              <a:t>, Leandro e Leonardo, Zezé di Camargo e Luciano, Christian e </a:t>
            </a:r>
            <a:r>
              <a:rPr lang="pt-BR" sz="3600" i="1" dirty="0" err="1"/>
              <a:t>Half</a:t>
            </a:r>
            <a:r>
              <a:rPr lang="pt-BR" sz="3600" i="1" dirty="0"/>
              <a:t>, Trio Parada Dura, Chico Rei e Paraná, João Mineiro e Marciano, </a:t>
            </a:r>
            <a:r>
              <a:rPr lang="pt-BR" sz="3600" i="1" dirty="0" err="1"/>
              <a:t>Nalva</a:t>
            </a:r>
            <a:r>
              <a:rPr lang="pt-BR" sz="3600" i="1" dirty="0"/>
              <a:t> Aguiar e </a:t>
            </a:r>
            <a:r>
              <a:rPr lang="pt-BR" sz="3600" i="1" dirty="0" smtClean="0"/>
              <a:t>Roberta </a:t>
            </a:r>
            <a:r>
              <a:rPr lang="pt-BR" sz="3600" i="1" dirty="0"/>
              <a:t>Miranda. </a:t>
            </a:r>
            <a:r>
              <a:rPr lang="pt-BR" sz="3600" dirty="0" smtClean="0"/>
              <a:t/>
            </a:r>
            <a:br>
              <a:rPr lang="pt-BR" sz="3600" dirty="0" smtClean="0"/>
            </a:br>
            <a:endParaRPr lang="pt-BR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0"/>
            <a:ext cx="9144000" cy="1323439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8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Sertanejo</a:t>
            </a:r>
            <a:endParaRPr lang="pt-BR" sz="80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539552" y="2060848"/>
            <a:ext cx="8064896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000" b="1" dirty="0" smtClean="0"/>
              <a:t>“Soldado </a:t>
            </a:r>
            <a:r>
              <a:rPr lang="pt-BR" sz="4000" b="1" dirty="0"/>
              <a:t>sem </a:t>
            </a:r>
            <a:r>
              <a:rPr lang="pt-BR" sz="4000" b="1" dirty="0" smtClean="0"/>
              <a:t>farda” </a:t>
            </a:r>
            <a:r>
              <a:rPr lang="pt-BR" sz="4000" dirty="0"/>
              <a:t>de Leo Canhoto, é um exemplo típico: instrumentação básica de rock (guitarra elétrica, baixo elétrico, e bateria) e a batida chamada </a:t>
            </a:r>
            <a:r>
              <a:rPr lang="pt-BR" sz="4000" dirty="0" smtClean="0"/>
              <a:t>de “ritmo jovem”.</a:t>
            </a:r>
            <a:endParaRPr lang="pt-BR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707904" y="1600200"/>
            <a:ext cx="4978896" cy="3989039"/>
          </a:xfrm>
        </p:spPr>
        <p:txBody>
          <a:bodyPr>
            <a:normAutofit fontScale="25000" lnSpcReduction="20000"/>
          </a:bodyPr>
          <a:lstStyle/>
          <a:p>
            <a:pPr algn="r">
              <a:buNone/>
            </a:pPr>
            <a:r>
              <a:rPr lang="pt-BR" dirty="0" smtClean="0"/>
              <a:t>	</a:t>
            </a:r>
            <a:r>
              <a:rPr lang="pt-BR" sz="16000" dirty="0" smtClean="0"/>
              <a:t>O </a:t>
            </a:r>
            <a:r>
              <a:rPr lang="pt-BR" sz="16000" dirty="0"/>
              <a:t>termo sertanejo, do qual a expressão música sertaneja deriva, significa o habitante do sertão nordestino, isto é, a região seca do Nordeste brasileiro.</a:t>
            </a:r>
          </a:p>
        </p:txBody>
      </p:sp>
      <p:sp>
        <p:nvSpPr>
          <p:cNvPr id="4" name="Retângulo 3"/>
          <p:cNvSpPr/>
          <p:nvPr/>
        </p:nvSpPr>
        <p:spPr>
          <a:xfrm>
            <a:off x="0" y="0"/>
            <a:ext cx="9144000" cy="1323439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8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Sertanejo</a:t>
            </a:r>
            <a:endParaRPr lang="pt-BR" sz="80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4098" name="Picture 2" descr="http://www.portalsaofrancisco.com.br/alfa/maio/imagens/serta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700808"/>
            <a:ext cx="3672408" cy="41764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0"/>
            <a:ext cx="9144000" cy="1323439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8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Sertanejo</a:t>
            </a:r>
            <a:endParaRPr lang="pt-BR" sz="80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251520" y="1412776"/>
            <a:ext cx="414096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b="1" dirty="0" smtClean="0"/>
              <a:t>Soldado </a:t>
            </a:r>
            <a:r>
              <a:rPr lang="pt-BR" sz="2800" b="1" dirty="0"/>
              <a:t>sem </a:t>
            </a:r>
            <a:r>
              <a:rPr lang="pt-BR" sz="2800" b="1" dirty="0" smtClean="0"/>
              <a:t>farda </a:t>
            </a:r>
            <a:r>
              <a:rPr lang="pt-BR" sz="2800" b="1" dirty="0"/>
              <a:t>de </a:t>
            </a:r>
            <a:endParaRPr lang="pt-BR" sz="2800" b="1" dirty="0" smtClean="0"/>
          </a:p>
          <a:p>
            <a:r>
              <a:rPr lang="pt-BR" sz="2800" b="1" dirty="0" smtClean="0"/>
              <a:t>Leo Canhoto e Robertinho.</a:t>
            </a:r>
            <a:endParaRPr lang="pt-BR" sz="2800" dirty="0"/>
          </a:p>
        </p:txBody>
      </p:sp>
      <p:sp>
        <p:nvSpPr>
          <p:cNvPr id="4" name="Retângulo 3"/>
          <p:cNvSpPr/>
          <p:nvPr/>
        </p:nvSpPr>
        <p:spPr>
          <a:xfrm>
            <a:off x="251520" y="2636912"/>
            <a:ext cx="45720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dirty="0"/>
              <a:t>Cantando estes veros que quero falar </a:t>
            </a:r>
            <a:r>
              <a:rPr lang="pt-BR" sz="2000" dirty="0" smtClean="0"/>
              <a:t/>
            </a:r>
            <a:br>
              <a:rPr lang="pt-BR" sz="2000" dirty="0" smtClean="0"/>
            </a:br>
            <a:r>
              <a:rPr lang="pt-BR" sz="2000" dirty="0"/>
              <a:t>Do soldado sem farda que é nosso irmão </a:t>
            </a:r>
            <a:r>
              <a:rPr lang="pt-BR" sz="2000" dirty="0" smtClean="0"/>
              <a:t/>
            </a:r>
            <a:br>
              <a:rPr lang="pt-BR" sz="2000" dirty="0" smtClean="0"/>
            </a:br>
            <a:r>
              <a:rPr lang="pt-BR" sz="2000" dirty="0"/>
              <a:t>Soldado sem farda é você lavrador </a:t>
            </a:r>
            <a:r>
              <a:rPr lang="pt-BR" sz="2000" dirty="0" smtClean="0"/>
              <a:t/>
            </a:r>
            <a:br>
              <a:rPr lang="pt-BR" sz="2000" dirty="0" smtClean="0"/>
            </a:br>
            <a:r>
              <a:rPr lang="pt-BR" sz="2000" dirty="0"/>
              <a:t>Que derrama o suor com suas próprias mãos </a:t>
            </a:r>
            <a:r>
              <a:rPr lang="pt-BR" sz="2000" dirty="0" smtClean="0"/>
              <a:t/>
            </a:r>
            <a:br>
              <a:rPr lang="pt-BR" sz="2000" dirty="0" smtClean="0"/>
            </a:br>
            <a:r>
              <a:rPr lang="pt-BR" sz="2000" dirty="0"/>
              <a:t>Soldado sem farda aqui vai um abraço </a:t>
            </a:r>
            <a:r>
              <a:rPr lang="pt-BR" sz="2000" dirty="0" smtClean="0"/>
              <a:t/>
            </a:r>
            <a:br>
              <a:rPr lang="pt-BR" sz="2000" dirty="0" smtClean="0"/>
            </a:br>
            <a:r>
              <a:rPr lang="pt-BR" sz="2000" dirty="0"/>
              <a:t>Das força Armadas na nossa Nação </a:t>
            </a:r>
            <a:r>
              <a:rPr lang="pt-BR" sz="2000" dirty="0" smtClean="0"/>
              <a:t/>
            </a:r>
            <a:br>
              <a:rPr lang="pt-BR" sz="2000" dirty="0" smtClean="0"/>
            </a:br>
            <a:r>
              <a:rPr lang="pt-BR" sz="2000" dirty="0"/>
              <a:t>Aceite também o abraço dos artistas </a:t>
            </a:r>
            <a:r>
              <a:rPr lang="pt-BR" sz="2000" dirty="0" smtClean="0"/>
              <a:t/>
            </a:r>
            <a:br>
              <a:rPr lang="pt-BR" sz="2000" dirty="0" smtClean="0"/>
            </a:br>
            <a:r>
              <a:rPr lang="pt-BR" sz="2000" dirty="0"/>
              <a:t>Do Rádio, do disco e da televisão. 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endParaRPr lang="pt-BR" dirty="0"/>
          </a:p>
        </p:txBody>
      </p:sp>
      <p:sp>
        <p:nvSpPr>
          <p:cNvPr id="5" name="Retângulo 4"/>
          <p:cNvSpPr/>
          <p:nvPr/>
        </p:nvSpPr>
        <p:spPr>
          <a:xfrm>
            <a:off x="4572000" y="4149080"/>
            <a:ext cx="4572000" cy="317009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BR" sz="2000" dirty="0" smtClean="0"/>
              <a:t>Soldado sem farda, herói sem medalha </a:t>
            </a:r>
            <a:br>
              <a:rPr lang="pt-BR" sz="2000" dirty="0" smtClean="0"/>
            </a:br>
            <a:r>
              <a:rPr lang="pt-BR" sz="2000" dirty="0" smtClean="0"/>
              <a:t>Aceite da classe estudantil </a:t>
            </a:r>
            <a:br>
              <a:rPr lang="pt-BR" sz="2000" dirty="0" smtClean="0"/>
            </a:br>
            <a:r>
              <a:rPr lang="pt-BR" sz="2000" dirty="0" smtClean="0"/>
              <a:t>O abraço apertado de todo o estudante </a:t>
            </a:r>
            <a:br>
              <a:rPr lang="pt-BR" sz="2000" dirty="0" smtClean="0"/>
            </a:br>
            <a:r>
              <a:rPr lang="pt-BR" sz="2000" dirty="0" smtClean="0"/>
              <a:t>Futuros governos do nosso Brasil. </a:t>
            </a:r>
            <a:br>
              <a:rPr lang="pt-BR" sz="2000" dirty="0" smtClean="0"/>
            </a:br>
            <a:r>
              <a:rPr lang="pt-BR" sz="2000" dirty="0" smtClean="0"/>
              <a:t>Aceite lavrador o abraço apertado </a:t>
            </a:r>
            <a:br>
              <a:rPr lang="pt-BR" sz="2000" dirty="0" smtClean="0"/>
            </a:br>
            <a:r>
              <a:rPr lang="pt-BR" sz="2000" dirty="0" smtClean="0"/>
              <a:t>Das forças aéreas do nosso país </a:t>
            </a:r>
            <a:br>
              <a:rPr lang="pt-BR" sz="2000" dirty="0" smtClean="0"/>
            </a:br>
            <a:r>
              <a:rPr lang="pt-BR" sz="2000" dirty="0" smtClean="0"/>
              <a:t>Você lavrador é um soldado sem farda </a:t>
            </a:r>
            <a:br>
              <a:rPr lang="pt-BR" sz="2000" dirty="0" smtClean="0"/>
            </a:br>
            <a:r>
              <a:rPr lang="pt-BR" sz="2000" dirty="0" smtClean="0"/>
              <a:t>Desta nossa pátria você é a raiz </a:t>
            </a:r>
            <a:br>
              <a:rPr lang="pt-BR" sz="2000" dirty="0" smtClean="0"/>
            </a:br>
            <a:r>
              <a:rPr lang="pt-BR" sz="2000" dirty="0" smtClean="0"/>
              <a:t/>
            </a:r>
            <a:br>
              <a:rPr lang="pt-BR" sz="2000" dirty="0" smtClean="0"/>
            </a:br>
            <a:r>
              <a:rPr lang="pt-BR" sz="2000" dirty="0" smtClean="0"/>
              <a:t>. </a:t>
            </a:r>
            <a:endParaRPr lang="pt-BR" sz="2000" dirty="0"/>
          </a:p>
        </p:txBody>
      </p:sp>
      <p:sp>
        <p:nvSpPr>
          <p:cNvPr id="6" name="Retângulo 5"/>
          <p:cNvSpPr/>
          <p:nvPr/>
        </p:nvSpPr>
        <p:spPr>
          <a:xfrm>
            <a:off x="4572000" y="1412776"/>
            <a:ext cx="4572000" cy="317009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BR" sz="2000" dirty="0" smtClean="0"/>
              <a:t>Soldado sem farda que luta no campo </a:t>
            </a:r>
            <a:br>
              <a:rPr lang="pt-BR" sz="2000" dirty="0" smtClean="0"/>
            </a:br>
            <a:r>
              <a:rPr lang="pt-BR" sz="2000" dirty="0" smtClean="0"/>
              <a:t>Com frio ou calor, isso possa ou não possa </a:t>
            </a:r>
            <a:br>
              <a:rPr lang="pt-BR" sz="2000" dirty="0" smtClean="0"/>
            </a:br>
            <a:r>
              <a:rPr lang="pt-BR" sz="2000" dirty="0" smtClean="0"/>
              <a:t>Ninguém na cidade não existiria </a:t>
            </a:r>
            <a:br>
              <a:rPr lang="pt-BR" sz="2000" dirty="0" smtClean="0"/>
            </a:br>
            <a:r>
              <a:rPr lang="pt-BR" sz="2000" dirty="0" smtClean="0"/>
              <a:t>Não fosse você, o soldado da roça </a:t>
            </a:r>
            <a:br>
              <a:rPr lang="pt-BR" sz="2000" dirty="0" smtClean="0"/>
            </a:br>
            <a:r>
              <a:rPr lang="pt-BR" sz="2000" dirty="0" smtClean="0"/>
              <a:t>Nos seus braços fortes, soldado sem farda </a:t>
            </a:r>
            <a:br>
              <a:rPr lang="pt-BR" sz="2000" dirty="0" smtClean="0"/>
            </a:br>
            <a:r>
              <a:rPr lang="pt-BR" sz="2000" dirty="0" smtClean="0"/>
              <a:t>Você colhe o fruto que nasce da terra </a:t>
            </a:r>
            <a:br>
              <a:rPr lang="pt-BR" sz="2000" dirty="0" smtClean="0"/>
            </a:br>
            <a:r>
              <a:rPr lang="pt-BR" sz="2000" dirty="0" smtClean="0"/>
              <a:t>Aceite portanto com sinceridade </a:t>
            </a:r>
            <a:br>
              <a:rPr lang="pt-BR" sz="2000" dirty="0" smtClean="0"/>
            </a:br>
            <a:r>
              <a:rPr lang="pt-BR" sz="2000" dirty="0" smtClean="0"/>
              <a:t>O abraço da nossa marinha de guerra. </a:t>
            </a:r>
            <a:br>
              <a:rPr lang="pt-BR" sz="2000" dirty="0" smtClean="0"/>
            </a:br>
            <a:r>
              <a:rPr lang="pt-BR" sz="2000" dirty="0" smtClean="0"/>
              <a:t/>
            </a:r>
            <a:br>
              <a:rPr lang="pt-BR" sz="2000" dirty="0" smtClean="0"/>
            </a:br>
            <a:endParaRPr lang="pt-BR" sz="2000" dirty="0"/>
          </a:p>
        </p:txBody>
      </p:sp>
      <p:pic>
        <p:nvPicPr>
          <p:cNvPr id="8" name="Leo-Canhoto-e-Robertinho-Soldado-sem-farda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467544" y="5445224"/>
            <a:ext cx="1160512" cy="116051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3068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0"/>
            <a:ext cx="9144000" cy="1323439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8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Sertanejo</a:t>
            </a:r>
            <a:endParaRPr lang="pt-BR" sz="80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611560" y="2708920"/>
            <a:ext cx="8248284" cy="17543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5400" dirty="0" smtClean="0"/>
              <a:t>Alguns dos maiores sucessos</a:t>
            </a:r>
          </a:p>
          <a:p>
            <a:r>
              <a:rPr lang="pt-BR" sz="5400" dirty="0" smtClean="0"/>
              <a:t>            nos anos 70 e 80...</a:t>
            </a:r>
            <a:endParaRPr lang="pt-BR" sz="54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0" y="0"/>
            <a:ext cx="9144000" cy="1323439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8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Sertanejo</a:t>
            </a:r>
            <a:endParaRPr lang="pt-BR" sz="80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7169" name="Rectangle 1"/>
          <p:cNvSpPr>
            <a:spLocks noChangeArrowheads="1"/>
          </p:cNvSpPr>
          <p:nvPr/>
        </p:nvSpPr>
        <p:spPr bwMode="auto">
          <a:xfrm flipH="1">
            <a:off x="251520" y="1453426"/>
            <a:ext cx="4248472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3600" b="1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Chitãozinho e </a:t>
            </a:r>
            <a:r>
              <a:rPr kumimoji="0" lang="pt-BR" sz="3600" b="1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Xororó</a:t>
            </a:r>
            <a:endParaRPr lang="pt-BR" sz="2400" b="1" dirty="0" smtClean="0"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Sucesso nos anos 80, os irmãos Durval Lima e José Lima, naturais de </a:t>
            </a:r>
            <a:r>
              <a:rPr kumimoji="0" lang="pt-BR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Astorga</a:t>
            </a:r>
            <a:r>
              <a:rPr kumimoji="0" lang="pt-BR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, cidade paranaense, lançaram o seu primeiro trabalho em 1970. Apenas em 1982, veio o primeiro grande sucesso, a música “Fio de Cabelo”. Desde então, a dupla emplacou dezenas de outros e gravou 29 discos, além de DVDs e coletâneas.</a:t>
            </a:r>
            <a:endParaRPr kumimoji="0" lang="pt-BR" sz="2400" b="0" i="0" u="none" strike="noStrike" cap="none" normalizeH="0" baseline="0" dirty="0" smtClean="0">
              <a:ln>
                <a:noFill/>
              </a:ln>
              <a:effectLst/>
              <a:cs typeface="Arial" pitchFamily="34" charset="0"/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4572000" y="5157192"/>
            <a:ext cx="410445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dirty="0" smtClean="0"/>
              <a:t>Fio de Cabelo – 1982</a:t>
            </a:r>
            <a:br>
              <a:rPr lang="pt-BR" sz="2800" dirty="0" smtClean="0"/>
            </a:br>
            <a:r>
              <a:rPr lang="pt-BR" sz="2800" dirty="0" smtClean="0"/>
              <a:t>Falando às Paredes – 1987</a:t>
            </a:r>
            <a:br>
              <a:rPr lang="pt-BR" sz="2800" dirty="0" smtClean="0"/>
            </a:br>
            <a:r>
              <a:rPr lang="pt-BR" sz="2800" dirty="0" smtClean="0"/>
              <a:t>No Rancho Fundo – 1989</a:t>
            </a:r>
            <a:endParaRPr lang="pt-BR" sz="2800" dirty="0"/>
          </a:p>
        </p:txBody>
      </p:sp>
      <p:pic>
        <p:nvPicPr>
          <p:cNvPr id="9" name="Imagem 8" descr="http://www.trash80s.com.br/cultura/img_textos_ligia/trasher_chitao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1700808"/>
            <a:ext cx="3748236" cy="316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0"/>
            <a:ext cx="9144000" cy="1323439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8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Sertanejo</a:t>
            </a:r>
            <a:endParaRPr lang="pt-BR" sz="80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145" name="Rectangle 1"/>
          <p:cNvSpPr>
            <a:spLocks noChangeArrowheads="1"/>
          </p:cNvSpPr>
          <p:nvPr/>
        </p:nvSpPr>
        <p:spPr bwMode="auto">
          <a:xfrm flipH="1">
            <a:off x="251520" y="1454007"/>
            <a:ext cx="4608512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3600" b="1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Crystian</a:t>
            </a:r>
            <a:r>
              <a:rPr kumimoji="0" lang="pt-BR" sz="3600" b="1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e Ralf</a:t>
            </a:r>
            <a:endParaRPr lang="pt-BR" sz="2800" b="1" dirty="0" smtClean="0"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Nos anos 70, a exemplo de Fabio Jr. e </a:t>
            </a:r>
            <a:r>
              <a:rPr kumimoji="0" lang="pt-BR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Harmony</a:t>
            </a:r>
            <a:r>
              <a:rPr kumimoji="0" lang="pt-BR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pt-BR" sz="24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Cats</a:t>
            </a:r>
            <a:r>
              <a:rPr kumimoji="0" lang="pt-BR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, os irmãos, que eram solistas, gravaram dezenas de canções em inglês obtendo, inclusive, discos de ouro fora do país. A dupla só veio em 1982 com um álbum lançado no ano seguinte. Donos de um humor peculiar, os goianos que passaram a juventude na Vila Gustavo em São Paulo, são reconhecidos como a dupla mais afinada do país.</a:t>
            </a:r>
            <a:endParaRPr kumimoji="0" lang="pt-BR" sz="2400" b="1" i="0" u="none" strike="noStrike" cap="none" normalizeH="0" baseline="0" dirty="0" smtClean="0">
              <a:ln>
                <a:noFill/>
              </a:ln>
              <a:effectLst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5004048" y="5013176"/>
            <a:ext cx="45720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BR" sz="2800" dirty="0" smtClean="0">
                <a:ea typeface="Times New Roman" pitchFamily="18" charset="0"/>
                <a:cs typeface="Arial" pitchFamily="34" charset="0"/>
              </a:rPr>
              <a:t>Chora Peito – 1986</a:t>
            </a:r>
            <a:br>
              <a:rPr lang="pt-BR" sz="2800" dirty="0" smtClean="0">
                <a:ea typeface="Times New Roman" pitchFamily="18" charset="0"/>
                <a:cs typeface="Arial" pitchFamily="34" charset="0"/>
              </a:rPr>
            </a:br>
            <a:r>
              <a:rPr lang="pt-BR" sz="2800" dirty="0" smtClean="0">
                <a:ea typeface="Times New Roman" pitchFamily="18" charset="0"/>
                <a:cs typeface="Arial" pitchFamily="34" charset="0"/>
              </a:rPr>
              <a:t>Ausência – 1987</a:t>
            </a:r>
            <a:br>
              <a:rPr lang="pt-BR" sz="2800" dirty="0" smtClean="0">
                <a:ea typeface="Times New Roman" pitchFamily="18" charset="0"/>
                <a:cs typeface="Arial" pitchFamily="34" charset="0"/>
              </a:rPr>
            </a:br>
            <a:r>
              <a:rPr lang="pt-BR" sz="2800" dirty="0" smtClean="0">
                <a:ea typeface="Times New Roman" pitchFamily="18" charset="0"/>
                <a:cs typeface="Arial" pitchFamily="34" charset="0"/>
              </a:rPr>
              <a:t>Saudade – 1988</a:t>
            </a:r>
            <a:r>
              <a:rPr lang="pt-BR" sz="2800" dirty="0" smtClean="0">
                <a:cs typeface="Arial" pitchFamily="34" charset="0"/>
              </a:rPr>
              <a:t> </a:t>
            </a:r>
            <a:endParaRPr lang="pt-BR" sz="2800" dirty="0"/>
          </a:p>
        </p:txBody>
      </p:sp>
      <p:pic>
        <p:nvPicPr>
          <p:cNvPr id="5" name="Imagem 4" descr="http://www.trash80s.com.br/cultura/img_textos_ligia/trasher_ralf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2040" y="1556792"/>
            <a:ext cx="3532212" cy="30963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0"/>
            <a:ext cx="9144000" cy="1323439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8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Sertanejo</a:t>
            </a:r>
            <a:endParaRPr lang="pt-BR" sz="80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0" y="1225689"/>
            <a:ext cx="5148064" cy="5816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3600" b="1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Milionário e José Rico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No final dos anos 60, hospedados em um hotel, Romeu, tempo depois assumindo o pseudônimo de Milionário, conheceu José e, ali, decidiram formar uma dupla. No final dos anos 70, um grande sucesso: Estrada da Vida. A música rendeu um filme com o mesmo título, dirigido pelo hoje conceituado, Nelson Pereira dos Santos.</a:t>
            </a:r>
            <a:br>
              <a:rPr kumimoji="0" lang="pt-BR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</a:br>
            <a:r>
              <a:rPr kumimoji="0" lang="pt-BR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Os anos 80 não foram diferentes. Vários discos de ouro e viagens internacionais.</a:t>
            </a:r>
            <a:endParaRPr kumimoji="0" lang="pt-BR" sz="2400" b="1" i="0" u="none" strike="noStrike" cap="none" normalizeH="0" baseline="0" dirty="0" smtClean="0">
              <a:ln>
                <a:noFill/>
              </a:ln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/>
            </a:r>
            <a:br>
              <a:rPr kumimoji="0" lang="pt-BR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</a:br>
            <a:endParaRPr kumimoji="0" lang="pt-BR" sz="2400" b="0" i="0" u="none" strike="noStrike" cap="none" normalizeH="0" baseline="0" dirty="0" smtClean="0">
              <a:ln>
                <a:noFill/>
              </a:ln>
              <a:effectLst/>
              <a:cs typeface="Arial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5220072" y="5229200"/>
            <a:ext cx="439248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dirty="0" smtClean="0">
                <a:ea typeface="Times New Roman" pitchFamily="18" charset="0"/>
                <a:cs typeface="Arial" pitchFamily="34" charset="0"/>
              </a:rPr>
              <a:t>Tribunal do Amor – 1982</a:t>
            </a:r>
            <a:br>
              <a:rPr lang="pt-BR" sz="2800" dirty="0" smtClean="0">
                <a:ea typeface="Times New Roman" pitchFamily="18" charset="0"/>
                <a:cs typeface="Arial" pitchFamily="34" charset="0"/>
              </a:rPr>
            </a:br>
            <a:r>
              <a:rPr lang="pt-BR" sz="2800" dirty="0" smtClean="0">
                <a:ea typeface="Times New Roman" pitchFamily="18" charset="0"/>
                <a:cs typeface="Arial" pitchFamily="34" charset="0"/>
              </a:rPr>
              <a:t>Levando a Vida – 1987</a:t>
            </a:r>
            <a:br>
              <a:rPr lang="pt-BR" sz="2800" dirty="0" smtClean="0">
                <a:ea typeface="Times New Roman" pitchFamily="18" charset="0"/>
                <a:cs typeface="Arial" pitchFamily="34" charset="0"/>
              </a:rPr>
            </a:br>
            <a:r>
              <a:rPr lang="pt-BR" sz="2800" dirty="0" smtClean="0">
                <a:ea typeface="Times New Roman" pitchFamily="18" charset="0"/>
                <a:cs typeface="Arial" pitchFamily="34" charset="0"/>
              </a:rPr>
              <a:t>Jogo do Amor – 1988</a:t>
            </a:r>
            <a:r>
              <a:rPr lang="pt-BR" sz="2800" dirty="0" smtClean="0">
                <a:cs typeface="Arial" pitchFamily="34" charset="0"/>
              </a:rPr>
              <a:t> </a:t>
            </a:r>
            <a:endParaRPr lang="pt-BR" sz="2800" dirty="0"/>
          </a:p>
        </p:txBody>
      </p:sp>
      <p:pic>
        <p:nvPicPr>
          <p:cNvPr id="5" name="Imagem 4" descr="http://www.trash80s.com.br/cultura/img_textos_ligia/trasher_milionario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64088" y="1484785"/>
            <a:ext cx="3059832" cy="3240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0"/>
            <a:ext cx="9144000" cy="1323439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8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Sertanejo</a:t>
            </a:r>
            <a:endParaRPr lang="pt-BR" sz="80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323528" y="1484784"/>
            <a:ext cx="4392488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3600" b="1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João Mineiro e Marciano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Formada em 1970, João Mineiro e Marciano são lembrados até hoje por suas músicas que cantavam a dor e o sofrimento do homem apaixonado, muitas vezes traído. Em 1993, a dupla pôs fim a uma carreira com mais de 20 anos de estrada. No entanto, deixaram um vasto material de trabalho.</a:t>
            </a:r>
            <a:endParaRPr kumimoji="0" lang="pt-BR" sz="2400" b="1" i="0" u="none" strike="noStrike" cap="none" normalizeH="0" baseline="0" dirty="0" smtClean="0">
              <a:ln>
                <a:noFill/>
              </a:ln>
              <a:effectLst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4860032" y="4919008"/>
            <a:ext cx="453650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2400" dirty="0" smtClean="0">
                <a:ea typeface="Times New Roman" pitchFamily="18" charset="0"/>
                <a:cs typeface="Arial" pitchFamily="34" charset="0"/>
              </a:rPr>
              <a:t/>
            </a:r>
            <a:br>
              <a:rPr lang="pt-BR" sz="2400" dirty="0" smtClean="0">
                <a:ea typeface="Times New Roman" pitchFamily="18" charset="0"/>
                <a:cs typeface="Arial" pitchFamily="34" charset="0"/>
              </a:rPr>
            </a:br>
            <a:r>
              <a:rPr lang="pt-BR" sz="2400" dirty="0" smtClean="0">
                <a:ea typeface="Times New Roman" pitchFamily="18" charset="0"/>
                <a:cs typeface="Arial" pitchFamily="34" charset="0"/>
              </a:rPr>
              <a:t>Seu Amor ainda é Tudo – 1986</a:t>
            </a:r>
            <a:br>
              <a:rPr lang="pt-BR" sz="2400" dirty="0" smtClean="0">
                <a:ea typeface="Times New Roman" pitchFamily="18" charset="0"/>
                <a:cs typeface="Arial" pitchFamily="34" charset="0"/>
              </a:rPr>
            </a:br>
            <a:r>
              <a:rPr lang="pt-BR" sz="2400" dirty="0" smtClean="0">
                <a:ea typeface="Times New Roman" pitchFamily="18" charset="0"/>
                <a:cs typeface="Arial" pitchFamily="34" charset="0"/>
              </a:rPr>
              <a:t>Ainda Ontem Chorei de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2400" dirty="0" smtClean="0">
                <a:ea typeface="Times New Roman" pitchFamily="18" charset="0"/>
                <a:cs typeface="Arial" pitchFamily="34" charset="0"/>
              </a:rPr>
              <a:t>Saudade – 1988</a:t>
            </a:r>
            <a:br>
              <a:rPr lang="pt-BR" sz="2400" dirty="0" smtClean="0">
                <a:ea typeface="Times New Roman" pitchFamily="18" charset="0"/>
                <a:cs typeface="Arial" pitchFamily="34" charset="0"/>
              </a:rPr>
            </a:br>
            <a:r>
              <a:rPr lang="pt-BR" sz="2400" dirty="0" smtClean="0">
                <a:ea typeface="Times New Roman" pitchFamily="18" charset="0"/>
                <a:cs typeface="Arial" pitchFamily="34" charset="0"/>
              </a:rPr>
              <a:t>Aline – 1988</a:t>
            </a:r>
            <a:r>
              <a:rPr lang="pt-BR" sz="2400" dirty="0" smtClean="0">
                <a:cs typeface="Arial" pitchFamily="34" charset="0"/>
              </a:rPr>
              <a:t> </a:t>
            </a:r>
          </a:p>
        </p:txBody>
      </p:sp>
      <p:pic>
        <p:nvPicPr>
          <p:cNvPr id="5" name="Imagem 4" descr="http://www.trash80s.com.br/cultura/img_textos_ligia/trasher_joaominero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2040" y="1844824"/>
            <a:ext cx="3460204" cy="3240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0"/>
            <a:ext cx="9144000" cy="1323439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8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Sertanejo</a:t>
            </a:r>
            <a:endParaRPr lang="pt-BR" sz="80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45057" name="Rectangle 1"/>
          <p:cNvSpPr>
            <a:spLocks noChangeArrowheads="1"/>
          </p:cNvSpPr>
          <p:nvPr/>
        </p:nvSpPr>
        <p:spPr bwMode="auto">
          <a:xfrm>
            <a:off x="0" y="1473751"/>
            <a:ext cx="5868144" cy="5047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3600" b="1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Roberta Miranda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pt-BR" sz="26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Aos 16 anos, a jovem Roberta começou a cantar em bares, correndo assim atrás do sonho de ser uma cantora profissional. Mais tarde chegou a abrir shows de Fafá de Belém e Rosemary. Com mais de 400 composições, Roberta teve o seu primeiro sucesso na voz de outro cantor. “Majestade, o </a:t>
            </a:r>
            <a:r>
              <a:rPr kumimoji="0" lang="pt-BR" sz="2600" b="0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Sábiá</a:t>
            </a:r>
            <a:r>
              <a:rPr kumimoji="0" lang="pt-BR" sz="26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”, fez com que Jair Rodrigues vendesse perto de 1 milhão de discos. Em 1986, lançou o seu primeiro vinil e com ele, disco de ouro e platina.</a:t>
            </a:r>
            <a:endParaRPr kumimoji="0" lang="pt-BR" sz="2600" b="0" i="0" u="none" strike="noStrike" cap="none" normalizeH="0" baseline="0" dirty="0" smtClean="0">
              <a:ln>
                <a:noFill/>
              </a:ln>
              <a:effectLst/>
              <a:cs typeface="Arial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5796136" y="5013176"/>
            <a:ext cx="3672408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2000" dirty="0" smtClean="0">
                <a:ea typeface="Times New Roman" pitchFamily="18" charset="0"/>
                <a:cs typeface="Arial" pitchFamily="34" charset="0"/>
              </a:rPr>
              <a:t/>
            </a:r>
            <a:br>
              <a:rPr lang="pt-BR" sz="2000" dirty="0" smtClean="0">
                <a:ea typeface="Times New Roman" pitchFamily="18" charset="0"/>
                <a:cs typeface="Arial" pitchFamily="34" charset="0"/>
              </a:rPr>
            </a:br>
            <a:r>
              <a:rPr lang="pt-BR" sz="2400" dirty="0" smtClean="0">
                <a:ea typeface="Times New Roman" pitchFamily="18" charset="0"/>
                <a:cs typeface="Arial" pitchFamily="34" charset="0"/>
              </a:rPr>
              <a:t>São Tantas Coisas – 1986</a:t>
            </a:r>
            <a:br>
              <a:rPr lang="pt-BR" sz="2400" dirty="0" smtClean="0">
                <a:ea typeface="Times New Roman" pitchFamily="18" charset="0"/>
                <a:cs typeface="Arial" pitchFamily="34" charset="0"/>
              </a:rPr>
            </a:br>
            <a:r>
              <a:rPr lang="pt-BR" sz="2400" dirty="0" smtClean="0">
                <a:ea typeface="Times New Roman" pitchFamily="18" charset="0"/>
                <a:cs typeface="Arial" pitchFamily="34" charset="0"/>
              </a:rPr>
              <a:t>Meu Dengo – 1986</a:t>
            </a:r>
            <a:br>
              <a:rPr lang="pt-BR" sz="2400" dirty="0" smtClean="0">
                <a:ea typeface="Times New Roman" pitchFamily="18" charset="0"/>
                <a:cs typeface="Arial" pitchFamily="34" charset="0"/>
              </a:rPr>
            </a:br>
            <a:r>
              <a:rPr lang="pt-BR" sz="2400" dirty="0" smtClean="0">
                <a:ea typeface="Times New Roman" pitchFamily="18" charset="0"/>
                <a:cs typeface="Arial" pitchFamily="34" charset="0"/>
              </a:rPr>
              <a:t>Vá com Deus – 1987</a:t>
            </a:r>
            <a:endParaRPr lang="pt-BR" sz="2400" dirty="0" smtClean="0">
              <a:cs typeface="Arial" pitchFamily="34" charset="0"/>
            </a:endParaRPr>
          </a:p>
        </p:txBody>
      </p:sp>
      <p:pic>
        <p:nvPicPr>
          <p:cNvPr id="5" name="Imagem 4" descr="http://www.trash80s.com.br/cultura/img_textos_ligia/trasher_roberta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6136" y="1700808"/>
            <a:ext cx="3168352" cy="33123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 descr="C:\Users\Jessica\Desktop\chape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728" y="2996952"/>
            <a:ext cx="2520280" cy="2041870"/>
          </a:xfrm>
          <a:prstGeom prst="rect">
            <a:avLst/>
          </a:prstGeom>
          <a:noFill/>
        </p:spPr>
      </p:pic>
      <p:pic>
        <p:nvPicPr>
          <p:cNvPr id="1034" name="Picture 10" descr="C:\Users\Jessica\Desktop\fivela_sertanej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23928" y="4581128"/>
            <a:ext cx="2340489" cy="1944216"/>
          </a:xfrm>
          <a:prstGeom prst="rect">
            <a:avLst/>
          </a:prstGeom>
          <a:noFill/>
        </p:spPr>
      </p:pic>
      <p:pic>
        <p:nvPicPr>
          <p:cNvPr id="1032" name="Picture 8" descr="C:\Users\Jessica\Desktop\country_il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2204864"/>
            <a:ext cx="1944216" cy="4433689"/>
          </a:xfrm>
          <a:prstGeom prst="rect">
            <a:avLst/>
          </a:prstGeom>
          <a:noFill/>
        </p:spPr>
      </p:pic>
      <p:pic>
        <p:nvPicPr>
          <p:cNvPr id="1036" name="Picture 12" descr="http://www.terrafm94.com.br/arq/img_bota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444208" y="5048249"/>
            <a:ext cx="2381250" cy="1809751"/>
          </a:xfrm>
          <a:prstGeom prst="rect">
            <a:avLst/>
          </a:prstGeom>
          <a:noFill/>
        </p:spPr>
      </p:pic>
      <p:sp>
        <p:nvSpPr>
          <p:cNvPr id="14" name="Retângulo 13"/>
          <p:cNvSpPr/>
          <p:nvPr/>
        </p:nvSpPr>
        <p:spPr>
          <a:xfrm>
            <a:off x="0" y="0"/>
            <a:ext cx="9144000" cy="1323439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8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Sertanejo</a:t>
            </a:r>
            <a:endParaRPr lang="pt-BR" sz="80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1038" name="Picture 14" descr="http://3.bp.blogspot.com/_rvc0mgiOwtg/TQaHRjRBmbI/AAAAAAAAAUw/8-jls2drcpc/s1600/59D6E_1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211960" y="1412776"/>
            <a:ext cx="2016224" cy="1656185"/>
          </a:xfrm>
          <a:prstGeom prst="rect">
            <a:avLst/>
          </a:prstGeom>
          <a:noFill/>
        </p:spPr>
      </p:pic>
      <p:pic>
        <p:nvPicPr>
          <p:cNvPr id="1040" name="Picture 16" descr="http://www.megadicas.com/wp-content/uploads/2011/08/moda-country-masculina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804248" y="1412776"/>
            <a:ext cx="2042525" cy="3075460"/>
          </a:xfrm>
          <a:prstGeom prst="rect">
            <a:avLst/>
          </a:prstGeom>
          <a:noFill/>
        </p:spPr>
      </p:pic>
      <p:sp>
        <p:nvSpPr>
          <p:cNvPr id="15" name="Retângulo 14"/>
          <p:cNvSpPr/>
          <p:nvPr/>
        </p:nvSpPr>
        <p:spPr>
          <a:xfrm>
            <a:off x="179512" y="1484784"/>
            <a:ext cx="346191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4400" b="1" dirty="0" smtClean="0"/>
              <a:t>VESTIMENTAS</a:t>
            </a:r>
            <a:endParaRPr lang="pt-BR" sz="4400" b="1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AutoShape 2" descr="https://mail-attachment.googleusercontent.com/attachment/?ui=2&amp;ik=e6a25cad01&amp;view=att&amp;th=1370eb9f08785a60&amp;attid=0.1&amp;disp=inline&amp;safe=1&amp;zw&amp;saduie=AG9B_P9K5xEwgMmnOThjvj3L2AvZ&amp;sadet=1336001009186&amp;sads=jesvD5Yfhh-tgC5ep_XQTzjPcKY&amp;sadssc=1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44036" name="AutoShape 4" descr="https://mail-attachment.googleusercontent.com/attachment/?ui=2&amp;ik=e6a25cad01&amp;view=att&amp;th=1370eb9f08785a60&amp;attid=0.1&amp;disp=inline&amp;safe=1&amp;zw&amp;saduie=AG9B_P9K5xEwgMmnOThjvj3L2AvZ&amp;sadet=1336001009186&amp;sads=jesvD5Yfhh-tgC5ep_XQTzjPcKY&amp;sadssc=1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44037" name="Picture 5" descr="C:\Users\Jessica\Desktop\AAAAAAAAAA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2492896"/>
            <a:ext cx="3419585" cy="4149080"/>
          </a:xfrm>
          <a:prstGeom prst="rect">
            <a:avLst/>
          </a:prstGeom>
          <a:noFill/>
        </p:spPr>
      </p:pic>
      <p:sp>
        <p:nvSpPr>
          <p:cNvPr id="5" name="Retângulo 4"/>
          <p:cNvSpPr/>
          <p:nvPr/>
        </p:nvSpPr>
        <p:spPr>
          <a:xfrm>
            <a:off x="0" y="0"/>
            <a:ext cx="9144000" cy="1323439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8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Sertanejo</a:t>
            </a:r>
            <a:endParaRPr lang="pt-BR" sz="80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44039" name="AutoShape 7" descr="https://mail-attachment.googleusercontent.com/attachment/?ui=2&amp;ik=e6a25cad01&amp;view=att&amp;th=1370eb9f08785a60&amp;attid=0.2&amp;disp=inline&amp;safe=1&amp;zw&amp;saduie=AG9B_P9K5xEwgMmnOThjvj3L2AvZ&amp;sadet=1336001099409&amp;sads=patC2RF0q_guQuyV62gjejGb7A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44040" name="Picture 8" descr="C:\Users\Jessica\Desktop\A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2132856"/>
            <a:ext cx="4120852" cy="4221088"/>
          </a:xfrm>
          <a:prstGeom prst="rect">
            <a:avLst/>
          </a:prstGeom>
          <a:noFill/>
        </p:spPr>
      </p:pic>
      <p:sp>
        <p:nvSpPr>
          <p:cNvPr id="8" name="Retângulo 7"/>
          <p:cNvSpPr/>
          <p:nvPr/>
        </p:nvSpPr>
        <p:spPr>
          <a:xfrm>
            <a:off x="251520" y="1412776"/>
            <a:ext cx="619268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6000" b="1" dirty="0" smtClean="0"/>
              <a:t>JECA TATU </a:t>
            </a:r>
            <a:endParaRPr lang="pt-BR" sz="6000" b="1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0"/>
            <a:ext cx="9144000" cy="1323439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8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Sertanejo</a:t>
            </a:r>
            <a:endParaRPr lang="pt-BR" sz="80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46082" name="Picture 2" descr="http://fotos.sapo.pt/9IC5dmFV6uqLD0SIzzIr/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988840"/>
            <a:ext cx="3672408" cy="3731167"/>
          </a:xfrm>
          <a:prstGeom prst="rect">
            <a:avLst/>
          </a:prstGeom>
          <a:noFill/>
        </p:spPr>
      </p:pic>
      <p:sp>
        <p:nvSpPr>
          <p:cNvPr id="4" name="Retângulo 3"/>
          <p:cNvSpPr/>
          <p:nvPr/>
        </p:nvSpPr>
        <p:spPr>
          <a:xfrm>
            <a:off x="4283968" y="2564904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BR" sz="3600" dirty="0" smtClean="0"/>
              <a:t>E hoje, dia 03 de abril, é o dia</a:t>
            </a:r>
            <a:r>
              <a:rPr lang="pt-BR" sz="3600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</a:p>
          <a:p>
            <a:r>
              <a:rPr lang="pt-BR" sz="3600" b="1" dirty="0" smtClean="0">
                <a:solidFill>
                  <a:schemeClr val="accent6">
                    <a:lumMod val="75000"/>
                  </a:schemeClr>
                </a:solidFill>
              </a:rPr>
              <a:t>Nacional da Música Sertaneja!</a:t>
            </a:r>
            <a:endParaRPr lang="pt-BR" sz="3600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pt-BR" dirty="0" smtClean="0"/>
              <a:t>	</a:t>
            </a:r>
            <a:r>
              <a:rPr lang="pt-BR" sz="3600" dirty="0" smtClean="0"/>
              <a:t>Denomina-se de música </a:t>
            </a:r>
            <a:r>
              <a:rPr lang="pt-BR" sz="3600" dirty="0"/>
              <a:t>sertaneja o estilo musical autoproclamado herdeiro da "música caipira" e da moda de viola, que se caracteriza pela melodia simples e melancólica; muitas vezes é chamada de música do interior. </a:t>
            </a:r>
            <a:endParaRPr lang="pt-BR" dirty="0"/>
          </a:p>
        </p:txBody>
      </p:sp>
      <p:sp>
        <p:nvSpPr>
          <p:cNvPr id="6" name="Retângulo 5"/>
          <p:cNvSpPr/>
          <p:nvPr/>
        </p:nvSpPr>
        <p:spPr>
          <a:xfrm>
            <a:off x="0" y="0"/>
            <a:ext cx="9144000" cy="1323439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8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Sertanejo</a:t>
            </a:r>
            <a:endParaRPr lang="pt-BR" sz="80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t-BR" dirty="0" smtClean="0"/>
              <a:t>	</a:t>
            </a:r>
            <a:r>
              <a:rPr lang="pt-BR" sz="4000" dirty="0" smtClean="0"/>
              <a:t>É </a:t>
            </a:r>
            <a:r>
              <a:rPr lang="pt-BR" sz="4000" dirty="0"/>
              <a:t>comum o movimento de pessoas do Nordeste em direção a São Paulo por ocasião das secas muito intensas, para retomar quando volta a chover no sertão. </a:t>
            </a:r>
          </a:p>
        </p:txBody>
      </p:sp>
      <p:sp>
        <p:nvSpPr>
          <p:cNvPr id="4" name="Retângulo 3"/>
          <p:cNvSpPr/>
          <p:nvPr/>
        </p:nvSpPr>
        <p:spPr>
          <a:xfrm>
            <a:off x="0" y="0"/>
            <a:ext cx="9144000" cy="1323439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8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Sertanejo</a:t>
            </a:r>
            <a:endParaRPr lang="pt-BR" sz="80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t-BR" sz="4000" dirty="0" smtClean="0"/>
              <a:t>	A </a:t>
            </a:r>
            <a:r>
              <a:rPr lang="pt-BR" sz="4000" dirty="0"/>
              <a:t>expressão música sertaneja se tomou conectada à música de todos estes migrantes, incluindo o migrante nordestino e o migrante caipira. 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dirty="0"/>
          </a:p>
        </p:txBody>
      </p:sp>
      <p:sp>
        <p:nvSpPr>
          <p:cNvPr id="4" name="Retângulo 3"/>
          <p:cNvSpPr/>
          <p:nvPr/>
        </p:nvSpPr>
        <p:spPr>
          <a:xfrm>
            <a:off x="0" y="0"/>
            <a:ext cx="9144000" cy="1323439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8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Sertanejo</a:t>
            </a:r>
            <a:endParaRPr lang="pt-BR" sz="80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/>
          <p:cNvSpPr/>
          <p:nvPr/>
        </p:nvSpPr>
        <p:spPr>
          <a:xfrm>
            <a:off x="0" y="0"/>
            <a:ext cx="9144000" cy="1323439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8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Sertanejo</a:t>
            </a:r>
            <a:endParaRPr lang="pt-BR" sz="80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9" name="Retângulo 8"/>
          <p:cNvSpPr/>
          <p:nvPr/>
        </p:nvSpPr>
        <p:spPr>
          <a:xfrm>
            <a:off x="467544" y="1772816"/>
            <a:ext cx="7776864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dirty="0" smtClean="0"/>
              <a:t>Os caipiras, ou sertanejos, às vezes duplas ou solo, utilizavam instrumentos artesanais e típicos do </a:t>
            </a:r>
            <a:r>
              <a:rPr lang="pt-BR" sz="3200" dirty="0" err="1" smtClean="0"/>
              <a:t>Brasil-colônia</a:t>
            </a:r>
            <a:r>
              <a:rPr lang="pt-BR" sz="3200" dirty="0" smtClean="0"/>
              <a:t>, como</a:t>
            </a:r>
            <a:r>
              <a:rPr lang="pt-BR" sz="3200" b="1" dirty="0" smtClean="0"/>
              <a:t> viola, acordeão e gaita. </a:t>
            </a:r>
            <a:endParaRPr lang="pt-BR" sz="3200" b="1" dirty="0"/>
          </a:p>
        </p:txBody>
      </p:sp>
      <p:pic>
        <p:nvPicPr>
          <p:cNvPr id="15366" name="Picture 6" descr="http://user.img.todaoferta.uol.com.br/W/A/EI/O0Y7N1/1204122784723_bigPhoto_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287600">
            <a:off x="1047983" y="4261337"/>
            <a:ext cx="2160240" cy="2160240"/>
          </a:xfrm>
          <a:prstGeom prst="rect">
            <a:avLst/>
          </a:prstGeom>
          <a:noFill/>
        </p:spPr>
      </p:pic>
      <p:pic>
        <p:nvPicPr>
          <p:cNvPr id="15368" name="Picture 8" descr="http://download.postais.net/images/postais/k5jfzqcordion3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63888" y="4149080"/>
            <a:ext cx="1800200" cy="1350151"/>
          </a:xfrm>
          <a:prstGeom prst="rect">
            <a:avLst/>
          </a:prstGeom>
          <a:noFill/>
        </p:spPr>
      </p:pic>
      <p:pic>
        <p:nvPicPr>
          <p:cNvPr id="15370" name="Picture 10" descr="http://i.s8.com.br/images/musical/cover/img5/21205585_4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326055">
            <a:off x="5419937" y="3412841"/>
            <a:ext cx="2834680" cy="28346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5266928" cy="452596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pt-BR" dirty="0" smtClean="0"/>
              <a:t>	Cornélio </a:t>
            </a:r>
            <a:r>
              <a:rPr lang="pt-BR" dirty="0"/>
              <a:t>Pires é o primeiro grande promotor desta música, foi ele o primeiro a conseguir, em 1928, que este estilo entrasse para a discografia brasileira, sendo considerado o precursor dos sertanejos da chamada cultura de massa. Ele gravou vários discos e popularizou a música caipira no Brasil. </a:t>
            </a:r>
          </a:p>
        </p:txBody>
      </p:sp>
      <p:sp>
        <p:nvSpPr>
          <p:cNvPr id="4" name="Retângulo 3"/>
          <p:cNvSpPr/>
          <p:nvPr/>
        </p:nvSpPr>
        <p:spPr>
          <a:xfrm>
            <a:off x="0" y="0"/>
            <a:ext cx="9144000" cy="1323439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8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Sertanejo</a:t>
            </a:r>
            <a:endParaRPr lang="pt-BR" sz="80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5" name="Picture 4" descr="http://caipiravivo.files.wordpress.com/2011/02/6_9_arlete_fonseca_clip_image01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60232" y="908720"/>
            <a:ext cx="2195736" cy="2945075"/>
          </a:xfrm>
          <a:prstGeom prst="rect">
            <a:avLst/>
          </a:prstGeom>
          <a:noFill/>
        </p:spPr>
      </p:pic>
      <p:pic>
        <p:nvPicPr>
          <p:cNvPr id="6" name="Picture 2" descr="http://www.widesoft.com.br/users/pcastro4/imagens/tccp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868144" y="3429000"/>
            <a:ext cx="2610850" cy="280046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t-BR" dirty="0" smtClean="0"/>
              <a:t>	A música sertaneja surgiu em 1929, quando Cornélio Pires começou a gravar "causos" e fragmentos de cantos tradicionais rurais da região cultural caipira. Na época conhecido como música caipira, hoje denominado música sertaneja, o gênero se caracteriza pelas letras com ênfase no cotidiano e maneira de cantar.</a:t>
            </a:r>
          </a:p>
          <a:p>
            <a:endParaRPr lang="pt-BR" dirty="0"/>
          </a:p>
        </p:txBody>
      </p:sp>
      <p:sp>
        <p:nvSpPr>
          <p:cNvPr id="4" name="Retângulo 3"/>
          <p:cNvSpPr/>
          <p:nvPr/>
        </p:nvSpPr>
        <p:spPr>
          <a:xfrm>
            <a:off x="0" y="0"/>
            <a:ext cx="9144000" cy="1323439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8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Sertanejo</a:t>
            </a:r>
            <a:endParaRPr lang="pt-BR" sz="80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t-BR" dirty="0" smtClean="0"/>
              <a:t>	A </a:t>
            </a:r>
            <a:r>
              <a:rPr lang="pt-BR" dirty="0"/>
              <a:t>história da música sertaneja pode ser </a:t>
            </a:r>
            <a:r>
              <a:rPr lang="pt-BR" dirty="0" smtClean="0"/>
              <a:t>dividida em </a:t>
            </a:r>
            <a:r>
              <a:rPr lang="pt-BR" dirty="0"/>
              <a:t>três </a:t>
            </a:r>
            <a:r>
              <a:rPr lang="pt-BR" dirty="0" smtClean="0"/>
              <a:t>fases:</a:t>
            </a:r>
          </a:p>
          <a:p>
            <a:r>
              <a:rPr lang="pt-BR" dirty="0" smtClean="0"/>
              <a:t>De </a:t>
            </a:r>
            <a:r>
              <a:rPr lang="pt-BR" dirty="0"/>
              <a:t>1929 até 1944, como música caipira ou música sertaneja </a:t>
            </a:r>
            <a:r>
              <a:rPr lang="pt-BR" dirty="0" smtClean="0"/>
              <a:t>raiz</a:t>
            </a:r>
            <a:r>
              <a:rPr lang="pt-BR" dirty="0"/>
              <a:t>.</a:t>
            </a:r>
            <a:endParaRPr lang="pt-BR" dirty="0" smtClean="0"/>
          </a:p>
          <a:p>
            <a:r>
              <a:rPr lang="pt-BR" dirty="0"/>
              <a:t>D</a:t>
            </a:r>
            <a:r>
              <a:rPr lang="pt-BR" dirty="0" smtClean="0"/>
              <a:t>o </a:t>
            </a:r>
            <a:r>
              <a:rPr lang="pt-BR" dirty="0"/>
              <a:t>pós-guerra até os anos 60, numa fase de </a:t>
            </a:r>
            <a:r>
              <a:rPr lang="pt-BR" dirty="0" smtClean="0"/>
              <a:t>transição. </a:t>
            </a:r>
          </a:p>
          <a:p>
            <a:r>
              <a:rPr lang="pt-BR" dirty="0" smtClean="0"/>
              <a:t>E do final </a:t>
            </a:r>
            <a:r>
              <a:rPr lang="pt-BR" dirty="0"/>
              <a:t>dos anos 60 até a atualidade, como música sertaneja romântica. </a:t>
            </a:r>
          </a:p>
        </p:txBody>
      </p:sp>
      <p:sp>
        <p:nvSpPr>
          <p:cNvPr id="4" name="Retângulo 3"/>
          <p:cNvSpPr/>
          <p:nvPr/>
        </p:nvSpPr>
        <p:spPr>
          <a:xfrm>
            <a:off x="0" y="0"/>
            <a:ext cx="9144000" cy="1323439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8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Sertanejo</a:t>
            </a:r>
            <a:endParaRPr lang="pt-BR" sz="80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314</TotalTime>
  <Words>915</Words>
  <Application>Microsoft Office PowerPoint</Application>
  <PresentationFormat>Apresentação na tela (4:3)</PresentationFormat>
  <Paragraphs>108</Paragraphs>
  <Slides>29</Slides>
  <Notes>3</Notes>
  <HiddenSlides>0</HiddenSlides>
  <MMClips>4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29</vt:i4>
      </vt:variant>
    </vt:vector>
  </HeadingPairs>
  <TitlesOfParts>
    <vt:vector size="30" baseType="lpstr">
      <vt:lpstr>Tema do Office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</vt:vector>
  </TitlesOfParts>
  <Company>Intelbras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Jessica</dc:creator>
  <cp:lastModifiedBy>Fernanda</cp:lastModifiedBy>
  <cp:revision>38</cp:revision>
  <dcterms:created xsi:type="dcterms:W3CDTF">2012-05-02T14:50:38Z</dcterms:created>
  <dcterms:modified xsi:type="dcterms:W3CDTF">2012-05-03T13:47:11Z</dcterms:modified>
</cp:coreProperties>
</file>