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8" r:id="rId45"/>
    <p:sldId id="317" r:id="rId46"/>
    <p:sldId id="312" r:id="rId47"/>
    <p:sldId id="315" r:id="rId48"/>
    <p:sldId id="311" r:id="rId49"/>
    <p:sldId id="302" r:id="rId50"/>
    <p:sldId id="309" r:id="rId51"/>
    <p:sldId id="389" r:id="rId52"/>
    <p:sldId id="322" r:id="rId53"/>
    <p:sldId id="323" r:id="rId54"/>
    <p:sldId id="324" r:id="rId55"/>
    <p:sldId id="325" r:id="rId56"/>
    <p:sldId id="326" r:id="rId57"/>
    <p:sldId id="327" r:id="rId58"/>
    <p:sldId id="328" r:id="rId59"/>
    <p:sldId id="329" r:id="rId60"/>
    <p:sldId id="330" r:id="rId61"/>
    <p:sldId id="331" r:id="rId62"/>
    <p:sldId id="340" r:id="rId63"/>
    <p:sldId id="396" r:id="rId64"/>
    <p:sldId id="332" r:id="rId65"/>
    <p:sldId id="390" r:id="rId66"/>
    <p:sldId id="335" r:id="rId67"/>
    <p:sldId id="337" r:id="rId68"/>
    <p:sldId id="338" r:id="rId69"/>
    <p:sldId id="341" r:id="rId70"/>
    <p:sldId id="342" r:id="rId71"/>
    <p:sldId id="345" r:id="rId72"/>
    <p:sldId id="391" r:id="rId73"/>
    <p:sldId id="397" r:id="rId74"/>
    <p:sldId id="395" r:id="rId75"/>
    <p:sldId id="398" r:id="rId76"/>
    <p:sldId id="346" r:id="rId77"/>
    <p:sldId id="348" r:id="rId78"/>
    <p:sldId id="349" r:id="rId79"/>
    <p:sldId id="350" r:id="rId80"/>
    <p:sldId id="351" r:id="rId81"/>
    <p:sldId id="352" r:id="rId82"/>
    <p:sldId id="353" r:id="rId83"/>
    <p:sldId id="354" r:id="rId84"/>
    <p:sldId id="347" r:id="rId85"/>
    <p:sldId id="356" r:id="rId86"/>
    <p:sldId id="394" r:id="rId87"/>
    <p:sldId id="355" r:id="rId88"/>
    <p:sldId id="357" r:id="rId89"/>
    <p:sldId id="399" r:id="rId90"/>
    <p:sldId id="359" r:id="rId91"/>
    <p:sldId id="360" r:id="rId92"/>
    <p:sldId id="361" r:id="rId93"/>
    <p:sldId id="362" r:id="rId94"/>
    <p:sldId id="363" r:id="rId95"/>
    <p:sldId id="364" r:id="rId96"/>
    <p:sldId id="365" r:id="rId97"/>
    <p:sldId id="366" r:id="rId98"/>
    <p:sldId id="367" r:id="rId99"/>
    <p:sldId id="368" r:id="rId100"/>
    <p:sldId id="369" r:id="rId101"/>
    <p:sldId id="370" r:id="rId102"/>
    <p:sldId id="372" r:id="rId103"/>
    <p:sldId id="373" r:id="rId104"/>
    <p:sldId id="374" r:id="rId105"/>
    <p:sldId id="375" r:id="rId106"/>
    <p:sldId id="376" r:id="rId107"/>
    <p:sldId id="377" r:id="rId10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67" d="100"/>
          <a:sy n="67" d="100"/>
        </p:scale>
        <p:origin x="82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8604" y="459740"/>
            <a:ext cx="8304530" cy="7209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127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DC54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92959A"/>
                </a:solidFill>
                <a:latin typeface="Trebuchet MS"/>
                <a:cs typeface="Trebuchet MS"/>
              </a:defRPr>
            </a:lvl1pPr>
          </a:lstStyle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127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DC54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92959A"/>
                </a:solidFill>
                <a:latin typeface="Trebuchet MS"/>
                <a:cs typeface="Trebuchet MS"/>
              </a:defRPr>
            </a:lvl1pPr>
          </a:lstStyle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DC54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92959A"/>
                </a:solidFill>
                <a:latin typeface="Trebuchet MS"/>
                <a:cs typeface="Trebuchet MS"/>
              </a:defRPr>
            </a:lvl1pPr>
          </a:lstStyle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DC54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92959A"/>
                </a:solidFill>
                <a:latin typeface="Trebuchet MS"/>
                <a:cs typeface="Trebuchet MS"/>
              </a:defRPr>
            </a:lvl1pPr>
          </a:lstStyle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DC54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92959A"/>
                </a:solidFill>
                <a:latin typeface="Trebuchet MS"/>
                <a:cs typeface="Trebuchet MS"/>
              </a:defRPr>
            </a:lvl1pPr>
          </a:lstStyle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8604" y="296798"/>
            <a:ext cx="11654790" cy="1433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18940" y="1855470"/>
            <a:ext cx="7428230" cy="4338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127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009644" y="6447884"/>
            <a:ext cx="4130040" cy="202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DC54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990960" y="6439946"/>
            <a:ext cx="328929" cy="202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92959A"/>
                </a:solidFill>
                <a:latin typeface="Trebuchet MS"/>
                <a:cs typeface="Trebuchet MS"/>
              </a:defRPr>
            </a:lvl1pPr>
          </a:lstStyle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joaosoll@ifsul.edu.b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5.jpg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g"/><Relationship Id="rId1" Type="http://schemas.openxmlformats.org/officeDocument/2006/relationships/slideLayout" Target="../slideLayouts/slideLayout5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g"/><Relationship Id="rId1" Type="http://schemas.openxmlformats.org/officeDocument/2006/relationships/slideLayout" Target="../slideLayouts/slideLayout5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g"/><Relationship Id="rId1" Type="http://schemas.openxmlformats.org/officeDocument/2006/relationships/slideLayout" Target="../slideLayouts/slideLayout5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g"/><Relationship Id="rId1" Type="http://schemas.openxmlformats.org/officeDocument/2006/relationships/slideLayout" Target="../slideLayouts/slideLayout5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6.jpg"/><Relationship Id="rId4" Type="http://schemas.openxmlformats.org/officeDocument/2006/relationships/image" Target="../media/image8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8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brasilescola.uol.com.br/matematica/dimensoes-espaco.htm" TargetMode="Externa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8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9.png"/><Relationship Id="rId4" Type="http://schemas.openxmlformats.org/officeDocument/2006/relationships/image" Target="../media/image118.jp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3.jpg"/><Relationship Id="rId4" Type="http://schemas.openxmlformats.org/officeDocument/2006/relationships/image" Target="../media/image122.jp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6.jp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1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2.jpg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115819"/>
              <a:ext cx="6388099" cy="474217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2192000" cy="2115820"/>
            </a:xfrm>
            <a:custGeom>
              <a:avLst/>
              <a:gdLst/>
              <a:ahLst/>
              <a:cxnLst/>
              <a:rect l="l" t="t" r="r" b="b"/>
              <a:pathLst>
                <a:path w="12192000" h="2115820">
                  <a:moveTo>
                    <a:pt x="12192000" y="0"/>
                  </a:moveTo>
                  <a:lnTo>
                    <a:pt x="0" y="0"/>
                  </a:lnTo>
                  <a:lnTo>
                    <a:pt x="0" y="2115312"/>
                  </a:lnTo>
                  <a:lnTo>
                    <a:pt x="12192000" y="211531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347A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61319" y="0"/>
              <a:ext cx="1084579" cy="250825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36550" y="3931920"/>
            <a:ext cx="46412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solidFill>
                  <a:srgbClr val="347A36"/>
                </a:solidFill>
                <a:latin typeface="Arial"/>
                <a:cs typeface="Arial"/>
              </a:rPr>
              <a:t>Desenho</a:t>
            </a:r>
            <a:r>
              <a:rPr sz="4400" b="1" spc="-204" dirty="0">
                <a:solidFill>
                  <a:srgbClr val="347A36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347A36"/>
                </a:solidFill>
                <a:latin typeface="Arial"/>
                <a:cs typeface="Arial"/>
              </a:rPr>
              <a:t>Técnico</a:t>
            </a:r>
            <a:endParaRPr sz="4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85966" y="5050471"/>
            <a:ext cx="514883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47A36"/>
                </a:solidFill>
                <a:latin typeface="Arial Black" panose="020B0A04020102020204" pitchFamily="34" charset="0"/>
                <a:cs typeface="Arial"/>
              </a:rPr>
              <a:t>Prof.</a:t>
            </a:r>
            <a:r>
              <a:rPr sz="2400" spc="-130" dirty="0">
                <a:solidFill>
                  <a:srgbClr val="347A36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2400" dirty="0">
                <a:solidFill>
                  <a:srgbClr val="347A36"/>
                </a:solidFill>
                <a:latin typeface="Arial Black" panose="020B0A04020102020204" pitchFamily="34" charset="0"/>
                <a:cs typeface="Arial"/>
              </a:rPr>
              <a:t>João</a:t>
            </a:r>
            <a:r>
              <a:rPr sz="2400" spc="-80" dirty="0">
                <a:solidFill>
                  <a:srgbClr val="347A36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2400" dirty="0">
                <a:solidFill>
                  <a:srgbClr val="347A36"/>
                </a:solidFill>
                <a:latin typeface="Arial Black" panose="020B0A04020102020204" pitchFamily="34" charset="0"/>
                <a:cs typeface="Arial"/>
              </a:rPr>
              <a:t>Climaco</a:t>
            </a:r>
            <a:r>
              <a:rPr sz="2400" spc="-25" dirty="0">
                <a:solidFill>
                  <a:srgbClr val="347A36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2400" dirty="0">
                <a:solidFill>
                  <a:srgbClr val="347A36"/>
                </a:solidFill>
                <a:latin typeface="Arial Black" panose="020B0A04020102020204" pitchFamily="34" charset="0"/>
                <a:cs typeface="Arial"/>
              </a:rPr>
              <a:t>Borba</a:t>
            </a:r>
            <a:r>
              <a:rPr sz="2400" spc="-75" dirty="0">
                <a:solidFill>
                  <a:srgbClr val="347A36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2400" spc="-20" dirty="0">
                <a:solidFill>
                  <a:srgbClr val="347A36"/>
                </a:solidFill>
                <a:latin typeface="Arial Black" panose="020B0A04020102020204" pitchFamily="34" charset="0"/>
                <a:cs typeface="Arial"/>
              </a:rPr>
              <a:t>Soll</a:t>
            </a:r>
            <a:endParaRPr sz="2400" dirty="0">
              <a:latin typeface="Arial Black" panose="020B0A04020102020204" pitchFamily="34" charset="0"/>
              <a:cs typeface="Arial"/>
            </a:endParaRPr>
          </a:p>
          <a:p>
            <a:pPr marL="2540" algn="ctr">
              <a:lnSpc>
                <a:spcPct val="100000"/>
              </a:lnSpc>
              <a:spcBef>
                <a:spcPts val="10"/>
              </a:spcBef>
            </a:pPr>
            <a:r>
              <a:rPr sz="2000" dirty="0" err="1">
                <a:solidFill>
                  <a:srgbClr val="429B45"/>
                </a:solidFill>
                <a:latin typeface="Arial Black" panose="020B0A04020102020204" pitchFamily="34" charset="0"/>
                <a:cs typeface="Arial"/>
              </a:rPr>
              <a:t>Contato</a:t>
            </a:r>
            <a:r>
              <a:rPr sz="2000" dirty="0">
                <a:solidFill>
                  <a:srgbClr val="429B45"/>
                </a:solidFill>
                <a:latin typeface="Arial Black" panose="020B0A04020102020204" pitchFamily="34" charset="0"/>
                <a:cs typeface="Arial"/>
              </a:rPr>
              <a:t>:</a:t>
            </a:r>
            <a:r>
              <a:rPr sz="2000" spc="-120" dirty="0">
                <a:solidFill>
                  <a:srgbClr val="429B45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20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Black" panose="020B0A04020102020204" pitchFamily="34" charset="0"/>
                <a:cs typeface="Trebuchet MS"/>
                <a:hlinkClick r:id="rId4"/>
              </a:rPr>
              <a:t>joaosoll@ifsul.edu.br</a:t>
            </a:r>
            <a:endParaRPr sz="2000" dirty="0">
              <a:latin typeface="Arial Black" panose="020B0A04020102020204" pitchFamily="34" charset="0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67970" y="-22"/>
            <a:ext cx="11924665" cy="1936114"/>
            <a:chOff x="267970" y="-22"/>
            <a:chExt cx="11924665" cy="1936114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7970" y="572769"/>
              <a:ext cx="6120130" cy="136271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965263" y="-22"/>
              <a:ext cx="226761" cy="226761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852284" y="6532244"/>
            <a:ext cx="412622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92959A"/>
                </a:solidFill>
                <a:latin typeface="Trebuchet MS"/>
                <a:cs typeface="Trebuchet MS"/>
              </a:rPr>
              <a:t>Instituto</a:t>
            </a:r>
            <a:r>
              <a:rPr sz="1200" spc="-5" dirty="0">
                <a:solidFill>
                  <a:srgbClr val="92959A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92959A"/>
                </a:solidFill>
                <a:latin typeface="Trebuchet MS"/>
                <a:cs typeface="Trebuchet MS"/>
              </a:rPr>
              <a:t>Federal</a:t>
            </a:r>
            <a:r>
              <a:rPr sz="1200" spc="-60" dirty="0">
                <a:solidFill>
                  <a:srgbClr val="92959A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92959A"/>
                </a:solidFill>
                <a:latin typeface="Trebuchet MS"/>
                <a:cs typeface="Trebuchet MS"/>
              </a:rPr>
              <a:t>Sul-rio-</a:t>
            </a:r>
            <a:r>
              <a:rPr sz="1200" spc="-10" dirty="0">
                <a:solidFill>
                  <a:srgbClr val="92959A"/>
                </a:solidFill>
                <a:latin typeface="Trebuchet MS"/>
                <a:cs typeface="Trebuchet MS"/>
              </a:rPr>
              <a:t>grandense</a:t>
            </a:r>
            <a:r>
              <a:rPr sz="1200" spc="-50" dirty="0">
                <a:solidFill>
                  <a:srgbClr val="92959A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92959A"/>
                </a:solidFill>
                <a:latin typeface="Trebuchet MS"/>
                <a:cs typeface="Trebuchet MS"/>
              </a:rPr>
              <a:t>|</a:t>
            </a:r>
            <a:r>
              <a:rPr sz="1200" spc="-30" dirty="0">
                <a:solidFill>
                  <a:srgbClr val="92959A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92959A"/>
                </a:solidFill>
                <a:latin typeface="Trebuchet MS"/>
                <a:cs typeface="Trebuchet MS"/>
              </a:rPr>
              <a:t>campus</a:t>
            </a:r>
            <a:r>
              <a:rPr sz="1200" spc="-15" dirty="0">
                <a:solidFill>
                  <a:srgbClr val="92959A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92959A"/>
                </a:solidFill>
                <a:latin typeface="Trebuchet MS"/>
                <a:cs typeface="Trebuchet MS"/>
              </a:rPr>
              <a:t>Sapucaia</a:t>
            </a:r>
            <a:r>
              <a:rPr sz="1200" spc="-30" dirty="0">
                <a:solidFill>
                  <a:srgbClr val="92959A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92959A"/>
                </a:solidFill>
                <a:latin typeface="Trebuchet MS"/>
                <a:cs typeface="Trebuchet MS"/>
              </a:rPr>
              <a:t>do</a:t>
            </a:r>
            <a:r>
              <a:rPr sz="1200" spc="-20" dirty="0">
                <a:solidFill>
                  <a:srgbClr val="92959A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92959A"/>
                </a:solidFill>
                <a:latin typeface="Trebuchet MS"/>
                <a:cs typeface="Trebuchet MS"/>
              </a:rPr>
              <a:t>Sul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85509" y="6522402"/>
            <a:ext cx="2266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92959A"/>
                </a:solidFill>
                <a:latin typeface="Trebuchet MS"/>
                <a:cs typeface="Trebuchet MS"/>
              </a:rPr>
              <a:t>Sul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174730" y="6430327"/>
            <a:ext cx="10604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92959A"/>
                </a:solidFill>
                <a:latin typeface="Trebuchet MS"/>
                <a:cs typeface="Trebuchet MS"/>
              </a:rPr>
              <a:t>1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72400" y="0"/>
            <a:ext cx="2286000" cy="1524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Guest</a:t>
            </a:r>
            <a:r>
              <a:rPr sz="800" b="1" i="1" spc="-35" dirty="0">
                <a:latin typeface="Arial"/>
                <a:cs typeface="Arial"/>
              </a:rPr>
              <a:t> </a:t>
            </a:r>
            <a:r>
              <a:rPr sz="800" b="1" i="1" spc="-50" dirty="0"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spc="-10" dirty="0">
                <a:latin typeface="Arial"/>
                <a:cs typeface="Arial"/>
              </a:rPr>
              <a:t>2024-05-</a:t>
            </a:r>
            <a:r>
              <a:rPr sz="800" i="1" dirty="0">
                <a:latin typeface="Arial"/>
                <a:cs typeface="Arial"/>
              </a:rPr>
              <a:t>01</a:t>
            </a:r>
            <a:r>
              <a:rPr sz="800" i="1" spc="35" dirty="0">
                <a:latin typeface="Arial"/>
                <a:cs typeface="Arial"/>
              </a:rPr>
              <a:t> </a:t>
            </a:r>
            <a:r>
              <a:rPr sz="800" i="1" spc="-10" dirty="0">
                <a:latin typeface="Arial"/>
                <a:cs typeface="Arial"/>
              </a:rPr>
              <a:t>20:55:41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spc="-10" dirty="0">
                <a:latin typeface="Arial"/>
                <a:cs typeface="Arial"/>
              </a:rPr>
              <a:t>-------------------------------------------</a:t>
            </a:r>
            <a:r>
              <a:rPr sz="1000" spc="-50" dirty="0">
                <a:latin typeface="Arial"/>
                <a:cs typeface="Arial"/>
              </a:rPr>
              <a:t>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Está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ótimo!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72400" y="0"/>
            <a:ext cx="2286000" cy="1524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Guest</a:t>
            </a:r>
            <a:r>
              <a:rPr sz="800" b="1" i="1" spc="-35" dirty="0">
                <a:latin typeface="Arial"/>
                <a:cs typeface="Arial"/>
              </a:rPr>
              <a:t> </a:t>
            </a:r>
            <a:r>
              <a:rPr sz="800" b="1" i="1" spc="-50" dirty="0"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spc="-10" dirty="0">
                <a:latin typeface="Arial"/>
                <a:cs typeface="Arial"/>
              </a:rPr>
              <a:t>2024-05-</a:t>
            </a:r>
            <a:r>
              <a:rPr sz="800" i="1" dirty="0">
                <a:latin typeface="Arial"/>
                <a:cs typeface="Arial"/>
              </a:rPr>
              <a:t>01</a:t>
            </a:r>
            <a:r>
              <a:rPr sz="800" i="1" spc="35" dirty="0">
                <a:latin typeface="Arial"/>
                <a:cs typeface="Arial"/>
              </a:rPr>
              <a:t> </a:t>
            </a:r>
            <a:r>
              <a:rPr sz="800" i="1" spc="-10" dirty="0">
                <a:latin typeface="Arial"/>
                <a:cs typeface="Arial"/>
              </a:rPr>
              <a:t>20:55:41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spc="-10" dirty="0">
                <a:latin typeface="Arial"/>
                <a:cs typeface="Arial"/>
              </a:rPr>
              <a:t>-------------------------------------------</a:t>
            </a:r>
            <a:r>
              <a:rPr sz="1000" spc="-50" dirty="0">
                <a:latin typeface="Arial"/>
                <a:cs typeface="Arial"/>
              </a:rPr>
              <a:t>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Está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ótimo!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564640"/>
          </a:xfrm>
          <a:custGeom>
            <a:avLst/>
            <a:gdLst/>
            <a:ahLst/>
            <a:cxnLst/>
            <a:rect l="l" t="t" r="r" b="b"/>
            <a:pathLst>
              <a:path w="12192000" h="1564640">
                <a:moveTo>
                  <a:pt x="12192000" y="0"/>
                </a:moveTo>
                <a:lnTo>
                  <a:pt x="0" y="0"/>
                </a:lnTo>
                <a:lnTo>
                  <a:pt x="0" y="1564259"/>
                </a:lnTo>
                <a:lnTo>
                  <a:pt x="12192000" y="1564259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6255" y="606678"/>
            <a:ext cx="45250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Desenho</a:t>
            </a:r>
            <a:r>
              <a:rPr sz="3600" spc="-170" dirty="0"/>
              <a:t> </a:t>
            </a:r>
            <a:r>
              <a:rPr sz="3600" spc="-10" dirty="0"/>
              <a:t>geométrico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423544" y="1585023"/>
            <a:ext cx="9077960" cy="2190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0195" indent="-277495">
              <a:lnSpc>
                <a:spcPct val="100000"/>
              </a:lnSpc>
              <a:spcBef>
                <a:spcPts val="100"/>
              </a:spcBef>
              <a:buAutoNum type="alphaLcParenR" startAt="4"/>
              <a:tabLst>
                <a:tab pos="290195" algn="l"/>
              </a:tabLst>
            </a:pPr>
            <a:r>
              <a:rPr sz="1800" b="1" dirty="0">
                <a:solidFill>
                  <a:srgbClr val="1F1F1F"/>
                </a:solidFill>
                <a:latin typeface="Arial"/>
                <a:cs typeface="Arial"/>
              </a:rPr>
              <a:t>Quanto</a:t>
            </a:r>
            <a:r>
              <a:rPr sz="1800" b="1" spc="-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b="1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1F1F"/>
                </a:solidFill>
                <a:latin typeface="Arial"/>
                <a:cs typeface="Arial"/>
              </a:rPr>
              <a:t>direção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69"/>
              </a:spcBef>
              <a:buClr>
                <a:srgbClr val="1F1F1F"/>
              </a:buClr>
              <a:buFont typeface="Arial"/>
              <a:buAutoNum type="alphaLcParenR" startAt="4"/>
            </a:pPr>
            <a:endParaRPr sz="1800">
              <a:latin typeface="Arial"/>
              <a:cs typeface="Arial"/>
            </a:endParaRPr>
          </a:p>
          <a:p>
            <a:pPr marL="356235" lvl="1" indent="-343535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356235" algn="l"/>
              </a:tabLst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Convergente:</a:t>
            </a:r>
            <a:r>
              <a:rPr sz="1800" spc="-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linhas</a:t>
            </a:r>
            <a:r>
              <a:rPr sz="1800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convergentes</a:t>
            </a:r>
            <a:r>
              <a:rPr sz="1800" spc="-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vão</a:t>
            </a:r>
            <a:r>
              <a:rPr sz="1800" spc="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todas</a:t>
            </a:r>
            <a:r>
              <a:rPr sz="1800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para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um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mesmo</a:t>
            </a:r>
            <a:r>
              <a:rPr sz="1800" spc="-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ponto.</a:t>
            </a:r>
            <a:endParaRPr sz="1800">
              <a:latin typeface="Arial"/>
              <a:cs typeface="Arial"/>
            </a:endParaRPr>
          </a:p>
          <a:p>
            <a:pPr marL="356235" lvl="1" indent="-343535">
              <a:lnSpc>
                <a:spcPct val="100000"/>
              </a:lnSpc>
              <a:spcBef>
                <a:spcPts val="1100"/>
              </a:spcBef>
              <a:buFont typeface="Symbol"/>
              <a:buChar char=""/>
              <a:tabLst>
                <a:tab pos="356235" algn="l"/>
              </a:tabLst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Divergentes:</a:t>
            </a:r>
            <a:r>
              <a:rPr sz="1800" spc="-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linhas</a:t>
            </a:r>
            <a:r>
              <a:rPr sz="1800" spc="-5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divergentes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saem</a:t>
            </a:r>
            <a:r>
              <a:rPr sz="1800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todas</a:t>
            </a:r>
            <a:r>
              <a:rPr sz="1800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um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mesmo</a:t>
            </a:r>
            <a:r>
              <a:rPr sz="1800" spc="-5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ponto.</a:t>
            </a:r>
            <a:endParaRPr sz="1800">
              <a:latin typeface="Arial"/>
              <a:cs typeface="Arial"/>
            </a:endParaRPr>
          </a:p>
          <a:p>
            <a:pPr marL="356235" lvl="1" indent="-343535">
              <a:lnSpc>
                <a:spcPct val="100000"/>
              </a:lnSpc>
              <a:spcBef>
                <a:spcPts val="1100"/>
              </a:spcBef>
              <a:buFont typeface="Symbol"/>
              <a:buChar char=""/>
              <a:tabLst>
                <a:tab pos="356235" algn="l"/>
              </a:tabLst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Paralelas:</a:t>
            </a:r>
            <a:r>
              <a:rPr sz="1800" spc="-8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linhas</a:t>
            </a:r>
            <a:r>
              <a:rPr sz="1800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que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seguem</a:t>
            </a:r>
            <a:r>
              <a:rPr sz="1800" spc="-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mesma</a:t>
            </a:r>
            <a:r>
              <a:rPr sz="1800" spc="-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direção</a:t>
            </a:r>
            <a:r>
              <a:rPr sz="1800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mantendo</a:t>
            </a:r>
            <a:r>
              <a:rPr sz="1800" spc="-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 mesma</a:t>
            </a:r>
            <a:r>
              <a:rPr sz="1800" spc="-9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distância</a:t>
            </a:r>
            <a:r>
              <a:rPr sz="1800" spc="-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entre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si.</a:t>
            </a:r>
            <a:endParaRPr sz="1800">
              <a:latin typeface="Arial"/>
              <a:cs typeface="Arial"/>
            </a:endParaRPr>
          </a:p>
          <a:p>
            <a:pPr marL="356235" lvl="1" indent="-343535">
              <a:lnSpc>
                <a:spcPct val="100000"/>
              </a:lnSpc>
              <a:spcBef>
                <a:spcPts val="1100"/>
              </a:spcBef>
              <a:buFont typeface="Symbol"/>
              <a:buChar char=""/>
              <a:tabLst>
                <a:tab pos="356235" algn="l"/>
              </a:tabLst>
            </a:pP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Perpendicular:</a:t>
            </a:r>
            <a:r>
              <a:rPr sz="1800" spc="-10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linhas</a:t>
            </a:r>
            <a:r>
              <a:rPr sz="1800" spc="-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que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cruzam</a:t>
            </a:r>
            <a:r>
              <a:rPr sz="1800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ou</a:t>
            </a:r>
            <a:r>
              <a:rPr sz="1800" spc="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tocam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formando</a:t>
            </a:r>
            <a:r>
              <a:rPr sz="1800" spc="-7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um</a:t>
            </a:r>
            <a:r>
              <a:rPr sz="1800" spc="-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ângulo</a:t>
            </a:r>
            <a:r>
              <a:rPr sz="1800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reto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(90º).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4540" y="4335779"/>
            <a:ext cx="1385570" cy="103505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74339" y="4378959"/>
            <a:ext cx="1250950" cy="99567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65750" y="4585277"/>
            <a:ext cx="2530695" cy="74237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428480" y="4356100"/>
            <a:ext cx="1126490" cy="74041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11200" y="5578157"/>
            <a:ext cx="1449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solidFill>
                  <a:srgbClr val="454F57"/>
                </a:solidFill>
                <a:latin typeface="Arial"/>
                <a:cs typeface="Arial"/>
              </a:rPr>
              <a:t>Convergentes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150616" y="5578157"/>
            <a:ext cx="1254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solidFill>
                  <a:srgbClr val="454F57"/>
                </a:solidFill>
                <a:latin typeface="Arial"/>
                <a:cs typeface="Arial"/>
              </a:rPr>
              <a:t>Divergentes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11951" y="5578157"/>
            <a:ext cx="9823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solidFill>
                  <a:srgbClr val="454F57"/>
                </a:solidFill>
                <a:latin typeface="Arial"/>
                <a:cs typeface="Arial"/>
              </a:rPr>
              <a:t>Paralelas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36380" y="5578157"/>
            <a:ext cx="1678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solidFill>
                  <a:srgbClr val="454F57"/>
                </a:solidFill>
                <a:latin typeface="Arial"/>
                <a:cs typeface="Arial"/>
              </a:rPr>
              <a:t>Perpendiculares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11679" y="731519"/>
            <a:ext cx="8168640" cy="504444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100</a:t>
            </a:fld>
            <a:endParaRPr spc="-2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0439" y="542290"/>
            <a:ext cx="5031740" cy="27914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2540" y="3702050"/>
            <a:ext cx="6078220" cy="22479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101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88210"/>
            <a:ext cx="12192000" cy="1564640"/>
          </a:xfrm>
          <a:custGeom>
            <a:avLst/>
            <a:gdLst/>
            <a:ahLst/>
            <a:cxnLst/>
            <a:rect l="l" t="t" r="r" b="b"/>
            <a:pathLst>
              <a:path w="12192000" h="1564639">
                <a:moveTo>
                  <a:pt x="12192000" y="0"/>
                </a:moveTo>
                <a:lnTo>
                  <a:pt x="0" y="0"/>
                </a:lnTo>
                <a:lnTo>
                  <a:pt x="0" y="1564258"/>
                </a:lnTo>
                <a:lnTo>
                  <a:pt x="12192000" y="1564258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97275" y="2588640"/>
            <a:ext cx="55060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75" dirty="0"/>
              <a:t>VISTAS</a:t>
            </a:r>
            <a:r>
              <a:rPr sz="4400" spc="-204" dirty="0"/>
              <a:t> </a:t>
            </a:r>
            <a:r>
              <a:rPr sz="4400" spc="-10" dirty="0"/>
              <a:t>AUXILIARES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102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322" y="789940"/>
            <a:ext cx="5952490" cy="1200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95"/>
              </a:spcBef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spc="3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figura</a:t>
            </a:r>
            <a:r>
              <a:rPr sz="1800" spc="4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abaixo</a:t>
            </a:r>
            <a:r>
              <a:rPr sz="1800" spc="434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mostra</a:t>
            </a:r>
            <a:r>
              <a:rPr sz="1800" spc="4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as</a:t>
            </a:r>
            <a:r>
              <a:rPr sz="1800" spc="4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três</a:t>
            </a:r>
            <a:r>
              <a:rPr sz="1800" spc="45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vistas</a:t>
            </a:r>
            <a:r>
              <a:rPr sz="1800" spc="4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principais</a:t>
            </a:r>
            <a:r>
              <a:rPr sz="1800" spc="4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4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um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objeto</a:t>
            </a:r>
            <a:r>
              <a:rPr sz="1800" spc="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com</a:t>
            </a:r>
            <a:r>
              <a:rPr sz="1800" spc="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superfície</a:t>
            </a:r>
            <a:r>
              <a:rPr sz="1800" spc="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inclinada,</a:t>
            </a:r>
            <a:r>
              <a:rPr sz="1800" spc="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pode-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</a:t>
            </a:r>
            <a:r>
              <a:rPr sz="1800" spc="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observar</a:t>
            </a:r>
            <a:r>
              <a:rPr sz="1800" spc="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que</a:t>
            </a:r>
            <a:r>
              <a:rPr sz="1800" spc="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em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nenhuma</a:t>
            </a:r>
            <a:r>
              <a:rPr sz="1800" spc="-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das</a:t>
            </a:r>
            <a:r>
              <a:rPr sz="1800" spc="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três</a:t>
            </a:r>
            <a:r>
              <a:rPr sz="1800" spc="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vistas</a:t>
            </a:r>
            <a:r>
              <a:rPr sz="1800" spc="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aparece</a:t>
            </a:r>
            <a:r>
              <a:rPr sz="1800" spc="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em</a:t>
            </a:r>
            <a:r>
              <a:rPr sz="1800" spc="-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verdadeira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grandeza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parte</a:t>
            </a:r>
            <a:r>
              <a:rPr sz="1800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inclinada</a:t>
            </a:r>
            <a:r>
              <a:rPr sz="1800" spc="-9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do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objeto.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33340" y="2174239"/>
            <a:ext cx="4786629" cy="379348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103</a:t>
            </a:fld>
            <a:endParaRPr spc="-2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2632" y="738504"/>
            <a:ext cx="2326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5285" algn="l"/>
                <a:tab pos="2058670" algn="l"/>
              </a:tabLst>
            </a:pPr>
            <a:r>
              <a:rPr sz="1800" spc="-5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representação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	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da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49929" y="738504"/>
            <a:ext cx="3419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13815" algn="l"/>
                <a:tab pos="2487930" algn="l"/>
                <a:tab pos="2964180" algn="l"/>
              </a:tabLst>
            </a:pP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verdadeira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grandeza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	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	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uma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88053" y="1034415"/>
            <a:ext cx="2144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22350" algn="l"/>
                <a:tab pos="2003425" algn="l"/>
              </a:tabLst>
            </a:pP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possível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fazendo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	</a:t>
            </a:r>
            <a:r>
              <a:rPr sz="1800" spc="-5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63545" y="1034034"/>
            <a:ext cx="878205" cy="58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3545" algn="l"/>
              </a:tabLst>
            </a:pP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só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	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será</a:t>
            </a:r>
            <a:endParaRPr sz="1800">
              <a:latin typeface="Arial"/>
              <a:cs typeface="Arial"/>
            </a:endParaRPr>
          </a:p>
          <a:p>
            <a:pPr marL="19050">
              <a:lnSpc>
                <a:spcPct val="100000"/>
              </a:lnSpc>
              <a:spcBef>
                <a:spcPts val="100"/>
              </a:spcBef>
              <a:tabLst>
                <a:tab pos="539115" algn="l"/>
              </a:tabLst>
            </a:pP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em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	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um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08754" y="1034034"/>
            <a:ext cx="2661285" cy="586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265680">
              <a:lnSpc>
                <a:spcPct val="104600"/>
              </a:lnSpc>
              <a:tabLst>
                <a:tab pos="777875" algn="l"/>
                <a:tab pos="1797050" algn="l"/>
                <a:tab pos="2125980" algn="l"/>
              </a:tabLst>
            </a:pP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sua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plano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paralelo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	</a:t>
            </a:r>
            <a:r>
              <a:rPr sz="1800" spc="-50" dirty="0">
                <a:solidFill>
                  <a:srgbClr val="1F1F1F"/>
                </a:solidFill>
                <a:latin typeface="Arial"/>
                <a:cs typeface="Arial"/>
              </a:rPr>
              <a:t>à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	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parte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8344" y="994028"/>
            <a:ext cx="2098675" cy="9074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200"/>
              </a:lnSpc>
              <a:spcBef>
                <a:spcPts val="95"/>
              </a:spcBef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superfície</a:t>
            </a:r>
            <a:r>
              <a:rPr sz="1800" spc="200" dirty="0">
                <a:solidFill>
                  <a:srgbClr val="1F1F1F"/>
                </a:solidFill>
                <a:latin typeface="Arial"/>
                <a:cs typeface="Arial"/>
              </a:rPr>
              <a:t> 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inclinada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projeção</a:t>
            </a:r>
            <a:r>
              <a:rPr sz="1800" spc="459" dirty="0">
                <a:solidFill>
                  <a:srgbClr val="1F1F1F"/>
                </a:solidFill>
                <a:latin typeface="Arial"/>
                <a:cs typeface="Arial"/>
              </a:rPr>
              <a:t> 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ortogonal inclinada.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7550" y="2202179"/>
            <a:ext cx="3890009" cy="359029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104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322" y="591692"/>
            <a:ext cx="5951220" cy="1200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95"/>
              </a:spcBef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spc="3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figura</a:t>
            </a:r>
            <a:r>
              <a:rPr sz="1800" spc="4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abaixo</a:t>
            </a:r>
            <a:r>
              <a:rPr sz="1800" spc="4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mostra</a:t>
            </a:r>
            <a:r>
              <a:rPr sz="1800" spc="459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um</a:t>
            </a:r>
            <a:r>
              <a:rPr sz="1800" spc="4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exemplo</a:t>
            </a:r>
            <a:r>
              <a:rPr sz="1800" spc="4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4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uma</a:t>
            </a:r>
            <a:r>
              <a:rPr sz="1800" spc="4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peça</a:t>
            </a:r>
            <a:r>
              <a:rPr sz="1800" spc="4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que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possui</a:t>
            </a:r>
            <a:r>
              <a:rPr sz="1800" spc="2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uma</a:t>
            </a:r>
            <a:r>
              <a:rPr sz="1800" spc="254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superfície</a:t>
            </a:r>
            <a:r>
              <a:rPr sz="1800" spc="2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inclinada</a:t>
            </a:r>
            <a:r>
              <a:rPr sz="1800" spc="2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</a:t>
            </a:r>
            <a:r>
              <a:rPr sz="1800" spc="2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onde</a:t>
            </a:r>
            <a:r>
              <a:rPr sz="1800" spc="2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foi</a:t>
            </a:r>
            <a:r>
              <a:rPr sz="1800" spc="2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acrescentado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um</a:t>
            </a:r>
            <a:r>
              <a:rPr sz="1800" spc="3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plano</a:t>
            </a:r>
            <a:r>
              <a:rPr sz="1800" spc="3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3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projeção</a:t>
            </a:r>
            <a:r>
              <a:rPr sz="1800" spc="3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paralelo</a:t>
            </a:r>
            <a:r>
              <a:rPr sz="1800" spc="3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spc="3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essa</a:t>
            </a:r>
            <a:r>
              <a:rPr sz="1800" spc="35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face</a:t>
            </a:r>
            <a:r>
              <a:rPr sz="1800" spc="3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37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modo</a:t>
            </a:r>
            <a:r>
              <a:rPr sz="1800" spc="35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1F1F1F"/>
                </a:solidFill>
                <a:latin typeface="Arial"/>
                <a:cs typeface="Arial"/>
              </a:rPr>
              <a:t>a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representá-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la</a:t>
            </a:r>
            <a:r>
              <a:rPr sz="1800" spc="-7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em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verdadeira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grandeza.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4360" y="2131060"/>
            <a:ext cx="7269480" cy="360552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105</a:t>
            </a:fld>
            <a:endParaRPr spc="-2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322" y="355980"/>
            <a:ext cx="11102340" cy="1200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95"/>
              </a:spcBef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Como</a:t>
            </a:r>
            <a:r>
              <a:rPr sz="1800" spc="1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sz="1800" spc="114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desenho</a:t>
            </a:r>
            <a:r>
              <a:rPr sz="1800" spc="1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técnico</a:t>
            </a:r>
            <a:r>
              <a:rPr sz="1800" spc="1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tem</a:t>
            </a:r>
            <a:r>
              <a:rPr sz="1800" spc="1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como</a:t>
            </a:r>
            <a:r>
              <a:rPr sz="1800" spc="1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objetivo</a:t>
            </a:r>
            <a:r>
              <a:rPr sz="1800" spc="1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representar</a:t>
            </a:r>
            <a:r>
              <a:rPr sz="1800" spc="1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com</a:t>
            </a:r>
            <a:r>
              <a:rPr sz="1800" spc="1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clareza</a:t>
            </a:r>
            <a:r>
              <a:rPr sz="1800" spc="1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as</a:t>
            </a:r>
            <a:r>
              <a:rPr sz="1800" spc="1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formas</a:t>
            </a:r>
            <a:r>
              <a:rPr sz="1800" spc="1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espaciais</a:t>
            </a:r>
            <a:r>
              <a:rPr sz="1800" spc="1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dos</a:t>
            </a:r>
            <a:r>
              <a:rPr sz="1800" spc="1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objetos,</a:t>
            </a:r>
            <a:r>
              <a:rPr sz="1800" spc="1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não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tem</a:t>
            </a:r>
            <a:r>
              <a:rPr sz="1800" spc="8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sentido</a:t>
            </a:r>
            <a:r>
              <a:rPr sz="1800" spc="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prático</a:t>
            </a:r>
            <a:r>
              <a:rPr sz="1800" spc="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desenhar</a:t>
            </a:r>
            <a:r>
              <a:rPr sz="1800" spc="7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as</a:t>
            </a:r>
            <a:r>
              <a:rPr sz="1800" spc="9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partes</a:t>
            </a:r>
            <a:r>
              <a:rPr sz="1800" spc="7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das</a:t>
            </a:r>
            <a:r>
              <a:rPr sz="1800" spc="8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vistas</a:t>
            </a:r>
            <a:r>
              <a:rPr sz="1800" spc="7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que</a:t>
            </a:r>
            <a:r>
              <a:rPr sz="1800" spc="8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aparecem</a:t>
            </a:r>
            <a:r>
              <a:rPr sz="1800" spc="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com</a:t>
            </a:r>
            <a:r>
              <a:rPr sz="1800" spc="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dimensões</a:t>
            </a:r>
            <a:r>
              <a:rPr sz="1800" spc="7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fora</a:t>
            </a:r>
            <a:r>
              <a:rPr sz="1800" spc="7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das</a:t>
            </a:r>
            <a:r>
              <a:rPr sz="1800" spc="7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suas</a:t>
            </a:r>
            <a:r>
              <a:rPr sz="1800" spc="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verdadeiras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grandezas.</a:t>
            </a:r>
            <a:r>
              <a:rPr sz="1800" spc="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Desta</a:t>
            </a:r>
            <a:r>
              <a:rPr sz="1800" spc="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forma,</a:t>
            </a:r>
            <a:r>
              <a:rPr sz="1800" spc="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spc="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ABNT</a:t>
            </a:r>
            <a:r>
              <a:rPr sz="1800" spc="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recomenda</a:t>
            </a:r>
            <a:r>
              <a:rPr sz="1800" spc="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spc="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utilização</a:t>
            </a:r>
            <a:r>
              <a:rPr sz="1800" spc="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5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vistas</a:t>
            </a:r>
            <a:r>
              <a:rPr sz="1800" spc="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parciais,</a:t>
            </a:r>
            <a:r>
              <a:rPr sz="1800" spc="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limitadas</a:t>
            </a:r>
            <a:r>
              <a:rPr sz="1800" spc="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por</a:t>
            </a:r>
            <a:r>
              <a:rPr sz="1800" spc="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linhas</a:t>
            </a:r>
            <a:r>
              <a:rPr sz="1800" spc="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rupturas,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que</a:t>
            </a:r>
            <a:r>
              <a:rPr sz="1800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representam</a:t>
            </a:r>
            <a:r>
              <a:rPr sz="1800" spc="-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somente</a:t>
            </a:r>
            <a:r>
              <a:rPr sz="1800" spc="-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as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partes</a:t>
            </a:r>
            <a:r>
              <a:rPr sz="1800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que</a:t>
            </a:r>
            <a:r>
              <a:rPr sz="1800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aparecem</a:t>
            </a:r>
            <a:r>
              <a:rPr sz="1800" spc="-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as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formas</a:t>
            </a:r>
            <a:r>
              <a:rPr sz="1800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verdadeiras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dos</a:t>
            </a:r>
            <a:r>
              <a:rPr sz="1800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objetos.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1909" y="1889760"/>
            <a:ext cx="4405630" cy="367792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106</a:t>
            </a:fld>
            <a:endParaRPr spc="-2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8350" y="1281403"/>
            <a:ext cx="4401820" cy="2081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7000"/>
              </a:lnSpc>
              <a:spcBef>
                <a:spcPts val="105"/>
              </a:spcBef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As</a:t>
            </a:r>
            <a:r>
              <a:rPr sz="1800" spc="1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vistas</a:t>
            </a:r>
            <a:r>
              <a:rPr sz="1800" spc="1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auxiliares,</a:t>
            </a:r>
            <a:r>
              <a:rPr sz="1800" spc="1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como</a:t>
            </a:r>
            <a:r>
              <a:rPr sz="1800" spc="18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são</a:t>
            </a:r>
            <a:r>
              <a:rPr sz="1800" spc="1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localizadas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em</a:t>
            </a:r>
            <a:r>
              <a:rPr sz="1800" spc="355" dirty="0">
                <a:solidFill>
                  <a:srgbClr val="1F1F1F"/>
                </a:solidFill>
                <a:latin typeface="Arial"/>
                <a:cs typeface="Arial"/>
              </a:rPr>
              <a:t> 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posições</a:t>
            </a:r>
            <a:r>
              <a:rPr sz="1800" spc="360" dirty="0">
                <a:solidFill>
                  <a:srgbClr val="1F1F1F"/>
                </a:solidFill>
                <a:latin typeface="Arial"/>
                <a:cs typeface="Arial"/>
              </a:rPr>
              <a:t> 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diferentes</a:t>
            </a:r>
            <a:r>
              <a:rPr sz="1800" spc="350" dirty="0">
                <a:solidFill>
                  <a:srgbClr val="1F1F1F"/>
                </a:solidFill>
                <a:latin typeface="Arial"/>
                <a:cs typeface="Arial"/>
              </a:rPr>
              <a:t> 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das</a:t>
            </a:r>
            <a:r>
              <a:rPr sz="1800" spc="365" dirty="0">
                <a:solidFill>
                  <a:srgbClr val="1F1F1F"/>
                </a:solidFill>
                <a:latin typeface="Arial"/>
                <a:cs typeface="Arial"/>
              </a:rPr>
              <a:t> 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posições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resultantes</a:t>
            </a:r>
            <a:r>
              <a:rPr sz="1800" spc="45" dirty="0">
                <a:solidFill>
                  <a:srgbClr val="1F1F1F"/>
                </a:solidFill>
                <a:latin typeface="Arial"/>
                <a:cs typeface="Arial"/>
              </a:rPr>
              <a:t> 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das</a:t>
            </a:r>
            <a:r>
              <a:rPr sz="1800" spc="50" dirty="0">
                <a:solidFill>
                  <a:srgbClr val="1F1F1F"/>
                </a:solidFill>
                <a:latin typeface="Arial"/>
                <a:cs typeface="Arial"/>
              </a:rPr>
              <a:t> 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vistas</a:t>
            </a:r>
            <a:r>
              <a:rPr sz="1800" spc="90" dirty="0">
                <a:solidFill>
                  <a:srgbClr val="1F1F1F"/>
                </a:solidFill>
                <a:latin typeface="Arial"/>
                <a:cs typeface="Arial"/>
              </a:rPr>
              <a:t> 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principais,</a:t>
            </a:r>
            <a:r>
              <a:rPr sz="1800" spc="95" dirty="0">
                <a:solidFill>
                  <a:srgbClr val="1F1F1F"/>
                </a:solidFill>
                <a:latin typeface="Arial"/>
                <a:cs typeface="Arial"/>
              </a:rPr>
              <a:t> 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devem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ter</a:t>
            </a:r>
            <a:r>
              <a:rPr sz="1800" spc="3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sz="1800" spc="30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sentido</a:t>
            </a:r>
            <a:r>
              <a:rPr sz="1800" spc="30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29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observação</a:t>
            </a:r>
            <a:r>
              <a:rPr sz="1800" spc="29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indicado</a:t>
            </a:r>
            <a:r>
              <a:rPr sz="1800" spc="29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por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uma  seta</a:t>
            </a:r>
            <a:r>
              <a:rPr sz="1800" spc="5" dirty="0">
                <a:solidFill>
                  <a:srgbClr val="1F1F1F"/>
                </a:solidFill>
                <a:latin typeface="Arial"/>
                <a:cs typeface="Arial"/>
              </a:rPr>
              <a:t> 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designada  por</a:t>
            </a:r>
            <a:r>
              <a:rPr sz="1800" spc="10" dirty="0">
                <a:solidFill>
                  <a:srgbClr val="1F1F1F"/>
                </a:solidFill>
                <a:latin typeface="Arial"/>
                <a:cs typeface="Arial"/>
              </a:rPr>
              <a:t> 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uma  letra,</a:t>
            </a:r>
            <a:r>
              <a:rPr sz="1800" spc="5" dirty="0">
                <a:solidFill>
                  <a:srgbClr val="1F1F1F"/>
                </a:solidFill>
                <a:latin typeface="Arial"/>
                <a:cs typeface="Arial"/>
              </a:rPr>
              <a:t>  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que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será</a:t>
            </a:r>
            <a:r>
              <a:rPr sz="1800" spc="165" dirty="0">
                <a:solidFill>
                  <a:srgbClr val="1F1F1F"/>
                </a:solidFill>
                <a:latin typeface="Arial"/>
                <a:cs typeface="Arial"/>
              </a:rPr>
              <a:t>  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usada</a:t>
            </a:r>
            <a:r>
              <a:rPr sz="1800" spc="490" dirty="0">
                <a:solidFill>
                  <a:srgbClr val="1F1F1F"/>
                </a:solidFill>
                <a:latin typeface="Arial"/>
                <a:cs typeface="Arial"/>
              </a:rPr>
              <a:t> 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para</a:t>
            </a:r>
            <a:r>
              <a:rPr sz="1800" spc="165" dirty="0">
                <a:solidFill>
                  <a:srgbClr val="1F1F1F"/>
                </a:solidFill>
                <a:latin typeface="Arial"/>
                <a:cs typeface="Arial"/>
              </a:rPr>
              <a:t>  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identificar</a:t>
            </a:r>
            <a:r>
              <a:rPr sz="1800" spc="495" dirty="0">
                <a:solidFill>
                  <a:srgbClr val="1F1F1F"/>
                </a:solidFill>
                <a:latin typeface="Arial"/>
                <a:cs typeface="Arial"/>
              </a:rPr>
              <a:t> 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spc="165" dirty="0">
                <a:solidFill>
                  <a:srgbClr val="1F1F1F"/>
                </a:solidFill>
                <a:latin typeface="Arial"/>
                <a:cs typeface="Arial"/>
              </a:rPr>
              <a:t>  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vista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resultante</a:t>
            </a:r>
            <a:r>
              <a:rPr sz="1800" spc="-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daquela</a:t>
            </a:r>
            <a:r>
              <a:rPr sz="1800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direção.</a:t>
            </a:r>
            <a:r>
              <a:rPr sz="1800" spc="-114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spc="-19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figura</a:t>
            </a:r>
            <a:r>
              <a:rPr sz="1800" spc="-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mostra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8350" y="3335782"/>
            <a:ext cx="4388485" cy="617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900"/>
              </a:lnSpc>
              <a:spcBef>
                <a:spcPts val="100"/>
              </a:spcBef>
              <a:tabLst>
                <a:tab pos="669925" algn="l"/>
                <a:tab pos="1189355" algn="l"/>
                <a:tab pos="1670685" algn="l"/>
                <a:tab pos="1969770" algn="l"/>
                <a:tab pos="2048510" algn="l"/>
                <a:tab pos="2725420" algn="l"/>
                <a:tab pos="3149600" algn="l"/>
                <a:tab pos="3354070" algn="l"/>
                <a:tab pos="4124960" algn="l"/>
              </a:tabLst>
            </a:pP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que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	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as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vistas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		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auxiliares,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		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além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	</a:t>
            </a:r>
            <a:r>
              <a:rPr sz="1800" spc="-40" dirty="0">
                <a:solidFill>
                  <a:srgbClr val="1F1F1F"/>
                </a:solidFill>
                <a:latin typeface="Arial"/>
                <a:cs typeface="Arial"/>
              </a:rPr>
              <a:t>de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representarem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	</a:t>
            </a:r>
            <a:r>
              <a:rPr sz="1800" spc="-5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	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forma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	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do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objeto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8509" y="3674491"/>
            <a:ext cx="4387215" cy="586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933190">
              <a:lnSpc>
                <a:spcPct val="104600"/>
              </a:lnSpc>
              <a:tabLst>
                <a:tab pos="758825" algn="l"/>
                <a:tab pos="1734185" algn="l"/>
                <a:tab pos="2860040" algn="l"/>
                <a:tab pos="3415029" algn="l"/>
                <a:tab pos="3832860" algn="l"/>
              </a:tabLst>
            </a:pP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com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maior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clareza,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permitem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	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que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	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as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	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cotas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8350" y="4259516"/>
            <a:ext cx="4378325" cy="588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11225" algn="l"/>
                <a:tab pos="2579370" algn="l"/>
                <a:tab pos="3182620" algn="l"/>
              </a:tabLst>
            </a:pP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sejam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referenciadas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	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em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verdadeiras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grandezas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nas</a:t>
            </a:r>
            <a:r>
              <a:rPr sz="1800" spc="-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dimensões</a:t>
            </a:r>
            <a:r>
              <a:rPr sz="1800" spc="-10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cotadas.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10250" y="685800"/>
            <a:ext cx="5798820" cy="449453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107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30500"/>
            <a:ext cx="12192000" cy="1564640"/>
          </a:xfrm>
          <a:custGeom>
            <a:avLst/>
            <a:gdLst/>
            <a:ahLst/>
            <a:cxnLst/>
            <a:rect l="l" t="t" r="r" b="b"/>
            <a:pathLst>
              <a:path w="12192000" h="1564639">
                <a:moveTo>
                  <a:pt x="12192000" y="0"/>
                </a:moveTo>
                <a:lnTo>
                  <a:pt x="0" y="0"/>
                </a:lnTo>
                <a:lnTo>
                  <a:pt x="0" y="1564258"/>
                </a:lnTo>
                <a:lnTo>
                  <a:pt x="12192000" y="1564258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93059" y="3132708"/>
            <a:ext cx="46412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Desenho</a:t>
            </a:r>
            <a:r>
              <a:rPr sz="4400" spc="-200" dirty="0"/>
              <a:t> </a:t>
            </a:r>
            <a:r>
              <a:rPr sz="4400" spc="-10" dirty="0"/>
              <a:t>Técnico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564640"/>
          </a:xfrm>
          <a:custGeom>
            <a:avLst/>
            <a:gdLst/>
            <a:ahLst/>
            <a:cxnLst/>
            <a:rect l="l" t="t" r="r" b="b"/>
            <a:pathLst>
              <a:path w="12192000" h="1564640">
                <a:moveTo>
                  <a:pt x="12192000" y="0"/>
                </a:moveTo>
                <a:lnTo>
                  <a:pt x="0" y="0"/>
                </a:lnTo>
                <a:lnTo>
                  <a:pt x="0" y="1564259"/>
                </a:lnTo>
                <a:lnTo>
                  <a:pt x="12192000" y="1564259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129269" y="1243330"/>
            <a:ext cx="2956560" cy="5309870"/>
            <a:chOff x="8129269" y="1243330"/>
            <a:chExt cx="2956560" cy="530987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30309" y="1243330"/>
              <a:ext cx="2160270" cy="265557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29269" y="3898900"/>
              <a:ext cx="2956560" cy="265430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2579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Tipos</a:t>
            </a:r>
            <a:r>
              <a:rPr sz="3600" spc="-130" dirty="0"/>
              <a:t> </a:t>
            </a:r>
            <a:r>
              <a:rPr sz="3600" dirty="0"/>
              <a:t>de</a:t>
            </a:r>
            <a:r>
              <a:rPr sz="3600" spc="-105" dirty="0"/>
              <a:t> </a:t>
            </a:r>
            <a:r>
              <a:rPr sz="3600" spc="-10" dirty="0"/>
              <a:t>desenho</a:t>
            </a:r>
            <a:endParaRPr sz="360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16255" y="2078609"/>
            <a:ext cx="7425055" cy="3714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170" algn="just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6870" algn="l"/>
              </a:tabLst>
            </a:pPr>
            <a:r>
              <a:rPr sz="2400" b="1" dirty="0">
                <a:solidFill>
                  <a:srgbClr val="21272C"/>
                </a:solidFill>
                <a:latin typeface="Arial"/>
                <a:cs typeface="Arial"/>
              </a:rPr>
              <a:t>Perspectivas</a:t>
            </a:r>
            <a:r>
              <a:rPr sz="2400" b="1" spc="5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1272C"/>
                </a:solidFill>
                <a:latin typeface="Arial"/>
                <a:cs typeface="Arial"/>
              </a:rPr>
              <a:t>–</a:t>
            </a:r>
            <a:r>
              <a:rPr sz="2400" b="1" spc="5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são</a:t>
            </a:r>
            <a:r>
              <a:rPr sz="2400" spc="4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figuras</a:t>
            </a:r>
            <a:r>
              <a:rPr sz="2400" spc="5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resultantes</a:t>
            </a:r>
            <a:r>
              <a:rPr sz="2400" spc="5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de</a:t>
            </a:r>
            <a:r>
              <a:rPr sz="2400" spc="6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1272C"/>
                </a:solidFill>
                <a:latin typeface="Arial"/>
                <a:cs typeface="Arial"/>
              </a:rPr>
              <a:t>projeção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cilíndrica</a:t>
            </a:r>
            <a:r>
              <a:rPr sz="2400" spc="37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ou</a:t>
            </a:r>
            <a:r>
              <a:rPr sz="2400" spc="38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cônica</a:t>
            </a:r>
            <a:r>
              <a:rPr sz="2400" spc="38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sobre</a:t>
            </a:r>
            <a:r>
              <a:rPr sz="2400" spc="38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um</a:t>
            </a:r>
            <a:r>
              <a:rPr sz="2400" spc="39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único</a:t>
            </a:r>
            <a:r>
              <a:rPr sz="2400" spc="38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plano,</a:t>
            </a:r>
            <a:r>
              <a:rPr sz="2400" spc="38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com</a:t>
            </a:r>
            <a:r>
              <a:rPr sz="2400" spc="38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21272C"/>
                </a:solidFill>
                <a:latin typeface="Arial"/>
                <a:cs typeface="Arial"/>
              </a:rPr>
              <a:t>a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finalidade</a:t>
            </a:r>
            <a:r>
              <a:rPr sz="2400" spc="24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de</a:t>
            </a:r>
            <a:r>
              <a:rPr sz="2400" spc="23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permitir</a:t>
            </a:r>
            <a:r>
              <a:rPr sz="2400" spc="24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a</a:t>
            </a:r>
            <a:r>
              <a:rPr sz="2400" spc="23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percepção</a:t>
            </a:r>
            <a:r>
              <a:rPr sz="2400" spc="24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da</a:t>
            </a:r>
            <a:r>
              <a:rPr sz="2400" spc="23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forma</a:t>
            </a:r>
            <a:r>
              <a:rPr sz="2400" spc="24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1272C"/>
                </a:solidFill>
                <a:latin typeface="Arial"/>
                <a:cs typeface="Arial"/>
              </a:rPr>
              <a:t>global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de</a:t>
            </a:r>
            <a:r>
              <a:rPr sz="2400" spc="-5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um</a:t>
            </a:r>
            <a:r>
              <a:rPr sz="2400" spc="-5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1272C"/>
                </a:solidFill>
                <a:latin typeface="Arial"/>
                <a:cs typeface="Arial"/>
              </a:rPr>
              <a:t>objeto.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21272C"/>
              </a:buClr>
              <a:buFont typeface="Wingdings"/>
              <a:buChar char=""/>
            </a:pP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0"/>
              </a:spcBef>
              <a:buClr>
                <a:srgbClr val="21272C"/>
              </a:buClr>
              <a:buFont typeface="Wingdings"/>
              <a:buChar char=""/>
            </a:pPr>
            <a:endParaRPr sz="2400">
              <a:latin typeface="Arial"/>
              <a:cs typeface="Arial"/>
            </a:endParaRPr>
          </a:p>
          <a:p>
            <a:pPr marL="356870" marR="5080" indent="-344170" algn="just">
              <a:lnSpc>
                <a:spcPct val="100000"/>
              </a:lnSpc>
              <a:buFont typeface="Wingdings"/>
              <a:buChar char=""/>
              <a:tabLst>
                <a:tab pos="356870" algn="l"/>
              </a:tabLst>
            </a:pPr>
            <a:r>
              <a:rPr sz="2400" b="1" dirty="0">
                <a:solidFill>
                  <a:srgbClr val="21272C"/>
                </a:solidFill>
                <a:latin typeface="Arial"/>
                <a:cs typeface="Arial"/>
              </a:rPr>
              <a:t>Vistas</a:t>
            </a:r>
            <a:r>
              <a:rPr sz="2400" b="1" spc="55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1272C"/>
                </a:solidFill>
                <a:latin typeface="Arial"/>
                <a:cs typeface="Arial"/>
              </a:rPr>
              <a:t>ortográficas</a:t>
            </a:r>
            <a:r>
              <a:rPr sz="2400" b="1" spc="57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1272C"/>
                </a:solidFill>
                <a:latin typeface="Arial"/>
                <a:cs typeface="Arial"/>
              </a:rPr>
              <a:t>–</a:t>
            </a:r>
            <a:r>
              <a:rPr sz="2400" b="1" spc="57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são</a:t>
            </a:r>
            <a:r>
              <a:rPr sz="2400" spc="56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figuras</a:t>
            </a:r>
            <a:r>
              <a:rPr sz="2400" spc="57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resultantes</a:t>
            </a:r>
            <a:r>
              <a:rPr sz="2400" spc="56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21272C"/>
                </a:solidFill>
                <a:latin typeface="Arial"/>
                <a:cs typeface="Arial"/>
              </a:rPr>
              <a:t>de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projeções</a:t>
            </a:r>
            <a:r>
              <a:rPr sz="2400" spc="190" dirty="0">
                <a:solidFill>
                  <a:srgbClr val="21272C"/>
                </a:solidFill>
                <a:latin typeface="Arial"/>
                <a:cs typeface="Arial"/>
              </a:rPr>
              <a:t>  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cilíndricas</a:t>
            </a:r>
            <a:r>
              <a:rPr sz="2400" spc="185" dirty="0">
                <a:solidFill>
                  <a:srgbClr val="21272C"/>
                </a:solidFill>
                <a:latin typeface="Arial"/>
                <a:cs typeface="Arial"/>
              </a:rPr>
              <a:t>  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ortogonais</a:t>
            </a:r>
            <a:r>
              <a:rPr sz="2400" spc="190" dirty="0">
                <a:solidFill>
                  <a:srgbClr val="21272C"/>
                </a:solidFill>
                <a:latin typeface="Arial"/>
                <a:cs typeface="Arial"/>
              </a:rPr>
              <a:t>  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de</a:t>
            </a:r>
            <a:r>
              <a:rPr sz="2400" spc="190" dirty="0">
                <a:solidFill>
                  <a:srgbClr val="21272C"/>
                </a:solidFill>
                <a:latin typeface="Arial"/>
                <a:cs typeface="Arial"/>
              </a:rPr>
              <a:t>  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modo</a:t>
            </a:r>
            <a:r>
              <a:rPr sz="2400" spc="190" dirty="0">
                <a:solidFill>
                  <a:srgbClr val="21272C"/>
                </a:solidFill>
                <a:latin typeface="Arial"/>
                <a:cs typeface="Arial"/>
              </a:rPr>
              <a:t>   </a:t>
            </a:r>
            <a:r>
              <a:rPr sz="2400" spc="-50" dirty="0">
                <a:solidFill>
                  <a:srgbClr val="21272C"/>
                </a:solidFill>
                <a:latin typeface="Arial"/>
                <a:cs typeface="Arial"/>
              </a:rPr>
              <a:t>a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representar</a:t>
            </a:r>
            <a:r>
              <a:rPr sz="2400" spc="47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com</a:t>
            </a:r>
            <a:r>
              <a:rPr sz="2400" spc="46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exatidão</a:t>
            </a:r>
            <a:r>
              <a:rPr sz="2400" spc="47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a</a:t>
            </a:r>
            <a:r>
              <a:rPr sz="2400" spc="45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forma</a:t>
            </a:r>
            <a:r>
              <a:rPr sz="2400" spc="48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do</a:t>
            </a:r>
            <a:r>
              <a:rPr sz="2400" spc="459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objeto</a:t>
            </a:r>
            <a:r>
              <a:rPr sz="2400" spc="45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21272C"/>
                </a:solidFill>
                <a:latin typeface="Arial"/>
                <a:cs typeface="Arial"/>
              </a:rPr>
              <a:t>com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seus</a:t>
            </a:r>
            <a:r>
              <a:rPr sz="2400" spc="-7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1272C"/>
                </a:solidFill>
                <a:latin typeface="Arial"/>
                <a:cs typeface="Arial"/>
              </a:rPr>
              <a:t>detalhes.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45479" y="3614420"/>
            <a:ext cx="4889500" cy="1972310"/>
          </a:xfrm>
          <a:custGeom>
            <a:avLst/>
            <a:gdLst/>
            <a:ahLst/>
            <a:cxnLst/>
            <a:rect l="l" t="t" r="r" b="b"/>
            <a:pathLst>
              <a:path w="4889500" h="1972310">
                <a:moveTo>
                  <a:pt x="4888992" y="0"/>
                </a:moveTo>
                <a:lnTo>
                  <a:pt x="986027" y="0"/>
                </a:lnTo>
                <a:lnTo>
                  <a:pt x="0" y="986027"/>
                </a:lnTo>
                <a:lnTo>
                  <a:pt x="986027" y="1972055"/>
                </a:lnTo>
                <a:lnTo>
                  <a:pt x="4888992" y="1972055"/>
                </a:lnTo>
                <a:lnTo>
                  <a:pt x="488899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564640"/>
          </a:xfrm>
          <a:custGeom>
            <a:avLst/>
            <a:gdLst/>
            <a:ahLst/>
            <a:cxnLst/>
            <a:rect l="l" t="t" r="r" b="b"/>
            <a:pathLst>
              <a:path w="12192000" h="1564640">
                <a:moveTo>
                  <a:pt x="12192000" y="0"/>
                </a:moveTo>
                <a:lnTo>
                  <a:pt x="0" y="0"/>
                </a:lnTo>
                <a:lnTo>
                  <a:pt x="0" y="1564259"/>
                </a:lnTo>
                <a:lnTo>
                  <a:pt x="12192000" y="1564259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6255" y="606678"/>
            <a:ext cx="8056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Como</a:t>
            </a:r>
            <a:r>
              <a:rPr sz="3600" spc="-114" dirty="0"/>
              <a:t> </a:t>
            </a:r>
            <a:r>
              <a:rPr sz="3600" dirty="0"/>
              <a:t>elaborar</a:t>
            </a:r>
            <a:r>
              <a:rPr sz="3600" spc="-75" dirty="0"/>
              <a:t> </a:t>
            </a:r>
            <a:r>
              <a:rPr sz="3600" dirty="0"/>
              <a:t>um</a:t>
            </a:r>
            <a:r>
              <a:rPr sz="3600" spc="-105" dirty="0"/>
              <a:t> </a:t>
            </a:r>
            <a:r>
              <a:rPr sz="3600" dirty="0"/>
              <a:t>desenho</a:t>
            </a:r>
            <a:r>
              <a:rPr sz="3600" spc="-85" dirty="0"/>
              <a:t> </a:t>
            </a:r>
            <a:r>
              <a:rPr sz="3600" spc="-10" dirty="0"/>
              <a:t>técnico?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548957" y="1580845"/>
            <a:ext cx="11109325" cy="1678305"/>
          </a:xfrm>
          <a:prstGeom prst="rect">
            <a:avLst/>
          </a:prstGeom>
        </p:spPr>
        <p:txBody>
          <a:bodyPr vert="horz" wrap="square" lIns="0" tIns="19431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530"/>
              </a:spcBef>
            </a:pPr>
            <a:r>
              <a:rPr sz="2800" b="1" spc="-10" dirty="0">
                <a:solidFill>
                  <a:srgbClr val="21272C"/>
                </a:solidFill>
                <a:latin typeface="Arial"/>
                <a:cs typeface="Arial"/>
              </a:rPr>
              <a:t>Enquadramento</a:t>
            </a:r>
            <a:r>
              <a:rPr sz="2800" b="1" spc="-6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21272C"/>
                </a:solidFill>
                <a:latin typeface="Arial"/>
                <a:cs typeface="Arial"/>
              </a:rPr>
              <a:t>do</a:t>
            </a:r>
            <a:r>
              <a:rPr sz="2800" b="1" spc="-10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21272C"/>
                </a:solidFill>
                <a:latin typeface="Arial"/>
                <a:cs typeface="Arial"/>
              </a:rPr>
              <a:t>desenho</a:t>
            </a:r>
            <a:r>
              <a:rPr sz="2800" b="1" spc="-4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21272C"/>
                </a:solidFill>
                <a:latin typeface="Arial"/>
                <a:cs typeface="Arial"/>
              </a:rPr>
              <a:t>na</a:t>
            </a:r>
            <a:r>
              <a:rPr sz="2800" b="1" spc="-8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21272C"/>
                </a:solidFill>
                <a:latin typeface="Arial"/>
                <a:cs typeface="Arial"/>
              </a:rPr>
              <a:t>folha</a:t>
            </a:r>
            <a:endParaRPr sz="28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1019"/>
              </a:spcBef>
            </a:pPr>
            <a:r>
              <a:rPr sz="2000" dirty="0">
                <a:solidFill>
                  <a:srgbClr val="21272C"/>
                </a:solidFill>
                <a:latin typeface="Arial"/>
                <a:cs typeface="Arial"/>
              </a:rPr>
              <a:t>Da mesma</a:t>
            </a:r>
            <a:r>
              <a:rPr sz="2000" spc="2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72C"/>
                </a:solidFill>
                <a:latin typeface="Arial"/>
                <a:cs typeface="Arial"/>
              </a:rPr>
              <a:t>forma</a:t>
            </a:r>
            <a:r>
              <a:rPr sz="2000" spc="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72C"/>
                </a:solidFill>
                <a:latin typeface="Arial"/>
                <a:cs typeface="Arial"/>
              </a:rPr>
              <a:t>que</a:t>
            </a:r>
            <a:r>
              <a:rPr sz="2000" spc="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72C"/>
                </a:solidFill>
                <a:latin typeface="Arial"/>
                <a:cs typeface="Arial"/>
              </a:rPr>
              <a:t>se faz ao usar</a:t>
            </a:r>
            <a:r>
              <a:rPr sz="2000" spc="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72C"/>
                </a:solidFill>
                <a:latin typeface="Arial"/>
                <a:cs typeface="Arial"/>
              </a:rPr>
              <a:t>uma</a:t>
            </a:r>
            <a:r>
              <a:rPr sz="2000" spc="2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72C"/>
                </a:solidFill>
                <a:latin typeface="Arial"/>
                <a:cs typeface="Arial"/>
              </a:rPr>
              <a:t>máquina</a:t>
            </a:r>
            <a:r>
              <a:rPr sz="2000" spc="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72C"/>
                </a:solidFill>
                <a:latin typeface="Arial"/>
                <a:cs typeface="Arial"/>
              </a:rPr>
              <a:t>fotográfica,</a:t>
            </a:r>
            <a:r>
              <a:rPr sz="2000" spc="1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72C"/>
                </a:solidFill>
                <a:latin typeface="Arial"/>
                <a:cs typeface="Arial"/>
              </a:rPr>
              <a:t>é</a:t>
            </a:r>
            <a:r>
              <a:rPr sz="2000" spc="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72C"/>
                </a:solidFill>
                <a:latin typeface="Arial"/>
                <a:cs typeface="Arial"/>
              </a:rPr>
              <a:t>preciso</a:t>
            </a:r>
            <a:r>
              <a:rPr sz="2000" spc="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72C"/>
                </a:solidFill>
                <a:latin typeface="Arial"/>
                <a:cs typeface="Arial"/>
              </a:rPr>
              <a:t>enquadrar</a:t>
            </a:r>
            <a:r>
              <a:rPr sz="2000" spc="1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72C"/>
                </a:solidFill>
                <a:latin typeface="Arial"/>
                <a:cs typeface="Arial"/>
              </a:rPr>
              <a:t>o</a:t>
            </a:r>
            <a:r>
              <a:rPr sz="2000" spc="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72C"/>
                </a:solidFill>
                <a:latin typeface="Arial"/>
                <a:cs typeface="Arial"/>
              </a:rPr>
              <a:t>desenho</a:t>
            </a:r>
            <a:r>
              <a:rPr sz="2000" spc="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21272C"/>
                </a:solidFill>
                <a:latin typeface="Arial"/>
                <a:cs typeface="Arial"/>
              </a:rPr>
              <a:t>na </a:t>
            </a:r>
            <a:r>
              <a:rPr sz="2000" dirty="0">
                <a:solidFill>
                  <a:srgbClr val="21272C"/>
                </a:solidFill>
                <a:latin typeface="Arial"/>
                <a:cs typeface="Arial"/>
              </a:rPr>
              <a:t>folha.</a:t>
            </a:r>
            <a:r>
              <a:rPr sz="2000" spc="47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72C"/>
                </a:solidFill>
                <a:latin typeface="Arial"/>
                <a:cs typeface="Arial"/>
              </a:rPr>
              <a:t>Ou</a:t>
            </a:r>
            <a:r>
              <a:rPr sz="2000" spc="47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72C"/>
                </a:solidFill>
                <a:latin typeface="Arial"/>
                <a:cs typeface="Arial"/>
              </a:rPr>
              <a:t>seja,</a:t>
            </a:r>
            <a:r>
              <a:rPr sz="2000" spc="48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72C"/>
                </a:solidFill>
                <a:latin typeface="Arial"/>
                <a:cs typeface="Arial"/>
              </a:rPr>
              <a:t>o</a:t>
            </a:r>
            <a:r>
              <a:rPr sz="2000" spc="47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72C"/>
                </a:solidFill>
                <a:latin typeface="Arial"/>
                <a:cs typeface="Arial"/>
              </a:rPr>
              <a:t>desenho</a:t>
            </a:r>
            <a:r>
              <a:rPr sz="2000" spc="47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72C"/>
                </a:solidFill>
                <a:latin typeface="Arial"/>
                <a:cs typeface="Arial"/>
              </a:rPr>
              <a:t>deve</a:t>
            </a:r>
            <a:r>
              <a:rPr sz="2000" spc="47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72C"/>
                </a:solidFill>
                <a:latin typeface="Arial"/>
                <a:cs typeface="Arial"/>
              </a:rPr>
              <a:t>ser</a:t>
            </a:r>
            <a:r>
              <a:rPr sz="2000" spc="48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72C"/>
                </a:solidFill>
                <a:latin typeface="Arial"/>
                <a:cs typeface="Arial"/>
              </a:rPr>
              <a:t>feito</a:t>
            </a:r>
            <a:r>
              <a:rPr sz="2000" spc="47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72C"/>
                </a:solidFill>
                <a:latin typeface="Arial"/>
                <a:cs typeface="Arial"/>
              </a:rPr>
              <a:t>com</a:t>
            </a:r>
            <a:r>
              <a:rPr sz="2000" spc="48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72C"/>
                </a:solidFill>
                <a:latin typeface="Arial"/>
                <a:cs typeface="Arial"/>
              </a:rPr>
              <a:t>um</a:t>
            </a:r>
            <a:r>
              <a:rPr sz="2000" spc="45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1272C"/>
                </a:solidFill>
                <a:latin typeface="Arial"/>
                <a:cs typeface="Arial"/>
              </a:rPr>
              <a:t>tamanho</a:t>
            </a:r>
            <a:r>
              <a:rPr sz="2000" b="1" spc="48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1272C"/>
                </a:solidFill>
                <a:latin typeface="Arial"/>
                <a:cs typeface="Arial"/>
              </a:rPr>
              <a:t>adequado</a:t>
            </a:r>
            <a:r>
              <a:rPr sz="2000" dirty="0">
                <a:solidFill>
                  <a:srgbClr val="21272C"/>
                </a:solidFill>
                <a:latin typeface="Arial"/>
                <a:cs typeface="Arial"/>
              </a:rPr>
              <a:t>,</a:t>
            </a:r>
            <a:r>
              <a:rPr sz="2000" spc="49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72C"/>
                </a:solidFill>
                <a:latin typeface="Arial"/>
                <a:cs typeface="Arial"/>
              </a:rPr>
              <a:t>em</a:t>
            </a:r>
            <a:r>
              <a:rPr sz="2000" spc="47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72C"/>
                </a:solidFill>
                <a:latin typeface="Arial"/>
                <a:cs typeface="Arial"/>
              </a:rPr>
              <a:t>uma</a:t>
            </a:r>
            <a:r>
              <a:rPr sz="2000" spc="484" dirty="0">
                <a:solidFill>
                  <a:srgbClr val="21272C"/>
                </a:solidFill>
                <a:latin typeface="Arial"/>
                <a:cs typeface="Arial"/>
              </a:rPr>
              <a:t>  </a:t>
            </a:r>
            <a:r>
              <a:rPr sz="2000" b="1" dirty="0">
                <a:solidFill>
                  <a:srgbClr val="21272C"/>
                </a:solidFill>
                <a:latin typeface="Arial"/>
                <a:cs typeface="Arial"/>
              </a:rPr>
              <a:t>folha</a:t>
            </a:r>
            <a:r>
              <a:rPr sz="2000" b="1" spc="5" dirty="0">
                <a:solidFill>
                  <a:srgbClr val="21272C"/>
                </a:solidFill>
                <a:latin typeface="Arial"/>
                <a:cs typeface="Arial"/>
              </a:rPr>
              <a:t>  </a:t>
            </a:r>
            <a:r>
              <a:rPr sz="2000" b="1" spc="-25" dirty="0">
                <a:solidFill>
                  <a:srgbClr val="21272C"/>
                </a:solidFill>
                <a:latin typeface="Arial"/>
                <a:cs typeface="Arial"/>
              </a:rPr>
              <a:t>de </a:t>
            </a:r>
            <a:r>
              <a:rPr sz="2000" b="1" dirty="0">
                <a:solidFill>
                  <a:srgbClr val="21272C"/>
                </a:solidFill>
                <a:latin typeface="Arial"/>
                <a:cs typeface="Arial"/>
              </a:rPr>
              <a:t>tamanho</a:t>
            </a:r>
            <a:r>
              <a:rPr sz="2000" b="1" spc="-13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1272C"/>
                </a:solidFill>
                <a:latin typeface="Arial"/>
                <a:cs typeface="Arial"/>
              </a:rPr>
              <a:t>apropriado</a:t>
            </a:r>
            <a:r>
              <a:rPr sz="2000" dirty="0">
                <a:solidFill>
                  <a:srgbClr val="21272C"/>
                </a:solidFill>
                <a:latin typeface="Arial"/>
                <a:cs typeface="Arial"/>
              </a:rPr>
              <a:t>,</a:t>
            </a:r>
            <a:r>
              <a:rPr sz="2000" spc="-1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72C"/>
                </a:solidFill>
                <a:latin typeface="Arial"/>
                <a:cs typeface="Arial"/>
              </a:rPr>
              <a:t>em</a:t>
            </a:r>
            <a:r>
              <a:rPr sz="2000" spc="-9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1272C"/>
                </a:solidFill>
                <a:latin typeface="Arial"/>
                <a:cs typeface="Arial"/>
              </a:rPr>
              <a:t>posição</a:t>
            </a:r>
            <a:r>
              <a:rPr sz="2000" b="1" spc="-5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1272C"/>
                </a:solidFill>
                <a:latin typeface="Arial"/>
                <a:cs typeface="Arial"/>
              </a:rPr>
              <a:t>retrato</a:t>
            </a:r>
            <a:r>
              <a:rPr sz="2000" b="1" spc="-7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1272C"/>
                </a:solidFill>
                <a:latin typeface="Arial"/>
                <a:cs typeface="Arial"/>
              </a:rPr>
              <a:t>ou</a:t>
            </a:r>
            <a:r>
              <a:rPr sz="2000" b="1" spc="-7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21272C"/>
                </a:solidFill>
                <a:latin typeface="Arial"/>
                <a:cs typeface="Arial"/>
              </a:rPr>
              <a:t>paisagem</a:t>
            </a:r>
            <a:r>
              <a:rPr sz="2000" spc="-25" dirty="0">
                <a:solidFill>
                  <a:srgbClr val="21272C"/>
                </a:solidFill>
                <a:latin typeface="Arial"/>
                <a:cs typeface="Arial"/>
              </a:rPr>
              <a:t>.</a:t>
            </a:r>
            <a:r>
              <a:rPr sz="2000" spc="-19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21272C"/>
                </a:solidFill>
                <a:latin typeface="Arial"/>
                <a:cs typeface="Arial"/>
              </a:rPr>
              <a:t>A</a:t>
            </a:r>
            <a:r>
              <a:rPr sz="2000" spc="-229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72C"/>
                </a:solidFill>
                <a:latin typeface="Arial"/>
                <a:cs typeface="Arial"/>
              </a:rPr>
              <a:t>palavra</a:t>
            </a:r>
            <a:r>
              <a:rPr sz="2000" spc="-2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72C"/>
                </a:solidFill>
                <a:latin typeface="Arial"/>
                <a:cs typeface="Arial"/>
              </a:rPr>
              <a:t>é</a:t>
            </a:r>
            <a:r>
              <a:rPr sz="2000" spc="-7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1272C"/>
                </a:solidFill>
                <a:latin typeface="Arial"/>
                <a:cs typeface="Arial"/>
              </a:rPr>
              <a:t>equilíbrio.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3240" y="3530600"/>
            <a:ext cx="5126990" cy="254762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726555" y="4034408"/>
            <a:ext cx="3823335" cy="1260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" indent="-34353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6235" algn="l"/>
              </a:tabLst>
            </a:pP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Demarque</a:t>
            </a:r>
            <a:r>
              <a:rPr sz="16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área de</a:t>
            </a:r>
            <a:r>
              <a:rPr sz="16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trabalho.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0"/>
              </a:spcBef>
              <a:buClr>
                <a:srgbClr val="FF0000"/>
              </a:buClr>
              <a:buFont typeface="Arial"/>
              <a:buAutoNum type="arabicPeriod"/>
            </a:pPr>
            <a:endParaRPr sz="1600">
              <a:latin typeface="Arial"/>
              <a:cs typeface="Arial"/>
            </a:endParaRPr>
          </a:p>
          <a:p>
            <a:pPr marL="356235" indent="-343535">
              <a:lnSpc>
                <a:spcPct val="100000"/>
              </a:lnSpc>
              <a:buAutoNum type="arabicPeriod"/>
              <a:tabLst>
                <a:tab pos="356235" algn="l"/>
              </a:tabLst>
            </a:pP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Encontre</a:t>
            </a:r>
            <a:r>
              <a:rPr sz="1600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centro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da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área</a:t>
            </a:r>
            <a:r>
              <a:rPr sz="16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trabalho.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0"/>
              </a:spcBef>
              <a:buClr>
                <a:srgbClr val="FF0000"/>
              </a:buClr>
              <a:buFont typeface="Arial"/>
              <a:buAutoNum type="arabicPeriod"/>
            </a:pPr>
            <a:endParaRPr sz="1600">
              <a:latin typeface="Arial"/>
              <a:cs typeface="Arial"/>
            </a:endParaRPr>
          </a:p>
          <a:p>
            <a:pPr marL="356235" indent="-343535">
              <a:lnSpc>
                <a:spcPct val="100000"/>
              </a:lnSpc>
              <a:buAutoNum type="arabicPeriod"/>
              <a:tabLst>
                <a:tab pos="356235" algn="l"/>
              </a:tabLst>
            </a:pP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Esboce</a:t>
            </a:r>
            <a:r>
              <a:rPr sz="1600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desenho.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819140" cy="1960880"/>
          </a:xfrm>
          <a:custGeom>
            <a:avLst/>
            <a:gdLst/>
            <a:ahLst/>
            <a:cxnLst/>
            <a:rect l="l" t="t" r="r" b="b"/>
            <a:pathLst>
              <a:path w="5819140" h="1960880">
                <a:moveTo>
                  <a:pt x="5818632" y="0"/>
                </a:moveTo>
                <a:lnTo>
                  <a:pt x="0" y="0"/>
                </a:lnTo>
                <a:lnTo>
                  <a:pt x="0" y="1960499"/>
                </a:lnTo>
                <a:lnTo>
                  <a:pt x="5818632" y="1960499"/>
                </a:lnTo>
                <a:lnTo>
                  <a:pt x="5818632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99440" y="606678"/>
            <a:ext cx="40506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marR="5080" indent="-762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Como</a:t>
            </a:r>
            <a:r>
              <a:rPr sz="3600" spc="-95" dirty="0"/>
              <a:t> </a:t>
            </a:r>
            <a:r>
              <a:rPr sz="3600" dirty="0"/>
              <a:t>elaborar</a:t>
            </a:r>
            <a:r>
              <a:rPr sz="3600" spc="-114" dirty="0"/>
              <a:t> </a:t>
            </a:r>
            <a:r>
              <a:rPr sz="3600" spc="-25" dirty="0"/>
              <a:t>um </a:t>
            </a:r>
            <a:r>
              <a:rPr sz="3600" dirty="0"/>
              <a:t>desenho</a:t>
            </a:r>
            <a:r>
              <a:rPr sz="3600" spc="-170" dirty="0"/>
              <a:t> </a:t>
            </a:r>
            <a:r>
              <a:rPr sz="3600" spc="-10" dirty="0"/>
              <a:t>técnico?</a:t>
            </a:r>
            <a:endParaRPr sz="36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54750" y="195579"/>
            <a:ext cx="4293870" cy="598932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7280" y="176529"/>
            <a:ext cx="4391660" cy="617855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97980" y="1944370"/>
            <a:ext cx="4700270" cy="334264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6096000" y="0"/>
            <a:ext cx="6096000" cy="1564640"/>
          </a:xfrm>
          <a:custGeom>
            <a:avLst/>
            <a:gdLst/>
            <a:ahLst/>
            <a:cxnLst/>
            <a:rect l="l" t="t" r="r" b="b"/>
            <a:pathLst>
              <a:path w="6096000" h="1564640">
                <a:moveTo>
                  <a:pt x="6096000" y="0"/>
                </a:moveTo>
                <a:lnTo>
                  <a:pt x="0" y="0"/>
                </a:lnTo>
                <a:lnTo>
                  <a:pt x="0" y="1564259"/>
                </a:lnTo>
                <a:lnTo>
                  <a:pt x="6096000" y="1564259"/>
                </a:lnTo>
                <a:lnTo>
                  <a:pt x="6096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2879" rIns="0" bIns="0" rtlCol="0">
            <a:spAutoFit/>
          </a:bodyPr>
          <a:lstStyle/>
          <a:p>
            <a:pPr marL="693293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Folha</a:t>
            </a:r>
            <a:r>
              <a:rPr sz="3600" spc="-105" dirty="0"/>
              <a:t> </a:t>
            </a:r>
            <a:r>
              <a:rPr sz="3600" dirty="0"/>
              <a:t>de</a:t>
            </a:r>
            <a:r>
              <a:rPr sz="3600" spc="-80" dirty="0"/>
              <a:t> </a:t>
            </a:r>
            <a:r>
              <a:rPr sz="3600" spc="-10" dirty="0"/>
              <a:t>desenho</a:t>
            </a:r>
            <a:endParaRPr sz="36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564640"/>
          </a:xfrm>
          <a:custGeom>
            <a:avLst/>
            <a:gdLst/>
            <a:ahLst/>
            <a:cxnLst/>
            <a:rect l="l" t="t" r="r" b="b"/>
            <a:pathLst>
              <a:path w="12192000" h="1564640">
                <a:moveTo>
                  <a:pt x="12192000" y="0"/>
                </a:moveTo>
                <a:lnTo>
                  <a:pt x="0" y="0"/>
                </a:lnTo>
                <a:lnTo>
                  <a:pt x="0" y="1564259"/>
                </a:lnTo>
                <a:lnTo>
                  <a:pt x="12192000" y="1564259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59638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Como</a:t>
            </a:r>
            <a:r>
              <a:rPr sz="3600" spc="-114" dirty="0"/>
              <a:t> </a:t>
            </a:r>
            <a:r>
              <a:rPr sz="3600" dirty="0"/>
              <a:t>elaborar</a:t>
            </a:r>
            <a:r>
              <a:rPr sz="3600" spc="-75" dirty="0"/>
              <a:t> </a:t>
            </a:r>
            <a:r>
              <a:rPr sz="3600" dirty="0"/>
              <a:t>um</a:t>
            </a:r>
            <a:r>
              <a:rPr sz="3600" spc="-105" dirty="0"/>
              <a:t> </a:t>
            </a:r>
            <a:r>
              <a:rPr sz="3600" dirty="0"/>
              <a:t>desenho</a:t>
            </a:r>
            <a:r>
              <a:rPr sz="3600" spc="-85" dirty="0"/>
              <a:t> </a:t>
            </a:r>
            <a:r>
              <a:rPr sz="3600" spc="-10" dirty="0"/>
              <a:t>técnico?</a:t>
            </a:r>
            <a:endParaRPr sz="36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80429" y="1563369"/>
            <a:ext cx="3282950" cy="492887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057780" y="2127884"/>
            <a:ext cx="97599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45" dirty="0">
                <a:solidFill>
                  <a:srgbClr val="21272C"/>
                </a:solidFill>
                <a:latin typeface="Arial"/>
                <a:cs typeface="Arial"/>
              </a:rPr>
              <a:t>Traçado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49145" y="2774314"/>
            <a:ext cx="2592070" cy="0"/>
          </a:xfrm>
          <a:custGeom>
            <a:avLst/>
            <a:gdLst/>
            <a:ahLst/>
            <a:cxnLst/>
            <a:rect l="l" t="t" r="r" b="b"/>
            <a:pathLst>
              <a:path w="2592070">
                <a:moveTo>
                  <a:pt x="0" y="0"/>
                </a:moveTo>
                <a:lnTo>
                  <a:pt x="2591689" y="0"/>
                </a:lnTo>
              </a:path>
            </a:pathLst>
          </a:custGeom>
          <a:ln w="6350">
            <a:solidFill>
              <a:srgbClr val="1F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50414" y="4022725"/>
            <a:ext cx="2592070" cy="0"/>
          </a:xfrm>
          <a:custGeom>
            <a:avLst/>
            <a:gdLst/>
            <a:ahLst/>
            <a:cxnLst/>
            <a:rect l="l" t="t" r="r" b="b"/>
            <a:pathLst>
              <a:path w="2592070">
                <a:moveTo>
                  <a:pt x="0" y="0"/>
                </a:moveTo>
                <a:lnTo>
                  <a:pt x="2591689" y="0"/>
                </a:lnTo>
              </a:path>
            </a:pathLst>
          </a:custGeom>
          <a:ln w="28575">
            <a:solidFill>
              <a:srgbClr val="1F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49145" y="3423284"/>
            <a:ext cx="2592070" cy="0"/>
          </a:xfrm>
          <a:custGeom>
            <a:avLst/>
            <a:gdLst/>
            <a:ahLst/>
            <a:cxnLst/>
            <a:rect l="l" t="t" r="r" b="b"/>
            <a:pathLst>
              <a:path w="2592070">
                <a:moveTo>
                  <a:pt x="0" y="0"/>
                </a:moveTo>
                <a:lnTo>
                  <a:pt x="2591689" y="0"/>
                </a:lnTo>
              </a:path>
            </a:pathLst>
          </a:custGeom>
          <a:ln w="19050">
            <a:solidFill>
              <a:srgbClr val="1F1F1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50414" y="4650104"/>
            <a:ext cx="2592070" cy="0"/>
          </a:xfrm>
          <a:custGeom>
            <a:avLst/>
            <a:gdLst/>
            <a:ahLst/>
            <a:cxnLst/>
            <a:rect l="l" t="t" r="r" b="b"/>
            <a:pathLst>
              <a:path w="2592070">
                <a:moveTo>
                  <a:pt x="0" y="0"/>
                </a:moveTo>
                <a:lnTo>
                  <a:pt x="2591689" y="0"/>
                </a:lnTo>
              </a:path>
            </a:pathLst>
          </a:custGeom>
          <a:ln w="28575">
            <a:solidFill>
              <a:srgbClr val="1F1F1F"/>
            </a:solidFill>
            <a:prstDash val="lg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78660" y="5256529"/>
            <a:ext cx="2592070" cy="76200"/>
          </a:xfrm>
          <a:custGeom>
            <a:avLst/>
            <a:gdLst/>
            <a:ahLst/>
            <a:cxnLst/>
            <a:rect l="l" t="t" r="r" b="b"/>
            <a:pathLst>
              <a:path w="2592070" h="76200">
                <a:moveTo>
                  <a:pt x="2591689" y="38100"/>
                </a:moveTo>
                <a:lnTo>
                  <a:pt x="2578989" y="31750"/>
                </a:lnTo>
                <a:lnTo>
                  <a:pt x="2540889" y="12700"/>
                </a:lnTo>
                <a:lnTo>
                  <a:pt x="2540889" y="38100"/>
                </a:lnTo>
                <a:lnTo>
                  <a:pt x="2538793" y="41249"/>
                </a:lnTo>
                <a:lnTo>
                  <a:pt x="2538793" y="38100"/>
                </a:lnTo>
                <a:lnTo>
                  <a:pt x="2538793" y="34963"/>
                </a:lnTo>
                <a:lnTo>
                  <a:pt x="2540889" y="38100"/>
                </a:lnTo>
                <a:lnTo>
                  <a:pt x="2540889" y="12700"/>
                </a:lnTo>
                <a:lnTo>
                  <a:pt x="2515489" y="0"/>
                </a:lnTo>
                <a:lnTo>
                  <a:pt x="2536647" y="31750"/>
                </a:lnTo>
                <a:lnTo>
                  <a:pt x="54991" y="31750"/>
                </a:lnTo>
                <a:lnTo>
                  <a:pt x="76200" y="0"/>
                </a:lnTo>
                <a:lnTo>
                  <a:pt x="52895" y="11658"/>
                </a:lnTo>
                <a:lnTo>
                  <a:pt x="52895" y="34925"/>
                </a:lnTo>
                <a:lnTo>
                  <a:pt x="52895" y="38100"/>
                </a:lnTo>
                <a:lnTo>
                  <a:pt x="52895" y="41275"/>
                </a:lnTo>
                <a:lnTo>
                  <a:pt x="50800" y="38100"/>
                </a:lnTo>
                <a:lnTo>
                  <a:pt x="52895" y="34925"/>
                </a:lnTo>
                <a:lnTo>
                  <a:pt x="52895" y="11658"/>
                </a:lnTo>
                <a:lnTo>
                  <a:pt x="0" y="38100"/>
                </a:lnTo>
                <a:lnTo>
                  <a:pt x="76200" y="76200"/>
                </a:lnTo>
                <a:lnTo>
                  <a:pt x="54991" y="44450"/>
                </a:lnTo>
                <a:lnTo>
                  <a:pt x="2536647" y="44450"/>
                </a:lnTo>
                <a:lnTo>
                  <a:pt x="2515489" y="76200"/>
                </a:lnTo>
                <a:lnTo>
                  <a:pt x="2578989" y="44450"/>
                </a:lnTo>
                <a:lnTo>
                  <a:pt x="2591689" y="38100"/>
                </a:lnTo>
                <a:close/>
              </a:path>
            </a:pathLst>
          </a:custGeom>
          <a:solidFill>
            <a:srgbClr val="1F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564640"/>
          </a:xfrm>
          <a:custGeom>
            <a:avLst/>
            <a:gdLst/>
            <a:ahLst/>
            <a:cxnLst/>
            <a:rect l="l" t="t" r="r" b="b"/>
            <a:pathLst>
              <a:path w="12192000" h="1564640">
                <a:moveTo>
                  <a:pt x="12192000" y="0"/>
                </a:moveTo>
                <a:lnTo>
                  <a:pt x="0" y="0"/>
                </a:lnTo>
                <a:lnTo>
                  <a:pt x="0" y="1564259"/>
                </a:lnTo>
                <a:lnTo>
                  <a:pt x="12192000" y="1564259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59638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Como</a:t>
            </a:r>
            <a:r>
              <a:rPr sz="3600" spc="-114" dirty="0"/>
              <a:t> </a:t>
            </a:r>
            <a:r>
              <a:rPr sz="3600" dirty="0"/>
              <a:t>elaborar</a:t>
            </a:r>
            <a:r>
              <a:rPr sz="3600" spc="-75" dirty="0"/>
              <a:t> </a:t>
            </a:r>
            <a:r>
              <a:rPr sz="3600" dirty="0"/>
              <a:t>um</a:t>
            </a:r>
            <a:r>
              <a:rPr sz="3600" spc="-105" dirty="0"/>
              <a:t> </a:t>
            </a:r>
            <a:r>
              <a:rPr sz="3600" dirty="0"/>
              <a:t>desenho</a:t>
            </a:r>
            <a:r>
              <a:rPr sz="3600" spc="-85" dirty="0"/>
              <a:t> </a:t>
            </a:r>
            <a:r>
              <a:rPr sz="3600" spc="-10" dirty="0"/>
              <a:t>técnico?</a:t>
            </a:r>
            <a:endParaRPr sz="36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41370" y="1713229"/>
            <a:ext cx="6452870" cy="460248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29590" y="1634109"/>
            <a:ext cx="25857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21272C"/>
                </a:solidFill>
                <a:latin typeface="Arial"/>
                <a:cs typeface="Arial"/>
              </a:rPr>
              <a:t>Instrumentos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564640"/>
          </a:xfrm>
          <a:custGeom>
            <a:avLst/>
            <a:gdLst/>
            <a:ahLst/>
            <a:cxnLst/>
            <a:rect l="l" t="t" r="r" b="b"/>
            <a:pathLst>
              <a:path w="12192000" h="1564640">
                <a:moveTo>
                  <a:pt x="12192000" y="0"/>
                </a:moveTo>
                <a:lnTo>
                  <a:pt x="0" y="0"/>
                </a:lnTo>
                <a:lnTo>
                  <a:pt x="0" y="1564259"/>
                </a:lnTo>
                <a:lnTo>
                  <a:pt x="12192000" y="1564259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6255" y="606678"/>
            <a:ext cx="8056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Como</a:t>
            </a:r>
            <a:r>
              <a:rPr sz="3600" spc="-114" dirty="0"/>
              <a:t> </a:t>
            </a:r>
            <a:r>
              <a:rPr sz="3600" dirty="0"/>
              <a:t>elaborar</a:t>
            </a:r>
            <a:r>
              <a:rPr sz="3600" spc="-75" dirty="0"/>
              <a:t> </a:t>
            </a:r>
            <a:r>
              <a:rPr sz="3600" dirty="0"/>
              <a:t>um</a:t>
            </a:r>
            <a:r>
              <a:rPr sz="3600" spc="-105" dirty="0"/>
              <a:t> </a:t>
            </a:r>
            <a:r>
              <a:rPr sz="3600" dirty="0"/>
              <a:t>desenho</a:t>
            </a:r>
            <a:r>
              <a:rPr sz="3600" spc="-85" dirty="0"/>
              <a:t> </a:t>
            </a:r>
            <a:r>
              <a:rPr sz="3600" spc="-10" dirty="0"/>
              <a:t>técnico?</a:t>
            </a:r>
            <a:endParaRPr sz="36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46679" y="2325370"/>
            <a:ext cx="4685029" cy="363347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16255" y="1600200"/>
            <a:ext cx="41065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21272C"/>
                </a:solidFill>
                <a:latin typeface="Arial"/>
                <a:cs typeface="Arial"/>
              </a:rPr>
              <a:t>Esquadros</a:t>
            </a:r>
            <a:r>
              <a:rPr sz="3200" b="1" spc="-9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21272C"/>
                </a:solidFill>
                <a:latin typeface="Arial"/>
                <a:cs typeface="Arial"/>
              </a:rPr>
              <a:t>e</a:t>
            </a:r>
            <a:r>
              <a:rPr sz="3200" b="1" spc="-11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21272C"/>
                </a:solidFill>
                <a:latin typeface="Arial"/>
                <a:cs typeface="Arial"/>
              </a:rPr>
              <a:t>ângulos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361044" y="3350895"/>
            <a:ext cx="2233930" cy="1732280"/>
          </a:xfrm>
          <a:custGeom>
            <a:avLst/>
            <a:gdLst/>
            <a:ahLst/>
            <a:cxnLst/>
            <a:rect l="l" t="t" r="r" b="b"/>
            <a:pathLst>
              <a:path w="2233929" h="1732279">
                <a:moveTo>
                  <a:pt x="0" y="1295399"/>
                </a:moveTo>
                <a:lnTo>
                  <a:pt x="2233549" y="1295399"/>
                </a:lnTo>
              </a:path>
              <a:path w="2233929" h="1732279">
                <a:moveTo>
                  <a:pt x="359663" y="0"/>
                </a:moveTo>
                <a:lnTo>
                  <a:pt x="359663" y="1732025"/>
                </a:lnTo>
              </a:path>
            </a:pathLst>
          </a:custGeom>
          <a:ln w="6350">
            <a:solidFill>
              <a:srgbClr val="17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226170" y="1870075"/>
            <a:ext cx="10706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21272C"/>
                </a:solidFill>
                <a:latin typeface="Arial"/>
                <a:cs typeface="Arial"/>
              </a:rPr>
              <a:t>Paralelas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26170" y="2942209"/>
            <a:ext cx="18402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21272C"/>
                </a:solidFill>
                <a:latin typeface="Arial"/>
                <a:cs typeface="Arial"/>
              </a:rPr>
              <a:t>Perpendiculares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602344" y="2466975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0" y="0"/>
                </a:moveTo>
                <a:lnTo>
                  <a:pt x="2233549" y="0"/>
                </a:lnTo>
              </a:path>
            </a:pathLst>
          </a:custGeom>
          <a:ln w="6350">
            <a:solidFill>
              <a:srgbClr val="17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02344" y="2863214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0" y="0"/>
                </a:moveTo>
                <a:lnTo>
                  <a:pt x="2233549" y="0"/>
                </a:lnTo>
              </a:path>
            </a:pathLst>
          </a:custGeom>
          <a:ln w="6350">
            <a:solidFill>
              <a:srgbClr val="17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564640"/>
          </a:xfrm>
          <a:custGeom>
            <a:avLst/>
            <a:gdLst/>
            <a:ahLst/>
            <a:cxnLst/>
            <a:rect l="l" t="t" r="r" b="b"/>
            <a:pathLst>
              <a:path w="12192000" h="1564640">
                <a:moveTo>
                  <a:pt x="12192000" y="0"/>
                </a:moveTo>
                <a:lnTo>
                  <a:pt x="0" y="0"/>
                </a:lnTo>
                <a:lnTo>
                  <a:pt x="0" y="1564259"/>
                </a:lnTo>
                <a:lnTo>
                  <a:pt x="12192000" y="1564259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59638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Como</a:t>
            </a:r>
            <a:r>
              <a:rPr sz="3600" spc="-114" dirty="0"/>
              <a:t> </a:t>
            </a:r>
            <a:r>
              <a:rPr sz="3600" dirty="0"/>
              <a:t>elaborar</a:t>
            </a:r>
            <a:r>
              <a:rPr sz="3600" spc="-75" dirty="0"/>
              <a:t> </a:t>
            </a:r>
            <a:r>
              <a:rPr sz="3600" dirty="0"/>
              <a:t>um</a:t>
            </a:r>
            <a:r>
              <a:rPr sz="3600" spc="-105" dirty="0"/>
              <a:t> </a:t>
            </a:r>
            <a:r>
              <a:rPr sz="3600" dirty="0"/>
              <a:t>desenho</a:t>
            </a:r>
            <a:r>
              <a:rPr sz="3600" spc="-85" dirty="0"/>
              <a:t> </a:t>
            </a:r>
            <a:r>
              <a:rPr sz="3600" spc="-10" dirty="0"/>
              <a:t>técnico?</a:t>
            </a:r>
            <a:endParaRPr sz="36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53329" y="1927860"/>
            <a:ext cx="5558789" cy="43180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16255" y="1600200"/>
            <a:ext cx="41065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21272C"/>
                </a:solidFill>
                <a:latin typeface="Arial"/>
                <a:cs typeface="Arial"/>
              </a:rPr>
              <a:t>Esquadros</a:t>
            </a:r>
            <a:r>
              <a:rPr sz="3200" b="1" spc="-9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21272C"/>
                </a:solidFill>
                <a:latin typeface="Arial"/>
                <a:cs typeface="Arial"/>
              </a:rPr>
              <a:t>e</a:t>
            </a:r>
            <a:r>
              <a:rPr sz="3200" b="1" spc="-11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21272C"/>
                </a:solidFill>
                <a:latin typeface="Arial"/>
                <a:cs typeface="Arial"/>
              </a:rPr>
              <a:t>ângulos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74730" y="6430327"/>
            <a:ext cx="10604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92959A"/>
                </a:solidFill>
                <a:latin typeface="Trebuchet MS"/>
                <a:cs typeface="Trebuchet MS"/>
              </a:rPr>
              <a:t>2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3429000"/>
          </a:xfrm>
          <a:custGeom>
            <a:avLst/>
            <a:gdLst/>
            <a:ahLst/>
            <a:cxnLst/>
            <a:rect l="l" t="t" r="r" b="b"/>
            <a:pathLst>
              <a:path w="12192000" h="3429000">
                <a:moveTo>
                  <a:pt x="12192000" y="0"/>
                </a:moveTo>
                <a:lnTo>
                  <a:pt x="0" y="0"/>
                </a:lnTo>
                <a:lnTo>
                  <a:pt x="0" y="3429000"/>
                </a:lnTo>
                <a:lnTo>
                  <a:pt x="12192000" y="3429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7215" y="61848"/>
            <a:ext cx="32543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Desenho</a:t>
            </a:r>
            <a:r>
              <a:rPr sz="3200" spc="-165" dirty="0"/>
              <a:t> </a:t>
            </a:r>
            <a:r>
              <a:rPr sz="3200" spc="-10" dirty="0"/>
              <a:t>técnico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595947" y="1041082"/>
            <a:ext cx="1099693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Desenho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Técnico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Mecânico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é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projeto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forma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objetos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destinados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à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fabricação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objetos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série.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Projetista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Mecânico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(Mechanical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Designer)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é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responsável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pela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forma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dos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produtos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sua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empresa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sociedade;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isso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deve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considerar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seu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trabalho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complexidade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relações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entre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produto, máquinas/equipamentos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ambiente,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produto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usuário,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isto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é,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fatores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tecnológicos,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econômicos,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sociais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culturais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ambiente.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09644" y="6438265"/>
            <a:ext cx="4130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DC541"/>
                </a:solidFill>
                <a:latin typeface="Trebuchet MS"/>
                <a:cs typeface="Trebuchet MS"/>
              </a:rPr>
              <a:t>Instituto</a:t>
            </a:r>
            <a:r>
              <a:rPr sz="1200" spc="-15" dirty="0">
                <a:solidFill>
                  <a:srgbClr val="8DC541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8DC541"/>
                </a:solidFill>
                <a:latin typeface="Trebuchet MS"/>
                <a:cs typeface="Trebuchet MS"/>
              </a:rPr>
              <a:t>Federal</a:t>
            </a:r>
            <a:r>
              <a:rPr sz="1200" spc="-60" dirty="0">
                <a:solidFill>
                  <a:srgbClr val="8DC541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8DC541"/>
                </a:solidFill>
                <a:latin typeface="Trebuchet MS"/>
                <a:cs typeface="Trebuchet MS"/>
              </a:rPr>
              <a:t>Sul-rio-</a:t>
            </a:r>
            <a:r>
              <a:rPr sz="1200" spc="-10" dirty="0">
                <a:solidFill>
                  <a:srgbClr val="8DC541"/>
                </a:solidFill>
                <a:latin typeface="Trebuchet MS"/>
                <a:cs typeface="Trebuchet MS"/>
              </a:rPr>
              <a:t>grandense</a:t>
            </a:r>
            <a:r>
              <a:rPr sz="1200" spc="-50" dirty="0">
                <a:solidFill>
                  <a:srgbClr val="8DC54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8DC541"/>
                </a:solidFill>
                <a:latin typeface="Trebuchet MS"/>
                <a:cs typeface="Trebuchet MS"/>
              </a:rPr>
              <a:t>|</a:t>
            </a:r>
            <a:r>
              <a:rPr sz="1200" spc="-35" dirty="0">
                <a:solidFill>
                  <a:srgbClr val="8DC54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8DC541"/>
                </a:solidFill>
                <a:latin typeface="Trebuchet MS"/>
                <a:cs typeface="Trebuchet MS"/>
              </a:rPr>
              <a:t>campus</a:t>
            </a:r>
            <a:r>
              <a:rPr sz="1200" spc="-25" dirty="0">
                <a:solidFill>
                  <a:srgbClr val="8DC541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8DC541"/>
                </a:solidFill>
                <a:latin typeface="Trebuchet MS"/>
                <a:cs typeface="Trebuchet MS"/>
              </a:rPr>
              <a:t>Sapucaia</a:t>
            </a:r>
            <a:r>
              <a:rPr sz="1200" spc="-65" dirty="0">
                <a:solidFill>
                  <a:srgbClr val="8DC54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8DC541"/>
                </a:solidFill>
                <a:latin typeface="Trebuchet MS"/>
                <a:cs typeface="Trebuchet MS"/>
              </a:rPr>
              <a:t>do</a:t>
            </a:r>
            <a:r>
              <a:rPr sz="1200" spc="-25" dirty="0">
                <a:solidFill>
                  <a:srgbClr val="8DC541"/>
                </a:solidFill>
                <a:latin typeface="Trebuchet MS"/>
                <a:cs typeface="Trebuchet MS"/>
              </a:rPr>
              <a:t> Sul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8509" y="3834193"/>
            <a:ext cx="1064895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O</a:t>
            </a:r>
            <a:r>
              <a:rPr sz="2400" spc="204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desenho</a:t>
            </a:r>
            <a:r>
              <a:rPr sz="2400" spc="19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técnico</a:t>
            </a:r>
            <a:r>
              <a:rPr sz="2400" spc="19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é</a:t>
            </a:r>
            <a:r>
              <a:rPr sz="2400" spc="20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uma</a:t>
            </a:r>
            <a:r>
              <a:rPr sz="2400" spc="21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linguagem</a:t>
            </a:r>
            <a:r>
              <a:rPr sz="2400" spc="20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gráfica</a:t>
            </a:r>
            <a:r>
              <a:rPr sz="2400" spc="204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utilizada</a:t>
            </a:r>
            <a:r>
              <a:rPr sz="2400" spc="21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na</a:t>
            </a:r>
            <a:r>
              <a:rPr sz="2400" spc="22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indústria.</a:t>
            </a:r>
            <a:r>
              <a:rPr sz="2400" spc="20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Para</a:t>
            </a:r>
            <a:r>
              <a:rPr sz="2400" spc="20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21272C"/>
                </a:solidFill>
                <a:latin typeface="Arial"/>
                <a:cs typeface="Arial"/>
              </a:rPr>
              <a:t>que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esta</a:t>
            </a:r>
            <a:r>
              <a:rPr sz="2400" spc="20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linguagem</a:t>
            </a:r>
            <a:r>
              <a:rPr sz="2400" spc="18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seja</a:t>
            </a:r>
            <a:r>
              <a:rPr sz="2400" spc="21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entendida</a:t>
            </a:r>
            <a:r>
              <a:rPr sz="2400" spc="19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no</a:t>
            </a:r>
            <a:r>
              <a:rPr sz="2400" spc="19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mundo</a:t>
            </a:r>
            <a:r>
              <a:rPr sz="2400" spc="20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inteiro,</a:t>
            </a:r>
            <a:r>
              <a:rPr sz="2400" spc="20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existe</a:t>
            </a:r>
            <a:r>
              <a:rPr sz="2400" spc="18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uma</a:t>
            </a:r>
            <a:r>
              <a:rPr sz="2400" spc="204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série</a:t>
            </a:r>
            <a:r>
              <a:rPr sz="2400" spc="20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de</a:t>
            </a:r>
            <a:r>
              <a:rPr sz="2400" spc="19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1272C"/>
                </a:solidFill>
                <a:latin typeface="Arial"/>
                <a:cs typeface="Arial"/>
              </a:rPr>
              <a:t>regras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internacionais</a:t>
            </a:r>
            <a:r>
              <a:rPr sz="2400" spc="-5" dirty="0">
                <a:solidFill>
                  <a:srgbClr val="21272C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que</a:t>
            </a:r>
            <a:r>
              <a:rPr sz="2400" spc="-10" dirty="0">
                <a:solidFill>
                  <a:srgbClr val="21272C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compõem</a:t>
            </a:r>
            <a:r>
              <a:rPr sz="2400" spc="-15" dirty="0">
                <a:solidFill>
                  <a:srgbClr val="21272C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as</a:t>
            </a:r>
            <a:r>
              <a:rPr sz="2400" spc="-5" dirty="0">
                <a:solidFill>
                  <a:srgbClr val="21272C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normas</a:t>
            </a:r>
            <a:r>
              <a:rPr sz="2400" spc="-5" dirty="0">
                <a:solidFill>
                  <a:srgbClr val="21272C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gerais</a:t>
            </a:r>
            <a:r>
              <a:rPr sz="2400" spc="-15" dirty="0">
                <a:solidFill>
                  <a:srgbClr val="21272C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de  desenho</a:t>
            </a:r>
            <a:r>
              <a:rPr sz="2400" spc="-10" dirty="0">
                <a:solidFill>
                  <a:srgbClr val="21272C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técnico,</a:t>
            </a:r>
            <a:r>
              <a:rPr sz="2400" spc="-10" dirty="0">
                <a:solidFill>
                  <a:srgbClr val="21272C"/>
                </a:solidFill>
                <a:latin typeface="Arial"/>
                <a:cs typeface="Arial"/>
              </a:rPr>
              <a:t>  </a:t>
            </a:r>
            <a:r>
              <a:rPr sz="2400" spc="-20" dirty="0">
                <a:solidFill>
                  <a:srgbClr val="21272C"/>
                </a:solidFill>
                <a:latin typeface="Arial"/>
                <a:cs typeface="Arial"/>
              </a:rPr>
              <a:t>cuja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regulamentação</a:t>
            </a:r>
            <a:r>
              <a:rPr sz="2400" spc="15" dirty="0">
                <a:solidFill>
                  <a:srgbClr val="21272C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no</a:t>
            </a:r>
            <a:r>
              <a:rPr sz="2400" spc="35" dirty="0">
                <a:solidFill>
                  <a:srgbClr val="21272C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Brasil</a:t>
            </a:r>
            <a:r>
              <a:rPr sz="2400" spc="35" dirty="0">
                <a:solidFill>
                  <a:srgbClr val="21272C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é</a:t>
            </a:r>
            <a:r>
              <a:rPr sz="2400" spc="30" dirty="0">
                <a:solidFill>
                  <a:srgbClr val="21272C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feita</a:t>
            </a:r>
            <a:r>
              <a:rPr sz="2400" spc="25" dirty="0">
                <a:solidFill>
                  <a:srgbClr val="21272C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pela</a:t>
            </a:r>
            <a:r>
              <a:rPr sz="2400" spc="25" dirty="0">
                <a:solidFill>
                  <a:srgbClr val="21272C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ABNT</a:t>
            </a:r>
            <a:r>
              <a:rPr sz="2400" spc="10" dirty="0">
                <a:solidFill>
                  <a:srgbClr val="21272C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–</a:t>
            </a:r>
            <a:r>
              <a:rPr sz="2400" spc="30" dirty="0">
                <a:solidFill>
                  <a:srgbClr val="21272C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Associação</a:t>
            </a:r>
            <a:r>
              <a:rPr sz="2400" spc="35" dirty="0">
                <a:solidFill>
                  <a:srgbClr val="21272C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Brasileira</a:t>
            </a:r>
            <a:r>
              <a:rPr sz="2400" spc="25" dirty="0">
                <a:solidFill>
                  <a:srgbClr val="21272C"/>
                </a:solidFill>
                <a:latin typeface="Arial"/>
                <a:cs typeface="Arial"/>
              </a:rPr>
              <a:t>  </a:t>
            </a:r>
            <a:r>
              <a:rPr sz="2400" spc="-25" dirty="0">
                <a:solidFill>
                  <a:srgbClr val="21272C"/>
                </a:solidFill>
                <a:latin typeface="Arial"/>
                <a:cs typeface="Arial"/>
              </a:rPr>
              <a:t>de </a:t>
            </a:r>
            <a:r>
              <a:rPr sz="2400" spc="-10" dirty="0">
                <a:solidFill>
                  <a:srgbClr val="21272C"/>
                </a:solidFill>
                <a:latin typeface="Arial"/>
                <a:cs typeface="Arial"/>
              </a:rPr>
              <a:t>Normas</a:t>
            </a:r>
            <a:r>
              <a:rPr sz="2400" spc="-13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1272C"/>
                </a:solidFill>
                <a:latin typeface="Arial"/>
                <a:cs typeface="Arial"/>
              </a:rPr>
              <a:t>Técnicas.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31945" y="6339204"/>
            <a:ext cx="38811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6900" marR="5080" indent="-18542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92959A"/>
                </a:solidFill>
                <a:latin typeface="Trebuchet MS"/>
                <a:cs typeface="Trebuchet MS"/>
              </a:rPr>
              <a:t>Instituto Federal</a:t>
            </a:r>
            <a:r>
              <a:rPr sz="1200" spc="-55" dirty="0">
                <a:solidFill>
                  <a:srgbClr val="92959A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92959A"/>
                </a:solidFill>
                <a:latin typeface="Trebuchet MS"/>
                <a:cs typeface="Trebuchet MS"/>
              </a:rPr>
              <a:t>Sul-rio-</a:t>
            </a:r>
            <a:r>
              <a:rPr sz="1200" spc="-10" dirty="0">
                <a:solidFill>
                  <a:srgbClr val="92959A"/>
                </a:solidFill>
                <a:latin typeface="Trebuchet MS"/>
                <a:cs typeface="Trebuchet MS"/>
              </a:rPr>
              <a:t>grandense</a:t>
            </a:r>
            <a:r>
              <a:rPr sz="1200" spc="-55" dirty="0">
                <a:solidFill>
                  <a:srgbClr val="92959A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92959A"/>
                </a:solidFill>
                <a:latin typeface="Trebuchet MS"/>
                <a:cs typeface="Trebuchet MS"/>
              </a:rPr>
              <a:t>|</a:t>
            </a:r>
            <a:r>
              <a:rPr sz="1200" spc="-30" dirty="0">
                <a:solidFill>
                  <a:srgbClr val="92959A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92959A"/>
                </a:solidFill>
                <a:latin typeface="Trebuchet MS"/>
                <a:cs typeface="Trebuchet MS"/>
              </a:rPr>
              <a:t>campus</a:t>
            </a:r>
            <a:r>
              <a:rPr sz="1200" spc="-15" dirty="0">
                <a:solidFill>
                  <a:srgbClr val="92959A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92959A"/>
                </a:solidFill>
                <a:latin typeface="Trebuchet MS"/>
                <a:cs typeface="Trebuchet MS"/>
              </a:rPr>
              <a:t>Sapucaia</a:t>
            </a:r>
            <a:r>
              <a:rPr sz="1200" spc="-25" dirty="0">
                <a:solidFill>
                  <a:srgbClr val="92959A"/>
                </a:solidFill>
                <a:latin typeface="Trebuchet MS"/>
                <a:cs typeface="Trebuchet MS"/>
              </a:rPr>
              <a:t> do Sul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95355" y="6430327"/>
            <a:ext cx="18288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92959A"/>
                </a:solidFill>
                <a:latin typeface="Trebuchet MS"/>
                <a:cs typeface="Trebuchet MS"/>
              </a:rPr>
              <a:t>20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1564640"/>
          </a:xfrm>
          <a:custGeom>
            <a:avLst/>
            <a:gdLst/>
            <a:ahLst/>
            <a:cxnLst/>
            <a:rect l="l" t="t" r="r" b="b"/>
            <a:pathLst>
              <a:path w="12192000" h="1564640">
                <a:moveTo>
                  <a:pt x="12192000" y="0"/>
                </a:moveTo>
                <a:lnTo>
                  <a:pt x="0" y="0"/>
                </a:lnTo>
                <a:lnTo>
                  <a:pt x="0" y="1564259"/>
                </a:lnTo>
                <a:lnTo>
                  <a:pt x="12192000" y="1564259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6255" y="606678"/>
            <a:ext cx="8056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Como</a:t>
            </a:r>
            <a:r>
              <a:rPr sz="3600" spc="-114" dirty="0"/>
              <a:t> </a:t>
            </a:r>
            <a:r>
              <a:rPr sz="3600" dirty="0"/>
              <a:t>elaborar</a:t>
            </a:r>
            <a:r>
              <a:rPr sz="3600" spc="-75" dirty="0"/>
              <a:t> </a:t>
            </a:r>
            <a:r>
              <a:rPr sz="3600" dirty="0"/>
              <a:t>um</a:t>
            </a:r>
            <a:r>
              <a:rPr sz="3600" spc="-105" dirty="0"/>
              <a:t> </a:t>
            </a:r>
            <a:r>
              <a:rPr sz="3600" dirty="0"/>
              <a:t>desenho</a:t>
            </a:r>
            <a:r>
              <a:rPr sz="3600" spc="-85" dirty="0"/>
              <a:t> </a:t>
            </a:r>
            <a:r>
              <a:rPr sz="3600" spc="-10" dirty="0"/>
              <a:t>técnico?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516255" y="1576323"/>
            <a:ext cx="15328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1F1F1F"/>
                </a:solidFill>
                <a:latin typeface="Arial"/>
                <a:cs typeface="Arial"/>
              </a:rPr>
              <a:t>Escalas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36800" y="2143759"/>
            <a:ext cx="711962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1F1F1F"/>
                </a:solidFill>
                <a:latin typeface="Arial"/>
                <a:cs typeface="Arial"/>
              </a:rPr>
              <a:t>ESCALA</a:t>
            </a:r>
            <a:r>
              <a:rPr sz="1800" b="1" spc="-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é</a:t>
            </a:r>
            <a:r>
              <a:rPr sz="1800" spc="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uma</a:t>
            </a:r>
            <a:r>
              <a:rPr sz="1800" spc="-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relação</a:t>
            </a:r>
            <a:r>
              <a:rPr sz="1800" spc="-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que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estabelece</a:t>
            </a:r>
            <a:r>
              <a:rPr sz="1800" spc="-10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entre</a:t>
            </a:r>
            <a:r>
              <a:rPr sz="1800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as</a:t>
            </a:r>
            <a:r>
              <a:rPr sz="1800" spc="-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dimensões</a:t>
            </a:r>
            <a:r>
              <a:rPr sz="1800" spc="-9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um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objeto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em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verdadeira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grandeza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aquelas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que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ele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possui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em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um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desenho.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6210" y="3178810"/>
            <a:ext cx="8928100" cy="354202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6070" y="2825611"/>
            <a:ext cx="4306570" cy="403238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2192000" cy="1564640"/>
          </a:xfrm>
          <a:custGeom>
            <a:avLst/>
            <a:gdLst/>
            <a:ahLst/>
            <a:cxnLst/>
            <a:rect l="l" t="t" r="r" b="b"/>
            <a:pathLst>
              <a:path w="12192000" h="1564640">
                <a:moveTo>
                  <a:pt x="12192000" y="0"/>
                </a:moveTo>
                <a:lnTo>
                  <a:pt x="0" y="0"/>
                </a:lnTo>
                <a:lnTo>
                  <a:pt x="0" y="1564259"/>
                </a:lnTo>
                <a:lnTo>
                  <a:pt x="12192000" y="1564259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6255" y="606678"/>
            <a:ext cx="8056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Como</a:t>
            </a:r>
            <a:r>
              <a:rPr sz="3600" spc="-114" dirty="0"/>
              <a:t> </a:t>
            </a:r>
            <a:r>
              <a:rPr sz="3600" dirty="0"/>
              <a:t>elaborar</a:t>
            </a:r>
            <a:r>
              <a:rPr sz="3600" spc="-75" dirty="0"/>
              <a:t> </a:t>
            </a:r>
            <a:r>
              <a:rPr sz="3600" dirty="0"/>
              <a:t>um</a:t>
            </a:r>
            <a:r>
              <a:rPr sz="3600" spc="-105" dirty="0"/>
              <a:t> </a:t>
            </a:r>
            <a:r>
              <a:rPr sz="3600" dirty="0"/>
              <a:t>desenho</a:t>
            </a:r>
            <a:r>
              <a:rPr sz="3600" spc="-85" dirty="0"/>
              <a:t> </a:t>
            </a:r>
            <a:r>
              <a:rPr sz="3600" spc="-10" dirty="0"/>
              <a:t>técnico?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474027" y="1576323"/>
            <a:ext cx="11151235" cy="1257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975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1F1F1F"/>
                </a:solidFill>
                <a:latin typeface="Arial"/>
                <a:cs typeface="Arial"/>
              </a:rPr>
              <a:t>Escalas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spc="-8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Norma</a:t>
            </a:r>
            <a:r>
              <a:rPr sz="1800" spc="114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NBR</a:t>
            </a:r>
            <a:r>
              <a:rPr sz="1800" spc="10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8196</a:t>
            </a:r>
            <a:r>
              <a:rPr sz="1800" spc="1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OUT/1983,</a:t>
            </a:r>
            <a:r>
              <a:rPr sz="1800" spc="1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define</a:t>
            </a:r>
            <a:r>
              <a:rPr sz="1800" spc="1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que</a:t>
            </a:r>
            <a:r>
              <a:rPr sz="1800" spc="10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spc="9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designação</a:t>
            </a:r>
            <a:r>
              <a:rPr sz="1800" spc="1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completa</a:t>
            </a:r>
            <a:r>
              <a:rPr sz="1800" spc="114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1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uma</a:t>
            </a:r>
            <a:r>
              <a:rPr sz="1800" spc="1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escala</a:t>
            </a:r>
            <a:r>
              <a:rPr sz="1800" spc="1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deve</a:t>
            </a:r>
            <a:r>
              <a:rPr sz="1800" spc="9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consistir</a:t>
            </a:r>
            <a:r>
              <a:rPr sz="1800" spc="1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da</a:t>
            </a:r>
            <a:r>
              <a:rPr sz="1800" spc="10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palavra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1F1F1F"/>
                </a:solidFill>
                <a:latin typeface="Arial"/>
                <a:cs typeface="Arial"/>
              </a:rPr>
              <a:t>"ESCALA",</a:t>
            </a:r>
            <a:r>
              <a:rPr sz="1800" b="1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1F1F"/>
                </a:solidFill>
                <a:latin typeface="Arial"/>
                <a:cs typeface="Arial"/>
              </a:rPr>
              <a:t>seguida</a:t>
            </a:r>
            <a:r>
              <a:rPr sz="1800" b="1" spc="-8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1F1F"/>
                </a:solidFill>
                <a:latin typeface="Arial"/>
                <a:cs typeface="Arial"/>
              </a:rPr>
              <a:t>da</a:t>
            </a:r>
            <a:r>
              <a:rPr sz="1800" b="1" spc="-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1F1F"/>
                </a:solidFill>
                <a:latin typeface="Arial"/>
                <a:cs typeface="Arial"/>
              </a:rPr>
              <a:t>indicação</a:t>
            </a:r>
            <a:r>
              <a:rPr sz="1800" b="1" spc="-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1F1F"/>
                </a:solidFill>
                <a:latin typeface="Arial"/>
                <a:cs typeface="Arial"/>
              </a:rPr>
              <a:t>da</a:t>
            </a:r>
            <a:r>
              <a:rPr sz="1800" b="1" spc="-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1F1F"/>
                </a:solidFill>
                <a:latin typeface="Arial"/>
                <a:cs typeface="Arial"/>
              </a:rPr>
              <a:t>relação</a:t>
            </a:r>
            <a:r>
              <a:rPr sz="1800" b="1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como</a:t>
            </a:r>
            <a:r>
              <a:rPr sz="1800" spc="-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segue: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6255" y="3449954"/>
            <a:ext cx="45758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085" algn="l"/>
              </a:tabLst>
            </a:pPr>
            <a:r>
              <a:rPr sz="1600" spc="-10" dirty="0">
                <a:solidFill>
                  <a:srgbClr val="1F1F1F"/>
                </a:solidFill>
                <a:latin typeface="Arial"/>
                <a:cs typeface="Arial"/>
              </a:rPr>
              <a:t>ESCALA</a:t>
            </a:r>
            <a:r>
              <a:rPr sz="1600" spc="-254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F1F1F"/>
                </a:solidFill>
                <a:latin typeface="Arial"/>
                <a:cs typeface="Arial"/>
              </a:rPr>
              <a:t>1:1,</a:t>
            </a:r>
            <a:r>
              <a:rPr sz="16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F1F1F"/>
                </a:solidFill>
                <a:latin typeface="Arial"/>
                <a:cs typeface="Arial"/>
              </a:rPr>
              <a:t>para</a:t>
            </a:r>
            <a:r>
              <a:rPr sz="1600" spc="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F1F1F"/>
                </a:solidFill>
                <a:latin typeface="Arial"/>
                <a:cs typeface="Arial"/>
              </a:rPr>
              <a:t>escala</a:t>
            </a:r>
            <a:r>
              <a:rPr sz="1600" spc="-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F1F1F"/>
                </a:solidFill>
                <a:latin typeface="Arial"/>
                <a:cs typeface="Arial"/>
              </a:rPr>
              <a:t>natural;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"/>
              <a:tabLst>
                <a:tab pos="299085" algn="l"/>
              </a:tabLst>
            </a:pPr>
            <a:r>
              <a:rPr sz="1600" dirty="0">
                <a:solidFill>
                  <a:srgbClr val="1F1F1F"/>
                </a:solidFill>
                <a:latin typeface="Arial"/>
                <a:cs typeface="Arial"/>
              </a:rPr>
              <a:t>ESCALA</a:t>
            </a:r>
            <a:r>
              <a:rPr sz="1600" spc="-2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F1F1F"/>
                </a:solidFill>
                <a:latin typeface="Arial"/>
                <a:cs typeface="Arial"/>
              </a:rPr>
              <a:t>X:1,</a:t>
            </a:r>
            <a:r>
              <a:rPr sz="16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F1F1F"/>
                </a:solidFill>
                <a:latin typeface="Arial"/>
                <a:cs typeface="Arial"/>
              </a:rPr>
              <a:t>para</a:t>
            </a:r>
            <a:r>
              <a:rPr sz="1600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F1F1F"/>
                </a:solidFill>
                <a:latin typeface="Arial"/>
                <a:cs typeface="Arial"/>
              </a:rPr>
              <a:t>escala</a:t>
            </a:r>
            <a:r>
              <a:rPr sz="1600" spc="-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600" spc="-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F1F1F"/>
                </a:solidFill>
                <a:latin typeface="Arial"/>
                <a:cs typeface="Arial"/>
              </a:rPr>
              <a:t>ampliação</a:t>
            </a:r>
            <a:r>
              <a:rPr sz="1600" spc="-10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F1F1F"/>
                </a:solidFill>
                <a:latin typeface="Arial"/>
                <a:cs typeface="Arial"/>
              </a:rPr>
              <a:t>(X</a:t>
            </a:r>
            <a:r>
              <a:rPr sz="1600" spc="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F1F1F"/>
                </a:solidFill>
                <a:latin typeface="Arial"/>
                <a:cs typeface="Arial"/>
              </a:rPr>
              <a:t>&gt;</a:t>
            </a:r>
            <a:r>
              <a:rPr sz="1600" spc="-25" dirty="0">
                <a:solidFill>
                  <a:srgbClr val="1F1F1F"/>
                </a:solidFill>
                <a:latin typeface="Arial"/>
                <a:cs typeface="Arial"/>
              </a:rPr>
              <a:t> 1);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"/>
              <a:tabLst>
                <a:tab pos="299085" algn="l"/>
              </a:tabLst>
            </a:pPr>
            <a:r>
              <a:rPr sz="1600" dirty="0">
                <a:solidFill>
                  <a:srgbClr val="1F1F1F"/>
                </a:solidFill>
                <a:latin typeface="Arial"/>
                <a:cs typeface="Arial"/>
              </a:rPr>
              <a:t>ESCALA</a:t>
            </a:r>
            <a:r>
              <a:rPr sz="1600" spc="-2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F1F1F"/>
                </a:solidFill>
                <a:latin typeface="Arial"/>
                <a:cs typeface="Arial"/>
              </a:rPr>
              <a:t>1:X,</a:t>
            </a:r>
            <a:r>
              <a:rPr sz="16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F1F1F"/>
                </a:solidFill>
                <a:latin typeface="Arial"/>
                <a:cs typeface="Arial"/>
              </a:rPr>
              <a:t>para</a:t>
            </a:r>
            <a:r>
              <a:rPr sz="16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F1F1F"/>
                </a:solidFill>
                <a:latin typeface="Arial"/>
                <a:cs typeface="Arial"/>
              </a:rPr>
              <a:t>escala</a:t>
            </a:r>
            <a:r>
              <a:rPr sz="1600" spc="-8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600" spc="-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F1F1F"/>
                </a:solidFill>
                <a:latin typeface="Arial"/>
                <a:cs typeface="Arial"/>
              </a:rPr>
              <a:t>redução</a:t>
            </a:r>
            <a:r>
              <a:rPr sz="1600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F1F1F"/>
                </a:solidFill>
                <a:latin typeface="Arial"/>
                <a:cs typeface="Arial"/>
              </a:rPr>
              <a:t>(X</a:t>
            </a:r>
            <a:r>
              <a:rPr sz="16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F1F1F"/>
                </a:solidFill>
                <a:latin typeface="Arial"/>
                <a:cs typeface="Arial"/>
              </a:rPr>
              <a:t>&gt;</a:t>
            </a:r>
            <a:r>
              <a:rPr sz="16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1F1F1F"/>
                </a:solidFill>
                <a:latin typeface="Arial"/>
                <a:cs typeface="Arial"/>
              </a:rPr>
              <a:t>1).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16469" y="2989579"/>
            <a:ext cx="3956050" cy="256413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564640"/>
          </a:xfrm>
          <a:custGeom>
            <a:avLst/>
            <a:gdLst/>
            <a:ahLst/>
            <a:cxnLst/>
            <a:rect l="l" t="t" r="r" b="b"/>
            <a:pathLst>
              <a:path w="12192000" h="1564640">
                <a:moveTo>
                  <a:pt x="12192000" y="0"/>
                </a:moveTo>
                <a:lnTo>
                  <a:pt x="0" y="0"/>
                </a:lnTo>
                <a:lnTo>
                  <a:pt x="0" y="1564259"/>
                </a:lnTo>
                <a:lnTo>
                  <a:pt x="12192000" y="1564259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6255" y="606678"/>
            <a:ext cx="8056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Como</a:t>
            </a:r>
            <a:r>
              <a:rPr sz="3600" spc="-114" dirty="0"/>
              <a:t> </a:t>
            </a:r>
            <a:r>
              <a:rPr sz="3600" dirty="0"/>
              <a:t>elaborar</a:t>
            </a:r>
            <a:r>
              <a:rPr sz="3600" spc="-75" dirty="0"/>
              <a:t> </a:t>
            </a:r>
            <a:r>
              <a:rPr sz="3600" dirty="0"/>
              <a:t>um</a:t>
            </a:r>
            <a:r>
              <a:rPr sz="3600" spc="-105" dirty="0"/>
              <a:t> </a:t>
            </a:r>
            <a:r>
              <a:rPr sz="3600" dirty="0"/>
              <a:t>desenho</a:t>
            </a:r>
            <a:r>
              <a:rPr sz="3600" spc="-85" dirty="0"/>
              <a:t> </a:t>
            </a:r>
            <a:r>
              <a:rPr sz="3600" spc="-10" dirty="0"/>
              <a:t>técnico?</a:t>
            </a:r>
            <a:endParaRPr sz="36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6255" y="1576323"/>
            <a:ext cx="11172825" cy="3920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1F1F1F"/>
                </a:solidFill>
                <a:latin typeface="Arial"/>
                <a:cs typeface="Arial"/>
              </a:rPr>
              <a:t>Escalas</a:t>
            </a:r>
            <a:endParaRPr sz="32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2640"/>
              </a:spcBef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spc="1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escala</a:t>
            </a:r>
            <a:r>
              <a:rPr sz="1800" spc="27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spc="2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ser</a:t>
            </a:r>
            <a:r>
              <a:rPr sz="1800" spc="27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escolhida</a:t>
            </a:r>
            <a:r>
              <a:rPr sz="1800" spc="2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para</a:t>
            </a:r>
            <a:r>
              <a:rPr sz="1800" spc="2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um</a:t>
            </a:r>
            <a:r>
              <a:rPr sz="1800" spc="2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desenho</a:t>
            </a:r>
            <a:r>
              <a:rPr sz="1800" spc="2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depende</a:t>
            </a:r>
            <a:r>
              <a:rPr sz="1800" spc="2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da</a:t>
            </a:r>
            <a:r>
              <a:rPr sz="1800" spc="254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complexidade</a:t>
            </a:r>
            <a:r>
              <a:rPr sz="1800" spc="2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do</a:t>
            </a:r>
            <a:r>
              <a:rPr sz="1800" spc="27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objeto</a:t>
            </a:r>
            <a:r>
              <a:rPr sz="1800" spc="2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spc="2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ser</a:t>
            </a:r>
            <a:r>
              <a:rPr sz="1800" spc="2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representado</a:t>
            </a:r>
            <a:r>
              <a:rPr sz="1800" spc="2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</a:t>
            </a:r>
            <a:r>
              <a:rPr sz="1800" spc="2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da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finalidade</a:t>
            </a:r>
            <a:r>
              <a:rPr sz="1800" spc="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da</a:t>
            </a:r>
            <a:r>
              <a:rPr sz="1800" spc="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representação.</a:t>
            </a:r>
            <a:r>
              <a:rPr sz="1800" spc="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Em</a:t>
            </a:r>
            <a:r>
              <a:rPr sz="1800" spc="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todos</a:t>
            </a:r>
            <a:r>
              <a:rPr sz="1800" spc="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os</a:t>
            </a:r>
            <a:r>
              <a:rPr sz="1800" spc="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casos,</a:t>
            </a:r>
            <a:r>
              <a:rPr sz="1800" spc="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spc="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escala</a:t>
            </a:r>
            <a:r>
              <a:rPr sz="1800" spc="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selecionada</a:t>
            </a:r>
            <a:r>
              <a:rPr sz="1800" spc="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deve</a:t>
            </a:r>
            <a:r>
              <a:rPr sz="1800" spc="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ser</a:t>
            </a:r>
            <a:r>
              <a:rPr sz="1800" spc="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suficientemente</a:t>
            </a:r>
            <a:r>
              <a:rPr sz="1800" spc="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grande</a:t>
            </a:r>
            <a:r>
              <a:rPr sz="1800" spc="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para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permitir</a:t>
            </a:r>
            <a:r>
              <a:rPr sz="1800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uma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interpretação</a:t>
            </a:r>
            <a:r>
              <a:rPr sz="1800" spc="-8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fácil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 clara</a:t>
            </a:r>
            <a:r>
              <a:rPr sz="1800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da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informação</a:t>
            </a:r>
            <a:r>
              <a:rPr sz="1800" spc="-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representada.</a:t>
            </a:r>
            <a:endParaRPr sz="18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800"/>
              </a:spcBef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spc="-204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escala</a:t>
            </a:r>
            <a:r>
              <a:rPr sz="1800" spc="-8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tamanho</a:t>
            </a:r>
            <a:r>
              <a:rPr sz="1800" spc="-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do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objeto</a:t>
            </a:r>
            <a:r>
              <a:rPr sz="1800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em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questão</a:t>
            </a:r>
            <a:r>
              <a:rPr sz="1800" spc="-9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deverão</a:t>
            </a:r>
            <a:r>
              <a:rPr sz="1800" spc="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decidir</a:t>
            </a:r>
            <a:r>
              <a:rPr sz="1800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formato</a:t>
            </a:r>
            <a:r>
              <a:rPr sz="1800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da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folha.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60"/>
              </a:spcBef>
            </a:pPr>
            <a:endParaRPr sz="1800">
              <a:latin typeface="Arial"/>
              <a:cs typeface="Arial"/>
            </a:endParaRPr>
          </a:p>
          <a:p>
            <a:pPr marL="203835" algn="ctr">
              <a:lnSpc>
                <a:spcPct val="100000"/>
              </a:lnSpc>
            </a:pPr>
            <a:r>
              <a:rPr sz="1800" b="1" spc="-10" dirty="0">
                <a:solidFill>
                  <a:srgbClr val="1F1F1F"/>
                </a:solidFill>
                <a:latin typeface="Arial"/>
                <a:cs typeface="Arial"/>
              </a:rPr>
              <a:t>IMPORTANTE</a:t>
            </a:r>
            <a:endParaRPr sz="1800">
              <a:latin typeface="Arial"/>
              <a:cs typeface="Arial"/>
            </a:endParaRPr>
          </a:p>
          <a:p>
            <a:pPr marL="2683510" marR="2472690" algn="ctr">
              <a:lnSpc>
                <a:spcPct val="100000"/>
              </a:lnSpc>
              <a:spcBef>
                <a:spcPts val="705"/>
              </a:spcBef>
            </a:pP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Independente</a:t>
            </a:r>
            <a:r>
              <a:rPr sz="1800" spc="-8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do</a:t>
            </a:r>
            <a:r>
              <a:rPr sz="1800" spc="-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uso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 escalas</a:t>
            </a:r>
            <a:r>
              <a:rPr sz="1800" spc="-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reduzidas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ou</a:t>
            </a:r>
            <a:r>
              <a:rPr sz="1800" spc="-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ampliadas,</a:t>
            </a:r>
            <a:r>
              <a:rPr sz="1800" spc="-50" dirty="0">
                <a:solidFill>
                  <a:srgbClr val="1F1F1F"/>
                </a:solidFill>
                <a:latin typeface="Arial"/>
                <a:cs typeface="Arial"/>
              </a:rPr>
              <a:t> a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cotagem</a:t>
            </a:r>
            <a:r>
              <a:rPr sz="1800" spc="-8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sempre</a:t>
            </a:r>
            <a:r>
              <a:rPr sz="1800" spc="-5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é feita</a:t>
            </a:r>
            <a:r>
              <a:rPr sz="1800" spc="-5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com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as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medidas</a:t>
            </a:r>
            <a:r>
              <a:rPr sz="1800" spc="-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reais</a:t>
            </a:r>
            <a:r>
              <a:rPr sz="1800" spc="-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da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peça.</a:t>
            </a:r>
            <a:r>
              <a:rPr sz="1800" spc="-2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1F1F1F"/>
                </a:solidFill>
                <a:latin typeface="Arial"/>
                <a:cs typeface="Arial"/>
              </a:rPr>
              <a:t>A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escala</a:t>
            </a:r>
            <a:r>
              <a:rPr sz="1800" spc="-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utilizada</a:t>
            </a:r>
            <a:r>
              <a:rPr sz="1800" spc="-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sempre</a:t>
            </a:r>
            <a:r>
              <a:rPr sz="1800" spc="-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deve</a:t>
            </a:r>
            <a:r>
              <a:rPr sz="1800" spc="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ser</a:t>
            </a:r>
            <a:r>
              <a:rPr sz="1800" spc="-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escrita</a:t>
            </a:r>
            <a:r>
              <a:rPr sz="1800" spc="-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na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legenda.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564640"/>
          </a:xfrm>
          <a:custGeom>
            <a:avLst/>
            <a:gdLst/>
            <a:ahLst/>
            <a:cxnLst/>
            <a:rect l="l" t="t" r="r" b="b"/>
            <a:pathLst>
              <a:path w="12192000" h="1564640">
                <a:moveTo>
                  <a:pt x="12192000" y="0"/>
                </a:moveTo>
                <a:lnTo>
                  <a:pt x="0" y="0"/>
                </a:lnTo>
                <a:lnTo>
                  <a:pt x="0" y="1564259"/>
                </a:lnTo>
                <a:lnTo>
                  <a:pt x="12192000" y="1564259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6255" y="606678"/>
            <a:ext cx="8056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Como</a:t>
            </a:r>
            <a:r>
              <a:rPr sz="3600" spc="-114" dirty="0"/>
              <a:t> </a:t>
            </a:r>
            <a:r>
              <a:rPr sz="3600" dirty="0"/>
              <a:t>elaborar</a:t>
            </a:r>
            <a:r>
              <a:rPr sz="3600" spc="-75" dirty="0"/>
              <a:t> </a:t>
            </a:r>
            <a:r>
              <a:rPr sz="3600" dirty="0"/>
              <a:t>um</a:t>
            </a:r>
            <a:r>
              <a:rPr sz="3600" spc="-105" dirty="0"/>
              <a:t> </a:t>
            </a:r>
            <a:r>
              <a:rPr sz="3600" dirty="0"/>
              <a:t>desenho</a:t>
            </a:r>
            <a:r>
              <a:rPr sz="3600" spc="-85" dirty="0"/>
              <a:t> </a:t>
            </a:r>
            <a:r>
              <a:rPr sz="3600" spc="-10" dirty="0"/>
              <a:t>técnico?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213042" y="1719198"/>
            <a:ext cx="35153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1F1F1F"/>
                </a:solidFill>
                <a:latin typeface="Arial"/>
                <a:cs typeface="Arial"/>
              </a:rPr>
              <a:t>Exemplos</a:t>
            </a:r>
            <a:r>
              <a:rPr sz="2000" spc="-7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2000" spc="-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peças</a:t>
            </a:r>
            <a:r>
              <a:rPr sz="2000" spc="-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em</a:t>
            </a:r>
            <a:r>
              <a:rPr sz="2000" spc="-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F1F1F"/>
                </a:solidFill>
                <a:latin typeface="Arial"/>
                <a:cs typeface="Arial"/>
              </a:rPr>
              <a:t>escala: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02200" y="1733550"/>
            <a:ext cx="5410200" cy="464820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4121150" y="3304540"/>
            <a:ext cx="666750" cy="297180"/>
            <a:chOff x="4121150" y="3304540"/>
            <a:chExt cx="666750" cy="29718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02683" y="3531997"/>
              <a:ext cx="85216" cy="6972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121150" y="3304540"/>
              <a:ext cx="599440" cy="268605"/>
            </a:xfrm>
            <a:custGeom>
              <a:avLst/>
              <a:gdLst/>
              <a:ahLst/>
              <a:cxnLst/>
              <a:rect l="l" t="t" r="r" b="b"/>
              <a:pathLst>
                <a:path w="599439" h="268604">
                  <a:moveTo>
                    <a:pt x="5079" y="0"/>
                  </a:moveTo>
                  <a:lnTo>
                    <a:pt x="0" y="11684"/>
                  </a:lnTo>
                  <a:lnTo>
                    <a:pt x="594233" y="268224"/>
                  </a:lnTo>
                  <a:lnTo>
                    <a:pt x="599313" y="256539"/>
                  </a:lnTo>
                  <a:lnTo>
                    <a:pt x="5079" y="0"/>
                  </a:lnTo>
                  <a:close/>
                </a:path>
              </a:pathLst>
            </a:custGeom>
            <a:solidFill>
              <a:srgbClr val="79C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590039" y="2987421"/>
            <a:ext cx="3095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Sempre</a:t>
            </a:r>
            <a:r>
              <a:rPr sz="1800" spc="-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deve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conter</a:t>
            </a:r>
            <a:r>
              <a:rPr sz="1800" spc="-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indicação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727835" y="5763577"/>
            <a:ext cx="26498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*Cotas</a:t>
            </a:r>
            <a:r>
              <a:rPr sz="1800" spc="-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apenas</a:t>
            </a:r>
            <a:r>
              <a:rPr sz="1800" spc="-1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ilustrativas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220" y="2221229"/>
            <a:ext cx="3630929" cy="153797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2192000" cy="1564640"/>
          </a:xfrm>
          <a:custGeom>
            <a:avLst/>
            <a:gdLst/>
            <a:ahLst/>
            <a:cxnLst/>
            <a:rect l="l" t="t" r="r" b="b"/>
            <a:pathLst>
              <a:path w="12192000" h="1564640">
                <a:moveTo>
                  <a:pt x="12192000" y="0"/>
                </a:moveTo>
                <a:lnTo>
                  <a:pt x="0" y="0"/>
                </a:lnTo>
                <a:lnTo>
                  <a:pt x="0" y="1564259"/>
                </a:lnTo>
                <a:lnTo>
                  <a:pt x="12192000" y="1564259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2579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Lembrem-se...</a:t>
            </a:r>
            <a:endParaRPr sz="36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255">
              <a:lnSpc>
                <a:spcPct val="100000"/>
              </a:lnSpc>
              <a:spcBef>
                <a:spcPts val="100"/>
              </a:spcBef>
            </a:pPr>
            <a:r>
              <a:rPr dirty="0"/>
              <a:t>Desenhos</a:t>
            </a:r>
            <a:r>
              <a:rPr spc="-30" dirty="0"/>
              <a:t> </a:t>
            </a:r>
            <a:r>
              <a:rPr dirty="0"/>
              <a:t>técnicos</a:t>
            </a:r>
            <a:r>
              <a:rPr spc="-35" dirty="0"/>
              <a:t> </a:t>
            </a:r>
            <a:r>
              <a:rPr dirty="0"/>
              <a:t>são</a:t>
            </a:r>
            <a:r>
              <a:rPr spc="-55" dirty="0"/>
              <a:t> </a:t>
            </a:r>
            <a:r>
              <a:rPr dirty="0"/>
              <a:t>desenhados</a:t>
            </a:r>
            <a:r>
              <a:rPr spc="-15" dirty="0"/>
              <a:t> </a:t>
            </a:r>
            <a:r>
              <a:rPr dirty="0"/>
              <a:t>em</a:t>
            </a:r>
            <a:r>
              <a:rPr spc="-50" dirty="0"/>
              <a:t> </a:t>
            </a:r>
            <a:r>
              <a:rPr spc="-10" dirty="0"/>
              <a:t>folhas </a:t>
            </a:r>
            <a:r>
              <a:rPr dirty="0"/>
              <a:t>próprias</a:t>
            </a:r>
            <a:r>
              <a:rPr spc="-65" dirty="0"/>
              <a:t> </a:t>
            </a:r>
            <a:r>
              <a:rPr dirty="0"/>
              <a:t>para</a:t>
            </a:r>
            <a:r>
              <a:rPr spc="-60" dirty="0"/>
              <a:t> </a:t>
            </a:r>
            <a:r>
              <a:rPr spc="-10" dirty="0"/>
              <a:t>desenho!</a:t>
            </a:r>
          </a:p>
          <a:p>
            <a:pPr>
              <a:lnSpc>
                <a:spcPct val="100000"/>
              </a:lnSpc>
              <a:spcBef>
                <a:spcPts val="260"/>
              </a:spcBef>
            </a:pPr>
            <a:endParaRPr spc="-10" dirty="0"/>
          </a:p>
          <a:p>
            <a:pPr marL="12700" marR="8255">
              <a:lnSpc>
                <a:spcPct val="100000"/>
              </a:lnSpc>
            </a:pPr>
            <a:r>
              <a:rPr dirty="0"/>
              <a:t>Desenhos</a:t>
            </a:r>
            <a:r>
              <a:rPr spc="45" dirty="0"/>
              <a:t> </a:t>
            </a:r>
            <a:r>
              <a:rPr dirty="0"/>
              <a:t>técnicos</a:t>
            </a:r>
            <a:r>
              <a:rPr spc="65" dirty="0"/>
              <a:t> </a:t>
            </a:r>
            <a:r>
              <a:rPr dirty="0"/>
              <a:t>obrigatoriamente</a:t>
            </a:r>
            <a:r>
              <a:rPr spc="65" dirty="0"/>
              <a:t> </a:t>
            </a:r>
            <a:r>
              <a:rPr spc="-10" dirty="0"/>
              <a:t>possuem </a:t>
            </a:r>
            <a:r>
              <a:rPr dirty="0"/>
              <a:t>legenda</a:t>
            </a:r>
            <a:r>
              <a:rPr spc="-30" dirty="0"/>
              <a:t> </a:t>
            </a:r>
            <a:r>
              <a:rPr dirty="0"/>
              <a:t>e</a:t>
            </a:r>
            <a:r>
              <a:rPr spc="-55" dirty="0"/>
              <a:t> </a:t>
            </a:r>
            <a:r>
              <a:rPr dirty="0"/>
              <a:t>indicação</a:t>
            </a:r>
            <a:r>
              <a:rPr spc="-75" dirty="0"/>
              <a:t> </a:t>
            </a:r>
            <a:r>
              <a:rPr dirty="0"/>
              <a:t>de</a:t>
            </a:r>
            <a:r>
              <a:rPr spc="-75" dirty="0"/>
              <a:t> </a:t>
            </a:r>
            <a:r>
              <a:rPr spc="-10" dirty="0"/>
              <a:t>escala!</a:t>
            </a:r>
          </a:p>
          <a:p>
            <a:pPr>
              <a:lnSpc>
                <a:spcPct val="100000"/>
              </a:lnSpc>
              <a:spcBef>
                <a:spcPts val="260"/>
              </a:spcBef>
            </a:pPr>
            <a:endParaRPr spc="-10" dirty="0"/>
          </a:p>
          <a:p>
            <a:pPr marL="12700" marR="5080">
              <a:lnSpc>
                <a:spcPct val="100000"/>
              </a:lnSpc>
              <a:tabLst>
                <a:tab pos="1786889" algn="l"/>
                <a:tab pos="3262629" algn="l"/>
                <a:tab pos="4622800" algn="l"/>
                <a:tab pos="6055995" algn="l"/>
                <a:tab pos="6425565" algn="l"/>
              </a:tabLst>
            </a:pPr>
            <a:r>
              <a:rPr spc="-10" dirty="0"/>
              <a:t>Desenhos</a:t>
            </a:r>
            <a:r>
              <a:rPr dirty="0"/>
              <a:t>	</a:t>
            </a:r>
            <a:r>
              <a:rPr spc="-10" dirty="0"/>
              <a:t>técnicos</a:t>
            </a:r>
            <a:r>
              <a:rPr dirty="0"/>
              <a:t>	</a:t>
            </a:r>
            <a:r>
              <a:rPr spc="-10" dirty="0"/>
              <a:t>sempre</a:t>
            </a:r>
            <a:r>
              <a:rPr dirty="0"/>
              <a:t>	</a:t>
            </a:r>
            <a:r>
              <a:rPr spc="-10" dirty="0"/>
              <a:t>ocupam</a:t>
            </a:r>
            <a:r>
              <a:rPr dirty="0"/>
              <a:t>	</a:t>
            </a:r>
            <a:r>
              <a:rPr spc="-50" dirty="0"/>
              <a:t>o</a:t>
            </a:r>
            <a:r>
              <a:rPr dirty="0"/>
              <a:t>	</a:t>
            </a:r>
            <a:r>
              <a:rPr spc="-10" dirty="0"/>
              <a:t>centro </a:t>
            </a:r>
            <a:r>
              <a:rPr dirty="0"/>
              <a:t>da</a:t>
            </a:r>
            <a:r>
              <a:rPr spc="-35" dirty="0"/>
              <a:t> </a:t>
            </a:r>
            <a:r>
              <a:rPr dirty="0"/>
              <a:t>área</a:t>
            </a:r>
            <a:r>
              <a:rPr spc="-45" dirty="0"/>
              <a:t> </a:t>
            </a:r>
            <a:r>
              <a:rPr dirty="0"/>
              <a:t>de</a:t>
            </a:r>
            <a:r>
              <a:rPr spc="-35" dirty="0"/>
              <a:t> </a:t>
            </a:r>
            <a:r>
              <a:rPr spc="-10" dirty="0"/>
              <a:t>trabalho!</a:t>
            </a: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pc="-10" dirty="0"/>
          </a:p>
          <a:p>
            <a:pPr marL="12700">
              <a:lnSpc>
                <a:spcPct val="100000"/>
              </a:lnSpc>
            </a:pPr>
            <a:r>
              <a:rPr dirty="0"/>
              <a:t>O</a:t>
            </a:r>
            <a:r>
              <a:rPr spc="-60" dirty="0"/>
              <a:t> </a:t>
            </a:r>
            <a:r>
              <a:rPr dirty="0"/>
              <a:t>traçado</a:t>
            </a:r>
            <a:r>
              <a:rPr spc="-90" dirty="0"/>
              <a:t> </a:t>
            </a:r>
            <a:r>
              <a:rPr dirty="0"/>
              <a:t>é</a:t>
            </a:r>
            <a:r>
              <a:rPr spc="-25" dirty="0"/>
              <a:t> </a:t>
            </a:r>
            <a:r>
              <a:rPr spc="-10" dirty="0"/>
              <a:t>extremamente</a:t>
            </a:r>
            <a:r>
              <a:rPr spc="10" dirty="0"/>
              <a:t> </a:t>
            </a:r>
            <a:r>
              <a:rPr spc="-10" dirty="0"/>
              <a:t>importante.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38290" y="1659889"/>
            <a:ext cx="2644140" cy="183515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2192000" cy="1564640"/>
          </a:xfrm>
          <a:custGeom>
            <a:avLst/>
            <a:gdLst/>
            <a:ahLst/>
            <a:cxnLst/>
            <a:rect l="l" t="t" r="r" b="b"/>
            <a:pathLst>
              <a:path w="12192000" h="1564640">
                <a:moveTo>
                  <a:pt x="12192000" y="0"/>
                </a:moveTo>
                <a:lnTo>
                  <a:pt x="0" y="0"/>
                </a:lnTo>
                <a:lnTo>
                  <a:pt x="0" y="1564259"/>
                </a:lnTo>
                <a:lnTo>
                  <a:pt x="12192000" y="1564259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2579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Perspectivas</a:t>
            </a:r>
            <a:r>
              <a:rPr sz="3600" spc="-25" dirty="0"/>
              <a:t> </a:t>
            </a:r>
            <a:r>
              <a:rPr sz="3600" dirty="0"/>
              <a:t>isométrica</a:t>
            </a:r>
            <a:r>
              <a:rPr sz="3600" spc="-114" dirty="0"/>
              <a:t> </a:t>
            </a:r>
            <a:r>
              <a:rPr sz="3600" dirty="0"/>
              <a:t>e</a:t>
            </a:r>
            <a:r>
              <a:rPr sz="3600" spc="-145" dirty="0"/>
              <a:t> </a:t>
            </a:r>
            <a:r>
              <a:rPr sz="3600" spc="-10" dirty="0"/>
              <a:t>cavaleira</a:t>
            </a:r>
            <a:endParaRPr sz="360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4130" y="1602740"/>
            <a:ext cx="3994150" cy="465835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49109" y="4036059"/>
            <a:ext cx="2277109" cy="2275840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5532120" y="2693670"/>
            <a:ext cx="570230" cy="574040"/>
            <a:chOff x="5532120" y="2693670"/>
            <a:chExt cx="570230" cy="574040"/>
          </a:xfrm>
        </p:grpSpPr>
        <p:sp>
          <p:nvSpPr>
            <p:cNvPr id="9" name="object 9"/>
            <p:cNvSpPr/>
            <p:nvPr/>
          </p:nvSpPr>
          <p:spPr>
            <a:xfrm>
              <a:off x="5538469" y="2700019"/>
              <a:ext cx="557530" cy="561340"/>
            </a:xfrm>
            <a:custGeom>
              <a:avLst/>
              <a:gdLst/>
              <a:ahLst/>
              <a:cxnLst/>
              <a:rect l="l" t="t" r="r" b="b"/>
              <a:pathLst>
                <a:path w="557529" h="561339">
                  <a:moveTo>
                    <a:pt x="278638" y="0"/>
                  </a:moveTo>
                  <a:lnTo>
                    <a:pt x="278638" y="140207"/>
                  </a:lnTo>
                  <a:lnTo>
                    <a:pt x="0" y="140207"/>
                  </a:lnTo>
                  <a:lnTo>
                    <a:pt x="0" y="420624"/>
                  </a:lnTo>
                  <a:lnTo>
                    <a:pt x="278638" y="420624"/>
                  </a:lnTo>
                  <a:lnTo>
                    <a:pt x="278638" y="560831"/>
                  </a:lnTo>
                  <a:lnTo>
                    <a:pt x="557149" y="280415"/>
                  </a:lnTo>
                  <a:lnTo>
                    <a:pt x="278638" y="0"/>
                  </a:lnTo>
                  <a:close/>
                </a:path>
              </a:pathLst>
            </a:custGeom>
            <a:solidFill>
              <a:srgbClr val="454F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38469" y="2700019"/>
              <a:ext cx="557530" cy="561340"/>
            </a:xfrm>
            <a:custGeom>
              <a:avLst/>
              <a:gdLst/>
              <a:ahLst/>
              <a:cxnLst/>
              <a:rect l="l" t="t" r="r" b="b"/>
              <a:pathLst>
                <a:path w="557529" h="561339">
                  <a:moveTo>
                    <a:pt x="0" y="140207"/>
                  </a:moveTo>
                  <a:lnTo>
                    <a:pt x="278638" y="140207"/>
                  </a:lnTo>
                  <a:lnTo>
                    <a:pt x="278638" y="0"/>
                  </a:lnTo>
                  <a:lnTo>
                    <a:pt x="557149" y="280415"/>
                  </a:lnTo>
                  <a:lnTo>
                    <a:pt x="278638" y="560831"/>
                  </a:lnTo>
                  <a:lnTo>
                    <a:pt x="278638" y="420624"/>
                  </a:lnTo>
                  <a:lnTo>
                    <a:pt x="0" y="420624"/>
                  </a:lnTo>
                  <a:lnTo>
                    <a:pt x="0" y="140207"/>
                  </a:lnTo>
                  <a:close/>
                </a:path>
              </a:pathLst>
            </a:custGeom>
            <a:ln w="12698">
              <a:solidFill>
                <a:srgbClr val="2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532120" y="4779010"/>
            <a:ext cx="570230" cy="574040"/>
            <a:chOff x="5532120" y="4779010"/>
            <a:chExt cx="570230" cy="574040"/>
          </a:xfrm>
        </p:grpSpPr>
        <p:sp>
          <p:nvSpPr>
            <p:cNvPr id="12" name="object 12"/>
            <p:cNvSpPr/>
            <p:nvPr/>
          </p:nvSpPr>
          <p:spPr>
            <a:xfrm>
              <a:off x="5538469" y="4785360"/>
              <a:ext cx="557530" cy="561340"/>
            </a:xfrm>
            <a:custGeom>
              <a:avLst/>
              <a:gdLst/>
              <a:ahLst/>
              <a:cxnLst/>
              <a:rect l="l" t="t" r="r" b="b"/>
              <a:pathLst>
                <a:path w="557529" h="561339">
                  <a:moveTo>
                    <a:pt x="278638" y="0"/>
                  </a:moveTo>
                  <a:lnTo>
                    <a:pt x="278638" y="140207"/>
                  </a:lnTo>
                  <a:lnTo>
                    <a:pt x="0" y="140207"/>
                  </a:lnTo>
                  <a:lnTo>
                    <a:pt x="0" y="420623"/>
                  </a:lnTo>
                  <a:lnTo>
                    <a:pt x="278638" y="420623"/>
                  </a:lnTo>
                  <a:lnTo>
                    <a:pt x="278638" y="560831"/>
                  </a:lnTo>
                  <a:lnTo>
                    <a:pt x="557149" y="280415"/>
                  </a:lnTo>
                  <a:lnTo>
                    <a:pt x="278638" y="0"/>
                  </a:lnTo>
                  <a:close/>
                </a:path>
              </a:pathLst>
            </a:custGeom>
            <a:solidFill>
              <a:srgbClr val="454F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38469" y="4785360"/>
              <a:ext cx="557530" cy="561340"/>
            </a:xfrm>
            <a:custGeom>
              <a:avLst/>
              <a:gdLst/>
              <a:ahLst/>
              <a:cxnLst/>
              <a:rect l="l" t="t" r="r" b="b"/>
              <a:pathLst>
                <a:path w="557529" h="561339">
                  <a:moveTo>
                    <a:pt x="0" y="140207"/>
                  </a:moveTo>
                  <a:lnTo>
                    <a:pt x="278638" y="140207"/>
                  </a:lnTo>
                  <a:lnTo>
                    <a:pt x="278638" y="0"/>
                  </a:lnTo>
                  <a:lnTo>
                    <a:pt x="557149" y="280415"/>
                  </a:lnTo>
                  <a:lnTo>
                    <a:pt x="278638" y="560831"/>
                  </a:lnTo>
                  <a:lnTo>
                    <a:pt x="278638" y="420623"/>
                  </a:lnTo>
                  <a:lnTo>
                    <a:pt x="0" y="420623"/>
                  </a:lnTo>
                  <a:lnTo>
                    <a:pt x="0" y="140207"/>
                  </a:lnTo>
                  <a:close/>
                </a:path>
              </a:pathLst>
            </a:custGeom>
            <a:ln w="12698">
              <a:solidFill>
                <a:srgbClr val="2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564640"/>
          </a:xfrm>
          <a:custGeom>
            <a:avLst/>
            <a:gdLst/>
            <a:ahLst/>
            <a:cxnLst/>
            <a:rect l="l" t="t" r="r" b="b"/>
            <a:pathLst>
              <a:path w="12192000" h="1564640">
                <a:moveTo>
                  <a:pt x="12192000" y="0"/>
                </a:moveTo>
                <a:lnTo>
                  <a:pt x="0" y="0"/>
                </a:lnTo>
                <a:lnTo>
                  <a:pt x="0" y="1564259"/>
                </a:lnTo>
                <a:lnTo>
                  <a:pt x="12192000" y="1564259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2579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Perspectivas</a:t>
            </a:r>
            <a:r>
              <a:rPr sz="3600" spc="-185" dirty="0"/>
              <a:t> </a:t>
            </a:r>
            <a:r>
              <a:rPr sz="3600" spc="-10" dirty="0"/>
              <a:t>isométrica</a:t>
            </a:r>
            <a:endParaRPr sz="3600"/>
          </a:p>
        </p:txBody>
      </p:sp>
      <p:grpSp>
        <p:nvGrpSpPr>
          <p:cNvPr id="5" name="object 5"/>
          <p:cNvGrpSpPr/>
          <p:nvPr/>
        </p:nvGrpSpPr>
        <p:grpSpPr>
          <a:xfrm>
            <a:off x="2340610" y="1691639"/>
            <a:ext cx="7086600" cy="4559300"/>
            <a:chOff x="2340610" y="1691639"/>
            <a:chExt cx="7086600" cy="45593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2710" y="1691639"/>
              <a:ext cx="5977890" cy="26035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40610" y="4328160"/>
              <a:ext cx="7086600" cy="192277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7519" y="0"/>
            <a:ext cx="3938270" cy="655574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2819400" cy="1564640"/>
          </a:xfrm>
          <a:custGeom>
            <a:avLst/>
            <a:gdLst/>
            <a:ahLst/>
            <a:cxnLst/>
            <a:rect l="l" t="t" r="r" b="b"/>
            <a:pathLst>
              <a:path w="6243320" h="1564640">
                <a:moveTo>
                  <a:pt x="6242939" y="0"/>
                </a:moveTo>
                <a:lnTo>
                  <a:pt x="0" y="0"/>
                </a:lnTo>
                <a:lnTo>
                  <a:pt x="0" y="1564259"/>
                </a:lnTo>
                <a:lnTo>
                  <a:pt x="6242939" y="1564259"/>
                </a:lnTo>
                <a:lnTo>
                  <a:pt x="6242939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8604" y="296798"/>
            <a:ext cx="5827396" cy="879727"/>
          </a:xfrm>
          <a:prstGeom prst="rect">
            <a:avLst/>
          </a:prstGeom>
        </p:spPr>
        <p:txBody>
          <a:bodyPr vert="horz" wrap="square" lIns="0" tIns="322579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100"/>
              </a:spcBef>
            </a:pPr>
            <a:r>
              <a:rPr lang="pt-BR" sz="3600" dirty="0" err="1"/>
              <a:t>Ex</a:t>
            </a:r>
            <a:r>
              <a:rPr lang="pt-BR" sz="3600" dirty="0"/>
              <a:t> : 01</a:t>
            </a:r>
            <a:endParaRPr sz="3600" dirty="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1889" y="1896110"/>
            <a:ext cx="4199890" cy="446786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30220"/>
            <a:ext cx="12192000" cy="1563370"/>
          </a:xfrm>
          <a:custGeom>
            <a:avLst/>
            <a:gdLst/>
            <a:ahLst/>
            <a:cxnLst/>
            <a:rect l="l" t="t" r="r" b="b"/>
            <a:pathLst>
              <a:path w="12192000" h="1563370">
                <a:moveTo>
                  <a:pt x="12192000" y="0"/>
                </a:moveTo>
                <a:lnTo>
                  <a:pt x="0" y="0"/>
                </a:lnTo>
                <a:lnTo>
                  <a:pt x="0" y="1562988"/>
                </a:lnTo>
                <a:lnTo>
                  <a:pt x="12192000" y="1562988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1066" y="3433064"/>
            <a:ext cx="88404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Perspectiva</a:t>
            </a:r>
            <a:r>
              <a:rPr sz="4400" spc="-254" dirty="0"/>
              <a:t> </a:t>
            </a:r>
            <a:r>
              <a:rPr sz="4400" dirty="0"/>
              <a:t>isométrica</a:t>
            </a:r>
            <a:r>
              <a:rPr sz="4400" spc="-235" dirty="0"/>
              <a:t> </a:t>
            </a:r>
            <a:r>
              <a:rPr sz="4400" spc="-10" dirty="0"/>
              <a:t>exemplos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3670300" cy="1564640"/>
          </a:xfrm>
          <a:custGeom>
            <a:avLst/>
            <a:gdLst/>
            <a:ahLst/>
            <a:cxnLst/>
            <a:rect l="l" t="t" r="r" b="b"/>
            <a:pathLst>
              <a:path w="3670300" h="1564640">
                <a:moveTo>
                  <a:pt x="3669791" y="0"/>
                </a:moveTo>
                <a:lnTo>
                  <a:pt x="0" y="0"/>
                </a:lnTo>
                <a:lnTo>
                  <a:pt x="0" y="1564259"/>
                </a:lnTo>
                <a:lnTo>
                  <a:pt x="3669791" y="1564259"/>
                </a:lnTo>
                <a:lnTo>
                  <a:pt x="3669791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8604" y="296798"/>
            <a:ext cx="11654790" cy="738663"/>
          </a:xfrm>
          <a:prstGeom prst="rect">
            <a:avLst/>
          </a:prstGeom>
        </p:spPr>
        <p:txBody>
          <a:bodyPr vert="horz" wrap="square" lIns="0" tIns="182879" rIns="0" bIns="0" rtlCol="0">
            <a:spAutoFit/>
          </a:bodyPr>
          <a:lstStyle/>
          <a:p>
            <a:pPr marL="97091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Ex</a:t>
            </a:r>
            <a:r>
              <a:rPr sz="3600" spc="-110" dirty="0"/>
              <a:t> </a:t>
            </a:r>
            <a:r>
              <a:rPr sz="3600" spc="-25" dirty="0"/>
              <a:t>0</a:t>
            </a:r>
            <a:r>
              <a:rPr lang="pt-BR" sz="3600" spc="-25" dirty="0"/>
              <a:t>2</a:t>
            </a:r>
            <a:endParaRPr sz="36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863164"/>
            <a:ext cx="5791200" cy="484752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09644" y="6438265"/>
            <a:ext cx="4130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DC541"/>
                </a:solidFill>
                <a:latin typeface="Trebuchet MS"/>
                <a:cs typeface="Trebuchet MS"/>
              </a:rPr>
              <a:t>Instituto</a:t>
            </a:r>
            <a:r>
              <a:rPr sz="1200" spc="-15" dirty="0">
                <a:solidFill>
                  <a:srgbClr val="8DC541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8DC541"/>
                </a:solidFill>
                <a:latin typeface="Trebuchet MS"/>
                <a:cs typeface="Trebuchet MS"/>
              </a:rPr>
              <a:t>Federal</a:t>
            </a:r>
            <a:r>
              <a:rPr sz="1200" spc="-60" dirty="0">
                <a:solidFill>
                  <a:srgbClr val="8DC541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8DC541"/>
                </a:solidFill>
                <a:latin typeface="Trebuchet MS"/>
                <a:cs typeface="Trebuchet MS"/>
              </a:rPr>
              <a:t>Sul-rio-</a:t>
            </a:r>
            <a:r>
              <a:rPr sz="1200" spc="-10" dirty="0">
                <a:solidFill>
                  <a:srgbClr val="8DC541"/>
                </a:solidFill>
                <a:latin typeface="Trebuchet MS"/>
                <a:cs typeface="Trebuchet MS"/>
              </a:rPr>
              <a:t>grandense</a:t>
            </a:r>
            <a:r>
              <a:rPr sz="1200" spc="-50" dirty="0">
                <a:solidFill>
                  <a:srgbClr val="8DC54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8DC541"/>
                </a:solidFill>
                <a:latin typeface="Trebuchet MS"/>
                <a:cs typeface="Trebuchet MS"/>
              </a:rPr>
              <a:t>|</a:t>
            </a:r>
            <a:r>
              <a:rPr sz="1200" spc="-35" dirty="0">
                <a:solidFill>
                  <a:srgbClr val="8DC54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8DC541"/>
                </a:solidFill>
                <a:latin typeface="Trebuchet MS"/>
                <a:cs typeface="Trebuchet MS"/>
              </a:rPr>
              <a:t>campus</a:t>
            </a:r>
            <a:r>
              <a:rPr sz="1200" spc="-25" dirty="0">
                <a:solidFill>
                  <a:srgbClr val="8DC541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8DC541"/>
                </a:solidFill>
                <a:latin typeface="Trebuchet MS"/>
                <a:cs typeface="Trebuchet MS"/>
              </a:rPr>
              <a:t>Sapucaia</a:t>
            </a:r>
            <a:r>
              <a:rPr sz="1200" spc="-65" dirty="0">
                <a:solidFill>
                  <a:srgbClr val="8DC54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8DC541"/>
                </a:solidFill>
                <a:latin typeface="Trebuchet MS"/>
                <a:cs typeface="Trebuchet MS"/>
              </a:rPr>
              <a:t>do</a:t>
            </a:r>
            <a:r>
              <a:rPr sz="1200" spc="-25" dirty="0">
                <a:solidFill>
                  <a:srgbClr val="8DC541"/>
                </a:solidFill>
                <a:latin typeface="Trebuchet MS"/>
                <a:cs typeface="Trebuchet MS"/>
              </a:rPr>
              <a:t> Sul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5447" y="1995804"/>
            <a:ext cx="37915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Desenho</a:t>
            </a:r>
            <a:r>
              <a:rPr sz="36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Arial"/>
                <a:cs typeface="Arial"/>
              </a:rPr>
              <a:t>Técnico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5447" y="3094354"/>
            <a:ext cx="20739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FFFFFF"/>
                </a:solidFill>
                <a:latin typeface="Arial"/>
                <a:cs typeface="Arial"/>
              </a:rPr>
              <a:t>Exemplo: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191000" y="452119"/>
            <a:ext cx="7653020" cy="5538470"/>
            <a:chOff x="4191000" y="452119"/>
            <a:chExt cx="7653020" cy="553847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18329" y="679449"/>
              <a:ext cx="7197090" cy="508254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191000" y="452119"/>
              <a:ext cx="7653020" cy="5538470"/>
            </a:xfrm>
            <a:custGeom>
              <a:avLst/>
              <a:gdLst/>
              <a:ahLst/>
              <a:cxnLst/>
              <a:rect l="l" t="t" r="r" b="b"/>
              <a:pathLst>
                <a:path w="7653020" h="5538470">
                  <a:moveTo>
                    <a:pt x="7470140" y="182880"/>
                  </a:moveTo>
                  <a:lnTo>
                    <a:pt x="7424420" y="182880"/>
                  </a:lnTo>
                  <a:lnTo>
                    <a:pt x="7424420" y="228600"/>
                  </a:lnTo>
                  <a:lnTo>
                    <a:pt x="7424420" y="5309870"/>
                  </a:lnTo>
                  <a:lnTo>
                    <a:pt x="228600" y="5309870"/>
                  </a:lnTo>
                  <a:lnTo>
                    <a:pt x="228600" y="228600"/>
                  </a:lnTo>
                  <a:lnTo>
                    <a:pt x="7424420" y="228600"/>
                  </a:lnTo>
                  <a:lnTo>
                    <a:pt x="7424420" y="182880"/>
                  </a:lnTo>
                  <a:lnTo>
                    <a:pt x="182880" y="182880"/>
                  </a:lnTo>
                  <a:lnTo>
                    <a:pt x="182880" y="228600"/>
                  </a:lnTo>
                  <a:lnTo>
                    <a:pt x="182880" y="5309870"/>
                  </a:lnTo>
                  <a:lnTo>
                    <a:pt x="182880" y="5355590"/>
                  </a:lnTo>
                  <a:lnTo>
                    <a:pt x="7470140" y="5355590"/>
                  </a:lnTo>
                  <a:lnTo>
                    <a:pt x="7470140" y="5309870"/>
                  </a:lnTo>
                  <a:lnTo>
                    <a:pt x="7470140" y="228600"/>
                  </a:lnTo>
                  <a:lnTo>
                    <a:pt x="7470140" y="182880"/>
                  </a:lnTo>
                  <a:close/>
                </a:path>
                <a:path w="7653020" h="5538470">
                  <a:moveTo>
                    <a:pt x="7653020" y="0"/>
                  </a:moveTo>
                  <a:lnTo>
                    <a:pt x="7515860" y="0"/>
                  </a:lnTo>
                  <a:lnTo>
                    <a:pt x="7515860" y="137160"/>
                  </a:lnTo>
                  <a:lnTo>
                    <a:pt x="7515860" y="5401310"/>
                  </a:lnTo>
                  <a:lnTo>
                    <a:pt x="137160" y="5401310"/>
                  </a:lnTo>
                  <a:lnTo>
                    <a:pt x="137160" y="137160"/>
                  </a:lnTo>
                  <a:lnTo>
                    <a:pt x="7515860" y="137160"/>
                  </a:lnTo>
                  <a:lnTo>
                    <a:pt x="7515860" y="0"/>
                  </a:lnTo>
                  <a:lnTo>
                    <a:pt x="0" y="0"/>
                  </a:lnTo>
                  <a:lnTo>
                    <a:pt x="0" y="137160"/>
                  </a:lnTo>
                  <a:lnTo>
                    <a:pt x="0" y="5401310"/>
                  </a:lnTo>
                  <a:lnTo>
                    <a:pt x="0" y="5538470"/>
                  </a:lnTo>
                  <a:lnTo>
                    <a:pt x="7653020" y="5538470"/>
                  </a:lnTo>
                  <a:lnTo>
                    <a:pt x="7653020" y="5401310"/>
                  </a:lnTo>
                  <a:lnTo>
                    <a:pt x="7653020" y="137160"/>
                  </a:lnTo>
                  <a:lnTo>
                    <a:pt x="76530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8859" y="457200"/>
            <a:ext cx="5913120" cy="569087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3670300" cy="1564640"/>
          </a:xfrm>
          <a:custGeom>
            <a:avLst/>
            <a:gdLst/>
            <a:ahLst/>
            <a:cxnLst/>
            <a:rect l="l" t="t" r="r" b="b"/>
            <a:pathLst>
              <a:path w="3670300" h="1564640">
                <a:moveTo>
                  <a:pt x="3669791" y="0"/>
                </a:moveTo>
                <a:lnTo>
                  <a:pt x="0" y="0"/>
                </a:lnTo>
                <a:lnTo>
                  <a:pt x="0" y="1564259"/>
                </a:lnTo>
                <a:lnTo>
                  <a:pt x="3669791" y="1564259"/>
                </a:lnTo>
                <a:lnTo>
                  <a:pt x="3669791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8604" y="296798"/>
            <a:ext cx="2703196" cy="738663"/>
          </a:xfrm>
          <a:prstGeom prst="rect">
            <a:avLst/>
          </a:prstGeom>
        </p:spPr>
        <p:txBody>
          <a:bodyPr vert="horz" wrap="square" lIns="0" tIns="182879" rIns="0" bIns="0" rtlCol="0">
            <a:spAutoFit/>
          </a:bodyPr>
          <a:lstStyle/>
          <a:p>
            <a:pPr marL="97091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Ex</a:t>
            </a:r>
            <a:r>
              <a:rPr sz="3600" spc="-110" dirty="0"/>
              <a:t> </a:t>
            </a:r>
            <a:r>
              <a:rPr sz="3600" spc="-25" dirty="0"/>
              <a:t>0</a:t>
            </a:r>
            <a:r>
              <a:rPr lang="pt-BR" sz="3600" spc="-25" dirty="0"/>
              <a:t>3</a:t>
            </a:r>
            <a:endParaRPr sz="36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30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28575"/>
            <a:ext cx="3276600" cy="1035461"/>
          </a:xfrm>
          <a:custGeom>
            <a:avLst/>
            <a:gdLst/>
            <a:ahLst/>
            <a:cxnLst/>
            <a:rect l="l" t="t" r="r" b="b"/>
            <a:pathLst>
              <a:path w="3670300" h="1564640">
                <a:moveTo>
                  <a:pt x="3669791" y="0"/>
                </a:moveTo>
                <a:lnTo>
                  <a:pt x="0" y="0"/>
                </a:lnTo>
                <a:lnTo>
                  <a:pt x="0" y="1564259"/>
                </a:lnTo>
                <a:lnTo>
                  <a:pt x="3669791" y="1564259"/>
                </a:lnTo>
                <a:lnTo>
                  <a:pt x="3669791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8604" y="296798"/>
            <a:ext cx="2245996" cy="738663"/>
          </a:xfrm>
          <a:prstGeom prst="rect">
            <a:avLst/>
          </a:prstGeom>
        </p:spPr>
        <p:txBody>
          <a:bodyPr vert="horz" wrap="square" lIns="0" tIns="182879" rIns="0" bIns="0" rtlCol="0">
            <a:spAutoFit/>
          </a:bodyPr>
          <a:lstStyle/>
          <a:p>
            <a:pPr marL="97091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Ex</a:t>
            </a:r>
            <a:r>
              <a:rPr sz="3600" spc="-110" dirty="0"/>
              <a:t> </a:t>
            </a:r>
            <a:r>
              <a:rPr sz="3600" spc="-25" dirty="0"/>
              <a:t>0</a:t>
            </a:r>
            <a:r>
              <a:rPr lang="pt-BR" sz="3600" spc="-25" dirty="0"/>
              <a:t>4</a:t>
            </a:r>
            <a:endParaRPr sz="36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31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F04B0A4-16DB-E66C-0B8B-B95831ED2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34" y="822110"/>
            <a:ext cx="7526426" cy="521377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3200400" cy="1295400"/>
          </a:xfrm>
          <a:custGeom>
            <a:avLst/>
            <a:gdLst/>
            <a:ahLst/>
            <a:cxnLst/>
            <a:rect l="l" t="t" r="r" b="b"/>
            <a:pathLst>
              <a:path w="3670300" h="1564640">
                <a:moveTo>
                  <a:pt x="3669791" y="0"/>
                </a:moveTo>
                <a:lnTo>
                  <a:pt x="0" y="0"/>
                </a:lnTo>
                <a:lnTo>
                  <a:pt x="0" y="1564259"/>
                </a:lnTo>
                <a:lnTo>
                  <a:pt x="3669791" y="1564259"/>
                </a:lnTo>
                <a:lnTo>
                  <a:pt x="3669791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8604" y="296798"/>
            <a:ext cx="11654790" cy="738663"/>
          </a:xfrm>
          <a:prstGeom prst="rect">
            <a:avLst/>
          </a:prstGeom>
        </p:spPr>
        <p:txBody>
          <a:bodyPr vert="horz" wrap="square" lIns="0" tIns="182879" rIns="0" bIns="0" rtlCol="0">
            <a:spAutoFit/>
          </a:bodyPr>
          <a:lstStyle/>
          <a:p>
            <a:pPr marL="97091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Ex</a:t>
            </a:r>
            <a:r>
              <a:rPr sz="3600" spc="-110" dirty="0"/>
              <a:t> </a:t>
            </a:r>
            <a:r>
              <a:rPr sz="3600" spc="-25" dirty="0"/>
              <a:t>0</a:t>
            </a:r>
            <a:r>
              <a:rPr lang="pt-BR" sz="3600" spc="-25" dirty="0"/>
              <a:t>5</a:t>
            </a:r>
            <a:endParaRPr sz="36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32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4C47ABFA-BF75-CF2E-541C-20F55D49F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674" y="639158"/>
            <a:ext cx="6647526" cy="576212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2667000" cy="1219200"/>
          </a:xfrm>
          <a:custGeom>
            <a:avLst/>
            <a:gdLst/>
            <a:ahLst/>
            <a:cxnLst/>
            <a:rect l="l" t="t" r="r" b="b"/>
            <a:pathLst>
              <a:path w="3670300" h="1564640">
                <a:moveTo>
                  <a:pt x="3669791" y="0"/>
                </a:moveTo>
                <a:lnTo>
                  <a:pt x="0" y="0"/>
                </a:lnTo>
                <a:lnTo>
                  <a:pt x="0" y="1564259"/>
                </a:lnTo>
                <a:lnTo>
                  <a:pt x="3669791" y="1564259"/>
                </a:lnTo>
                <a:lnTo>
                  <a:pt x="3669791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8604" y="296798"/>
            <a:ext cx="2667000" cy="738663"/>
          </a:xfrm>
          <a:prstGeom prst="rect">
            <a:avLst/>
          </a:prstGeom>
        </p:spPr>
        <p:txBody>
          <a:bodyPr vert="horz" wrap="square" lIns="0" tIns="182879" rIns="0" bIns="0" rtlCol="0">
            <a:spAutoFit/>
          </a:bodyPr>
          <a:lstStyle/>
          <a:p>
            <a:pPr marL="970915">
              <a:lnSpc>
                <a:spcPct val="100000"/>
              </a:lnSpc>
              <a:spcBef>
                <a:spcPts val="100"/>
              </a:spcBef>
            </a:pPr>
            <a:r>
              <a:rPr lang="pt-BR" sz="3600" dirty="0"/>
              <a:t>E</a:t>
            </a:r>
            <a:r>
              <a:rPr sz="3600" dirty="0"/>
              <a:t>x</a:t>
            </a:r>
            <a:r>
              <a:rPr sz="3600" spc="-110" dirty="0"/>
              <a:t> </a:t>
            </a:r>
            <a:r>
              <a:rPr sz="3600" spc="-25" dirty="0"/>
              <a:t>0</a:t>
            </a:r>
            <a:r>
              <a:rPr lang="pt-BR" sz="3600" spc="-25" dirty="0"/>
              <a:t>6</a:t>
            </a:r>
            <a:endParaRPr sz="36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33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688CBBA-BE39-61D9-7155-D04246C72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14" y="533400"/>
            <a:ext cx="7392155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3670300" cy="1564640"/>
          </a:xfrm>
          <a:custGeom>
            <a:avLst/>
            <a:gdLst/>
            <a:ahLst/>
            <a:cxnLst/>
            <a:rect l="l" t="t" r="r" b="b"/>
            <a:pathLst>
              <a:path w="3670300" h="1564640">
                <a:moveTo>
                  <a:pt x="3669791" y="0"/>
                </a:moveTo>
                <a:lnTo>
                  <a:pt x="0" y="0"/>
                </a:lnTo>
                <a:lnTo>
                  <a:pt x="0" y="1564259"/>
                </a:lnTo>
                <a:lnTo>
                  <a:pt x="3669791" y="1564259"/>
                </a:lnTo>
                <a:lnTo>
                  <a:pt x="3669791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8604" y="296798"/>
            <a:ext cx="11654790" cy="738663"/>
          </a:xfrm>
          <a:prstGeom prst="rect">
            <a:avLst/>
          </a:prstGeom>
        </p:spPr>
        <p:txBody>
          <a:bodyPr vert="horz" wrap="square" lIns="0" tIns="182879" rIns="0" bIns="0" rtlCol="0">
            <a:spAutoFit/>
          </a:bodyPr>
          <a:lstStyle/>
          <a:p>
            <a:pPr marL="97091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Ex</a:t>
            </a:r>
            <a:r>
              <a:rPr sz="3600" spc="-110" dirty="0"/>
              <a:t> </a:t>
            </a:r>
            <a:r>
              <a:rPr sz="3600" spc="-25" dirty="0"/>
              <a:t>0</a:t>
            </a:r>
            <a:r>
              <a:rPr lang="pt-BR" sz="3600" spc="-25" dirty="0"/>
              <a:t>7</a:t>
            </a:r>
            <a:endParaRPr sz="36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34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390FE5B-BB59-7CAE-8140-38A80A9DB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637" y="457200"/>
            <a:ext cx="7801426" cy="529300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98009" y="596900"/>
            <a:ext cx="6422390" cy="571246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3670300" cy="1564640"/>
          </a:xfrm>
          <a:custGeom>
            <a:avLst/>
            <a:gdLst/>
            <a:ahLst/>
            <a:cxnLst/>
            <a:rect l="l" t="t" r="r" b="b"/>
            <a:pathLst>
              <a:path w="3670300" h="1564640">
                <a:moveTo>
                  <a:pt x="3669791" y="0"/>
                </a:moveTo>
                <a:lnTo>
                  <a:pt x="0" y="0"/>
                </a:lnTo>
                <a:lnTo>
                  <a:pt x="0" y="1564259"/>
                </a:lnTo>
                <a:lnTo>
                  <a:pt x="3669791" y="1564259"/>
                </a:lnTo>
                <a:lnTo>
                  <a:pt x="3669791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8604" y="296798"/>
            <a:ext cx="11654790" cy="738663"/>
          </a:xfrm>
          <a:prstGeom prst="rect">
            <a:avLst/>
          </a:prstGeom>
        </p:spPr>
        <p:txBody>
          <a:bodyPr vert="horz" wrap="square" lIns="0" tIns="182879" rIns="0" bIns="0" rtlCol="0">
            <a:spAutoFit/>
          </a:bodyPr>
          <a:lstStyle/>
          <a:p>
            <a:pPr marL="97091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Ex</a:t>
            </a:r>
            <a:r>
              <a:rPr sz="3600" spc="-110" dirty="0"/>
              <a:t> </a:t>
            </a:r>
            <a:r>
              <a:rPr sz="3600" spc="-25" dirty="0"/>
              <a:t>0</a:t>
            </a:r>
            <a:r>
              <a:rPr lang="pt-BR" sz="3600" spc="-25" dirty="0"/>
              <a:t>8</a:t>
            </a:r>
            <a:endParaRPr sz="36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35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73545" y="897666"/>
            <a:ext cx="5149849" cy="554228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3670300" cy="1564640"/>
          </a:xfrm>
          <a:custGeom>
            <a:avLst/>
            <a:gdLst/>
            <a:ahLst/>
            <a:cxnLst/>
            <a:rect l="l" t="t" r="r" b="b"/>
            <a:pathLst>
              <a:path w="3670300" h="1564640">
                <a:moveTo>
                  <a:pt x="3669791" y="0"/>
                </a:moveTo>
                <a:lnTo>
                  <a:pt x="0" y="0"/>
                </a:lnTo>
                <a:lnTo>
                  <a:pt x="0" y="1564259"/>
                </a:lnTo>
                <a:lnTo>
                  <a:pt x="3669791" y="1564259"/>
                </a:lnTo>
                <a:lnTo>
                  <a:pt x="3669791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8604" y="296798"/>
            <a:ext cx="11654790" cy="738663"/>
          </a:xfrm>
          <a:prstGeom prst="rect">
            <a:avLst/>
          </a:prstGeom>
        </p:spPr>
        <p:txBody>
          <a:bodyPr vert="horz" wrap="square" lIns="0" tIns="182879" rIns="0" bIns="0" rtlCol="0">
            <a:spAutoFit/>
          </a:bodyPr>
          <a:lstStyle/>
          <a:p>
            <a:pPr marL="97091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Ex</a:t>
            </a:r>
            <a:r>
              <a:rPr sz="3600" spc="-110" dirty="0"/>
              <a:t> </a:t>
            </a:r>
            <a:r>
              <a:rPr sz="3600" spc="-25" dirty="0"/>
              <a:t>0</a:t>
            </a:r>
            <a:r>
              <a:rPr lang="pt-BR" sz="3600" spc="-25" dirty="0"/>
              <a:t>9</a:t>
            </a:r>
            <a:endParaRPr sz="36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36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37E5BF0-B14C-5282-C4CD-513CF39BC2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28" y="1679661"/>
            <a:ext cx="5490172" cy="451196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51900" cy="1564640"/>
          </a:xfrm>
          <a:custGeom>
            <a:avLst/>
            <a:gdLst/>
            <a:ahLst/>
            <a:cxnLst/>
            <a:rect l="l" t="t" r="r" b="b"/>
            <a:pathLst>
              <a:path w="8851900" h="1564640">
                <a:moveTo>
                  <a:pt x="8851392" y="0"/>
                </a:moveTo>
                <a:lnTo>
                  <a:pt x="0" y="0"/>
                </a:lnTo>
                <a:lnTo>
                  <a:pt x="0" y="1564259"/>
                </a:lnTo>
                <a:lnTo>
                  <a:pt x="8851392" y="1564259"/>
                </a:lnTo>
                <a:lnTo>
                  <a:pt x="8851392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59638" rIns="0" bIns="0" rtlCol="0">
            <a:spAutoFit/>
          </a:bodyPr>
          <a:lstStyle/>
          <a:p>
            <a:pPr marL="22034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Perspectivas</a:t>
            </a:r>
            <a:r>
              <a:rPr sz="3600" spc="-50" dirty="0"/>
              <a:t> </a:t>
            </a:r>
            <a:r>
              <a:rPr sz="3600" dirty="0"/>
              <a:t>isométrica</a:t>
            </a:r>
            <a:r>
              <a:rPr sz="3600" spc="-125" dirty="0"/>
              <a:t> </a:t>
            </a:r>
            <a:r>
              <a:rPr sz="3600" dirty="0"/>
              <a:t>do</a:t>
            </a:r>
            <a:r>
              <a:rPr sz="3600" spc="-150" dirty="0"/>
              <a:t> </a:t>
            </a:r>
            <a:r>
              <a:rPr sz="3600" spc="-10" dirty="0"/>
              <a:t>círculo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264477" y="1914525"/>
            <a:ext cx="11342370" cy="624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3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Um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círculo,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visto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frente,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tem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sempre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forma redonda.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Entretanto, quando giramos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círculo.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Imprimimos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um </a:t>
            </a:r>
            <a:r>
              <a:rPr sz="1800" dirty="0">
                <a:latin typeface="Arial"/>
                <a:cs typeface="Arial"/>
              </a:rPr>
              <a:t>movimento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rotação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círculo,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aparentemente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muda,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pois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assume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forma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uma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elipse.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66440" y="3013710"/>
            <a:ext cx="4817110" cy="229997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37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51900" cy="1564640"/>
          </a:xfrm>
          <a:custGeom>
            <a:avLst/>
            <a:gdLst/>
            <a:ahLst/>
            <a:cxnLst/>
            <a:rect l="l" t="t" r="r" b="b"/>
            <a:pathLst>
              <a:path w="8851900" h="1564640">
                <a:moveTo>
                  <a:pt x="8851392" y="0"/>
                </a:moveTo>
                <a:lnTo>
                  <a:pt x="0" y="0"/>
                </a:lnTo>
                <a:lnTo>
                  <a:pt x="0" y="1564259"/>
                </a:lnTo>
                <a:lnTo>
                  <a:pt x="8851392" y="1564259"/>
                </a:lnTo>
                <a:lnTo>
                  <a:pt x="8851392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2579" rIns="0" bIns="0" rtlCol="0">
            <a:spAutoFit/>
          </a:bodyPr>
          <a:lstStyle/>
          <a:p>
            <a:pPr marL="22034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Perspectivas</a:t>
            </a:r>
            <a:r>
              <a:rPr sz="3600" spc="-50" dirty="0"/>
              <a:t> </a:t>
            </a:r>
            <a:r>
              <a:rPr sz="3600" dirty="0"/>
              <a:t>isométrica</a:t>
            </a:r>
            <a:r>
              <a:rPr sz="3600" spc="-125" dirty="0"/>
              <a:t> </a:t>
            </a:r>
            <a:r>
              <a:rPr sz="3600" dirty="0"/>
              <a:t>do</a:t>
            </a:r>
            <a:r>
              <a:rPr sz="3600" spc="-150" dirty="0"/>
              <a:t> </a:t>
            </a:r>
            <a:r>
              <a:rPr sz="3600" spc="-10" dirty="0"/>
              <a:t>círculo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476567" y="1787271"/>
            <a:ext cx="11471275" cy="2046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95"/>
              </a:spcBef>
            </a:pPr>
            <a:r>
              <a:rPr sz="1800" dirty="0">
                <a:latin typeface="Arial"/>
                <a:cs typeface="Arial"/>
              </a:rPr>
              <a:t>Para</a:t>
            </a:r>
            <a:r>
              <a:rPr sz="1800" spc="3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obter</a:t>
            </a:r>
            <a:r>
              <a:rPr sz="1800" spc="3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3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perspectiva</a:t>
            </a:r>
            <a:r>
              <a:rPr sz="1800" spc="3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isométrica</a:t>
            </a:r>
            <a:r>
              <a:rPr sz="1800" spc="3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2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circunferências</a:t>
            </a:r>
            <a:r>
              <a:rPr sz="1800" spc="2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2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3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arcos</a:t>
            </a:r>
            <a:r>
              <a:rPr sz="1800" spc="3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3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circunferências</a:t>
            </a:r>
            <a:r>
              <a:rPr sz="1800" spc="3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utilizamos</a:t>
            </a:r>
            <a:r>
              <a:rPr sz="1800" spc="4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4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chamada </a:t>
            </a:r>
            <a:r>
              <a:rPr sz="1800" dirty="0">
                <a:latin typeface="Arial"/>
                <a:cs typeface="Arial"/>
              </a:rPr>
              <a:t>elipse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isométrica. Uma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circunferência pode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inscrita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num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quadrado,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esse,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 perspectivado, </a:t>
            </a:r>
            <a:r>
              <a:rPr sz="1800" spc="-10" dirty="0">
                <a:latin typeface="Arial"/>
                <a:cs typeface="Arial"/>
              </a:rPr>
              <a:t>transforma-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3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num</a:t>
            </a:r>
            <a:r>
              <a:rPr sz="1800" spc="2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losango,</a:t>
            </a:r>
            <a:r>
              <a:rPr sz="1800" spc="2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2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terá</a:t>
            </a:r>
            <a:r>
              <a:rPr sz="1800" spc="2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uma</a:t>
            </a:r>
            <a:r>
              <a:rPr sz="1800" spc="2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elipse</a:t>
            </a:r>
            <a:r>
              <a:rPr sz="1800" spc="2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inscrita.</a:t>
            </a:r>
            <a:r>
              <a:rPr sz="1800" spc="2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</a:t>
            </a:r>
            <a:r>
              <a:rPr sz="1800" spc="2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executar</a:t>
            </a:r>
            <a:r>
              <a:rPr sz="1800" spc="2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3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desenho</a:t>
            </a:r>
            <a:r>
              <a:rPr sz="1800" spc="2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isométrico</a:t>
            </a:r>
            <a:r>
              <a:rPr sz="1800" spc="2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das</a:t>
            </a:r>
            <a:r>
              <a:rPr sz="1800" spc="2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circunferências,</a:t>
            </a:r>
            <a:r>
              <a:rPr sz="1800" spc="30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são </a:t>
            </a:r>
            <a:r>
              <a:rPr sz="1800" dirty="0">
                <a:latin typeface="Arial"/>
                <a:cs typeface="Arial"/>
              </a:rPr>
              <a:t>executadas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seguintes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etapas:</a:t>
            </a:r>
            <a:endParaRPr sz="1800">
              <a:latin typeface="Arial"/>
              <a:cs typeface="Arial"/>
            </a:endParaRPr>
          </a:p>
          <a:p>
            <a:pPr marL="12700" marR="80010">
              <a:lnSpc>
                <a:spcPct val="109300"/>
              </a:lnSpc>
              <a:spcBef>
                <a:spcPts val="1939"/>
              </a:spcBef>
            </a:pPr>
            <a:r>
              <a:rPr sz="1800" dirty="0">
                <a:latin typeface="Arial"/>
                <a:cs typeface="Arial"/>
              </a:rPr>
              <a:t>1)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Desenha-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 quadrado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ABCD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circunscreve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10" dirty="0">
                <a:latin typeface="Arial"/>
                <a:cs typeface="Arial"/>
              </a:rPr>
              <a:t>circunferência.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Traçam-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os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eixos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isométricos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marcam-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lados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quadrado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nos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eixos.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Tem-</a:t>
            </a:r>
            <a:r>
              <a:rPr sz="1800" spc="-10" dirty="0">
                <a:latin typeface="Arial"/>
                <a:cs typeface="Arial"/>
              </a:rPr>
              <a:t>se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agora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losango</a:t>
            </a:r>
            <a:r>
              <a:rPr sz="1800" spc="-1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ABCD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(Figura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abaixo).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72179" y="4091940"/>
            <a:ext cx="5349239" cy="188341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38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51900" cy="1564640"/>
          </a:xfrm>
          <a:custGeom>
            <a:avLst/>
            <a:gdLst/>
            <a:ahLst/>
            <a:cxnLst/>
            <a:rect l="l" t="t" r="r" b="b"/>
            <a:pathLst>
              <a:path w="8851900" h="1564640">
                <a:moveTo>
                  <a:pt x="8851392" y="0"/>
                </a:moveTo>
                <a:lnTo>
                  <a:pt x="0" y="0"/>
                </a:lnTo>
                <a:lnTo>
                  <a:pt x="0" y="1564259"/>
                </a:lnTo>
                <a:lnTo>
                  <a:pt x="8851392" y="1564259"/>
                </a:lnTo>
                <a:lnTo>
                  <a:pt x="8851392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59638" rIns="0" bIns="0" rtlCol="0">
            <a:spAutoFit/>
          </a:bodyPr>
          <a:lstStyle/>
          <a:p>
            <a:pPr marL="22034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Perspectivas</a:t>
            </a:r>
            <a:r>
              <a:rPr sz="3600" spc="-50" dirty="0"/>
              <a:t> </a:t>
            </a:r>
            <a:r>
              <a:rPr sz="3600" dirty="0"/>
              <a:t>isométrica</a:t>
            </a:r>
            <a:r>
              <a:rPr sz="3600" spc="-125" dirty="0"/>
              <a:t> </a:t>
            </a:r>
            <a:r>
              <a:rPr sz="3600" dirty="0"/>
              <a:t>do</a:t>
            </a:r>
            <a:r>
              <a:rPr sz="3600" spc="-150" dirty="0"/>
              <a:t> </a:t>
            </a:r>
            <a:r>
              <a:rPr sz="3600" spc="-10" dirty="0"/>
              <a:t>círculo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457200" y="1861820"/>
            <a:ext cx="7230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2)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Obtêm-se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pontos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médios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55" dirty="0">
                <a:latin typeface="Arial"/>
                <a:cs typeface="Arial"/>
              </a:rPr>
              <a:t>F,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lados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</a:t>
            </a:r>
            <a:r>
              <a:rPr sz="1800" spc="-10" dirty="0">
                <a:latin typeface="Arial"/>
                <a:cs typeface="Arial"/>
              </a:rPr>
              <a:t> losango</a:t>
            </a:r>
            <a:r>
              <a:rPr sz="1800" spc="-2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ABCD.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09620" y="2623820"/>
            <a:ext cx="5572760" cy="355219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39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74730" y="6430327"/>
            <a:ext cx="10604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92959A"/>
                </a:solidFill>
                <a:latin typeface="Trebuchet MS"/>
                <a:cs typeface="Trebuchet MS"/>
              </a:rPr>
              <a:t>4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71940" cy="1564640"/>
          </a:xfrm>
          <a:custGeom>
            <a:avLst/>
            <a:gdLst/>
            <a:ahLst/>
            <a:cxnLst/>
            <a:rect l="l" t="t" r="r" b="b"/>
            <a:pathLst>
              <a:path w="9171940" h="1564640">
                <a:moveTo>
                  <a:pt x="9171432" y="0"/>
                </a:moveTo>
                <a:lnTo>
                  <a:pt x="0" y="0"/>
                </a:lnTo>
                <a:lnTo>
                  <a:pt x="0" y="1564259"/>
                </a:lnTo>
                <a:lnTo>
                  <a:pt x="9171432" y="1564259"/>
                </a:lnTo>
                <a:lnTo>
                  <a:pt x="9171432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09644" y="6438265"/>
            <a:ext cx="4130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DC541"/>
                </a:solidFill>
                <a:latin typeface="Trebuchet MS"/>
                <a:cs typeface="Trebuchet MS"/>
              </a:rPr>
              <a:t>Instituto</a:t>
            </a:r>
            <a:r>
              <a:rPr sz="1200" spc="-15" dirty="0">
                <a:solidFill>
                  <a:srgbClr val="8DC541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8DC541"/>
                </a:solidFill>
                <a:latin typeface="Trebuchet MS"/>
                <a:cs typeface="Trebuchet MS"/>
              </a:rPr>
              <a:t>Federal</a:t>
            </a:r>
            <a:r>
              <a:rPr sz="1200" spc="-60" dirty="0">
                <a:solidFill>
                  <a:srgbClr val="8DC541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8DC541"/>
                </a:solidFill>
                <a:latin typeface="Trebuchet MS"/>
                <a:cs typeface="Trebuchet MS"/>
              </a:rPr>
              <a:t>Sul-rio-</a:t>
            </a:r>
            <a:r>
              <a:rPr sz="1200" spc="-10" dirty="0">
                <a:solidFill>
                  <a:srgbClr val="8DC541"/>
                </a:solidFill>
                <a:latin typeface="Trebuchet MS"/>
                <a:cs typeface="Trebuchet MS"/>
              </a:rPr>
              <a:t>grandense</a:t>
            </a:r>
            <a:r>
              <a:rPr sz="1200" spc="-50" dirty="0">
                <a:solidFill>
                  <a:srgbClr val="8DC54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8DC541"/>
                </a:solidFill>
                <a:latin typeface="Trebuchet MS"/>
                <a:cs typeface="Trebuchet MS"/>
              </a:rPr>
              <a:t>|</a:t>
            </a:r>
            <a:r>
              <a:rPr sz="1200" spc="-35" dirty="0">
                <a:solidFill>
                  <a:srgbClr val="8DC54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8DC541"/>
                </a:solidFill>
                <a:latin typeface="Trebuchet MS"/>
                <a:cs typeface="Trebuchet MS"/>
              </a:rPr>
              <a:t>campus</a:t>
            </a:r>
            <a:r>
              <a:rPr sz="1200" spc="-25" dirty="0">
                <a:solidFill>
                  <a:srgbClr val="8DC541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8DC541"/>
                </a:solidFill>
                <a:latin typeface="Trebuchet MS"/>
                <a:cs typeface="Trebuchet MS"/>
              </a:rPr>
              <a:t>Sapucaia</a:t>
            </a:r>
            <a:r>
              <a:rPr sz="1200" spc="-65" dirty="0">
                <a:solidFill>
                  <a:srgbClr val="8DC54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8DC541"/>
                </a:solidFill>
                <a:latin typeface="Trebuchet MS"/>
                <a:cs typeface="Trebuchet MS"/>
              </a:rPr>
              <a:t>do</a:t>
            </a:r>
            <a:r>
              <a:rPr sz="1200" spc="-25" dirty="0">
                <a:solidFill>
                  <a:srgbClr val="8DC541"/>
                </a:solidFill>
                <a:latin typeface="Trebuchet MS"/>
                <a:cs typeface="Trebuchet MS"/>
              </a:rPr>
              <a:t> Sul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6255" y="2113216"/>
            <a:ext cx="10739120" cy="3333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A</a:t>
            </a:r>
            <a:r>
              <a:rPr sz="2400" spc="2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nossa</a:t>
            </a:r>
            <a:r>
              <a:rPr sz="2400" spc="14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finalidade</a:t>
            </a:r>
            <a:r>
              <a:rPr sz="2400" spc="15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é</a:t>
            </a:r>
            <a:r>
              <a:rPr sz="2400" spc="13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estudar</a:t>
            </a:r>
            <a:r>
              <a:rPr sz="2400" spc="14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a</a:t>
            </a:r>
            <a:r>
              <a:rPr sz="2400" spc="13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linguagem</a:t>
            </a:r>
            <a:r>
              <a:rPr sz="2400" spc="15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do</a:t>
            </a:r>
            <a:r>
              <a:rPr sz="2400" spc="14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desenho</a:t>
            </a:r>
            <a:r>
              <a:rPr sz="2400" spc="15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técnico,</a:t>
            </a:r>
            <a:r>
              <a:rPr sz="2400" spc="14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de</a:t>
            </a:r>
            <a:r>
              <a:rPr sz="2400" spc="14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tal</a:t>
            </a:r>
            <a:r>
              <a:rPr sz="2400" spc="14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1272C"/>
                </a:solidFill>
                <a:latin typeface="Arial"/>
                <a:cs typeface="Arial"/>
              </a:rPr>
              <a:t>maneira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que</a:t>
            </a:r>
            <a:r>
              <a:rPr sz="2400" spc="22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se</a:t>
            </a:r>
            <a:r>
              <a:rPr sz="2400" spc="22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possa</a:t>
            </a:r>
            <a:r>
              <a:rPr sz="2400" spc="24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21272C"/>
                </a:solidFill>
                <a:latin typeface="Arial"/>
                <a:cs typeface="Arial"/>
              </a:rPr>
              <a:t>escrevê-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la,</a:t>
            </a:r>
            <a:r>
              <a:rPr sz="2400" spc="23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de</a:t>
            </a:r>
            <a:r>
              <a:rPr sz="2400" spc="24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uma</a:t>
            </a:r>
            <a:r>
              <a:rPr sz="2400" spc="24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maneira</a:t>
            </a:r>
            <a:r>
              <a:rPr sz="2400" spc="24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clara,</a:t>
            </a:r>
            <a:r>
              <a:rPr sz="2400" spc="22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a</a:t>
            </a:r>
            <a:r>
              <a:rPr sz="2400" spc="25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alguém</a:t>
            </a:r>
            <a:r>
              <a:rPr sz="2400" spc="24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que,</a:t>
            </a:r>
            <a:r>
              <a:rPr sz="2400" spc="22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1272C"/>
                </a:solidFill>
                <a:latin typeface="Arial"/>
                <a:cs typeface="Arial"/>
              </a:rPr>
              <a:t>familiarizado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com</a:t>
            </a:r>
            <a:r>
              <a:rPr sz="2400" spc="24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este</a:t>
            </a:r>
            <a:r>
              <a:rPr sz="2400" spc="25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assunto,</a:t>
            </a:r>
            <a:r>
              <a:rPr sz="2400" spc="26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possa</a:t>
            </a:r>
            <a:r>
              <a:rPr sz="2400" spc="25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21272C"/>
                </a:solidFill>
                <a:latin typeface="Arial"/>
                <a:cs typeface="Arial"/>
              </a:rPr>
              <a:t>lê-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la</a:t>
            </a:r>
            <a:r>
              <a:rPr sz="2400" spc="25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prontamente</a:t>
            </a:r>
            <a:r>
              <a:rPr sz="2400" spc="24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quando</a:t>
            </a:r>
            <a:r>
              <a:rPr sz="2400" spc="26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escrita</a:t>
            </a:r>
            <a:r>
              <a:rPr sz="2400" spc="23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por</a:t>
            </a:r>
            <a:r>
              <a:rPr sz="2400" spc="27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outro</a:t>
            </a:r>
            <a:r>
              <a:rPr sz="2400" spc="24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1272C"/>
                </a:solidFill>
                <a:latin typeface="Arial"/>
                <a:cs typeface="Arial"/>
              </a:rPr>
              <a:t>alguém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para</a:t>
            </a:r>
            <a:r>
              <a:rPr sz="2400" spc="23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tanto,</a:t>
            </a:r>
            <a:r>
              <a:rPr sz="2400" spc="24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é</a:t>
            </a:r>
            <a:r>
              <a:rPr sz="2400" spc="254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preciso</a:t>
            </a:r>
            <a:r>
              <a:rPr sz="2400" spc="23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conhecer</a:t>
            </a:r>
            <a:r>
              <a:rPr sz="2400" spc="24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sua</a:t>
            </a:r>
            <a:r>
              <a:rPr sz="2400" spc="24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teoria</a:t>
            </a:r>
            <a:r>
              <a:rPr sz="2400" spc="24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e</a:t>
            </a:r>
            <a:r>
              <a:rPr sz="2400" spc="26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composição</a:t>
            </a:r>
            <a:r>
              <a:rPr sz="2400" spc="55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básica</a:t>
            </a:r>
            <a:r>
              <a:rPr sz="2400" spc="23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e</a:t>
            </a:r>
            <a:r>
              <a:rPr sz="2400" spc="254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ficar</a:t>
            </a:r>
            <a:r>
              <a:rPr sz="2400" spc="26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a</a:t>
            </a:r>
            <a:r>
              <a:rPr sz="2400" spc="254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21272C"/>
                </a:solidFill>
                <a:latin typeface="Arial"/>
                <a:cs typeface="Arial"/>
              </a:rPr>
              <a:t>par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das</a:t>
            </a:r>
            <a:r>
              <a:rPr sz="2400" spc="-13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abreviaturas</a:t>
            </a:r>
            <a:r>
              <a:rPr sz="2400" spc="-6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e</a:t>
            </a:r>
            <a:r>
              <a:rPr sz="2400" spc="-13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convenções</a:t>
            </a:r>
            <a:r>
              <a:rPr sz="2400" spc="-8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1272C"/>
                </a:solidFill>
                <a:latin typeface="Arial"/>
                <a:cs typeface="Arial"/>
              </a:rPr>
              <a:t>adotadas.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2400">
              <a:latin typeface="Arial"/>
              <a:cs typeface="Arial"/>
            </a:endParaRPr>
          </a:p>
          <a:p>
            <a:pPr marL="12700" marR="11430" algn="just">
              <a:lnSpc>
                <a:spcPct val="100000"/>
              </a:lnSpc>
            </a:pP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A</a:t>
            </a:r>
            <a:r>
              <a:rPr sz="2400" spc="49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finalidade</a:t>
            </a:r>
            <a:r>
              <a:rPr sz="2400" spc="-15" dirty="0">
                <a:solidFill>
                  <a:srgbClr val="21272C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principal</a:t>
            </a:r>
            <a:r>
              <a:rPr sz="2400" spc="-20" dirty="0">
                <a:solidFill>
                  <a:srgbClr val="21272C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do</a:t>
            </a:r>
            <a:r>
              <a:rPr sz="2400" spc="-15" dirty="0">
                <a:solidFill>
                  <a:srgbClr val="21272C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Desenho</a:t>
            </a:r>
            <a:r>
              <a:rPr sz="2400" spc="-10" dirty="0">
                <a:solidFill>
                  <a:srgbClr val="21272C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Técnico</a:t>
            </a:r>
            <a:r>
              <a:rPr sz="2400" spc="-25" dirty="0">
                <a:solidFill>
                  <a:srgbClr val="21272C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é</a:t>
            </a:r>
            <a:r>
              <a:rPr sz="2400" spc="-20" dirty="0">
                <a:solidFill>
                  <a:srgbClr val="21272C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a</a:t>
            </a:r>
            <a:r>
              <a:rPr sz="2400" spc="-30" dirty="0">
                <a:solidFill>
                  <a:srgbClr val="21272C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representação</a:t>
            </a:r>
            <a:r>
              <a:rPr sz="2400" spc="-25" dirty="0">
                <a:solidFill>
                  <a:srgbClr val="21272C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precisa,</a:t>
            </a:r>
            <a:r>
              <a:rPr sz="2400" spc="40" dirty="0">
                <a:solidFill>
                  <a:srgbClr val="21272C"/>
                </a:solidFill>
                <a:latin typeface="Arial"/>
                <a:cs typeface="Arial"/>
              </a:rPr>
              <a:t>  </a:t>
            </a:r>
            <a:r>
              <a:rPr sz="2400" spc="-25" dirty="0">
                <a:solidFill>
                  <a:srgbClr val="21272C"/>
                </a:solidFill>
                <a:latin typeface="Arial"/>
                <a:cs typeface="Arial"/>
              </a:rPr>
              <a:t>no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plano,</a:t>
            </a:r>
            <a:r>
              <a:rPr sz="2400" spc="26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das</a:t>
            </a:r>
            <a:r>
              <a:rPr sz="2400" spc="26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formas</a:t>
            </a:r>
            <a:r>
              <a:rPr sz="2400" spc="27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do</a:t>
            </a:r>
            <a:r>
              <a:rPr sz="2400" spc="25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mundo</a:t>
            </a:r>
            <a:r>
              <a:rPr sz="2400" spc="24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material</a:t>
            </a:r>
            <a:r>
              <a:rPr sz="2400" spc="254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e,</a:t>
            </a:r>
            <a:r>
              <a:rPr sz="2400" spc="254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portanto,</a:t>
            </a:r>
            <a:r>
              <a:rPr sz="2400" spc="24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tridimensional,</a:t>
            </a:r>
            <a:r>
              <a:rPr sz="2400" spc="28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de</a:t>
            </a:r>
            <a:r>
              <a:rPr sz="2400" spc="254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modo</a:t>
            </a:r>
            <a:r>
              <a:rPr sz="2400" spc="25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21272C"/>
                </a:solidFill>
                <a:latin typeface="Arial"/>
                <a:cs typeface="Arial"/>
              </a:rPr>
              <a:t>a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possibilitar</a:t>
            </a:r>
            <a:r>
              <a:rPr sz="2400" spc="-4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a</a:t>
            </a:r>
            <a:r>
              <a:rPr sz="2400" spc="-9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1272C"/>
                </a:solidFill>
                <a:latin typeface="Arial"/>
                <a:cs typeface="Arial"/>
              </a:rPr>
              <a:t>reconstituição</a:t>
            </a:r>
            <a:r>
              <a:rPr sz="2400" spc="-6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espacial</a:t>
            </a:r>
            <a:r>
              <a:rPr sz="2400" spc="-5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das</a:t>
            </a:r>
            <a:r>
              <a:rPr sz="2400" spc="-9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1272C"/>
                </a:solidFill>
                <a:latin typeface="Arial"/>
                <a:cs typeface="Arial"/>
              </a:rPr>
              <a:t>mesmas.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2579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Finalidade</a:t>
            </a:r>
            <a:r>
              <a:rPr sz="3600" spc="-130" dirty="0"/>
              <a:t> </a:t>
            </a:r>
            <a:r>
              <a:rPr sz="3600" dirty="0"/>
              <a:t>do</a:t>
            </a:r>
            <a:r>
              <a:rPr sz="3600" spc="-95" dirty="0"/>
              <a:t> </a:t>
            </a:r>
            <a:r>
              <a:rPr sz="3600" dirty="0"/>
              <a:t>desenho</a:t>
            </a:r>
            <a:r>
              <a:rPr sz="3600" spc="-50" dirty="0"/>
              <a:t> </a:t>
            </a:r>
            <a:r>
              <a:rPr sz="3600" spc="-10" dirty="0"/>
              <a:t>técnico</a:t>
            </a:r>
            <a:endParaRPr sz="36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51900" cy="1564640"/>
          </a:xfrm>
          <a:custGeom>
            <a:avLst/>
            <a:gdLst/>
            <a:ahLst/>
            <a:cxnLst/>
            <a:rect l="l" t="t" r="r" b="b"/>
            <a:pathLst>
              <a:path w="8851900" h="1564640">
                <a:moveTo>
                  <a:pt x="8851392" y="0"/>
                </a:moveTo>
                <a:lnTo>
                  <a:pt x="0" y="0"/>
                </a:lnTo>
                <a:lnTo>
                  <a:pt x="0" y="1564259"/>
                </a:lnTo>
                <a:lnTo>
                  <a:pt x="8851392" y="1564259"/>
                </a:lnTo>
                <a:lnTo>
                  <a:pt x="8851392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59638" rIns="0" bIns="0" rtlCol="0">
            <a:spAutoFit/>
          </a:bodyPr>
          <a:lstStyle/>
          <a:p>
            <a:pPr marL="22034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Perspectivas</a:t>
            </a:r>
            <a:r>
              <a:rPr sz="3600" spc="-50" dirty="0"/>
              <a:t> </a:t>
            </a:r>
            <a:r>
              <a:rPr sz="3600" dirty="0"/>
              <a:t>isométrica</a:t>
            </a:r>
            <a:r>
              <a:rPr sz="3600" spc="-125" dirty="0"/>
              <a:t> </a:t>
            </a:r>
            <a:r>
              <a:rPr sz="3600" dirty="0"/>
              <a:t>do</a:t>
            </a:r>
            <a:r>
              <a:rPr sz="3600" spc="-150" dirty="0"/>
              <a:t> </a:t>
            </a:r>
            <a:r>
              <a:rPr sz="3600" spc="-10" dirty="0"/>
              <a:t>círculo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476567" y="1818258"/>
            <a:ext cx="11098530" cy="618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3)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centros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nos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vértices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A,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traçam-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os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arcos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GF.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</a:t>
            </a:r>
            <a:r>
              <a:rPr sz="1800" spc="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centro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nos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pontos</a:t>
            </a:r>
            <a:r>
              <a:rPr sz="1800" spc="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J,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traçam-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os </a:t>
            </a:r>
            <a:r>
              <a:rPr sz="1800" dirty="0">
                <a:latin typeface="Arial"/>
                <a:cs typeface="Arial"/>
              </a:rPr>
              <a:t>arcos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EF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HG,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completando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elipse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isométrica.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8140" y="2904489"/>
            <a:ext cx="10995660" cy="227583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40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51900" cy="1564640"/>
          </a:xfrm>
          <a:custGeom>
            <a:avLst/>
            <a:gdLst/>
            <a:ahLst/>
            <a:cxnLst/>
            <a:rect l="l" t="t" r="r" b="b"/>
            <a:pathLst>
              <a:path w="8851900" h="1564640">
                <a:moveTo>
                  <a:pt x="8851392" y="0"/>
                </a:moveTo>
                <a:lnTo>
                  <a:pt x="0" y="0"/>
                </a:lnTo>
                <a:lnTo>
                  <a:pt x="0" y="1564259"/>
                </a:lnTo>
                <a:lnTo>
                  <a:pt x="8851392" y="1564259"/>
                </a:lnTo>
                <a:lnTo>
                  <a:pt x="8851392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59638" rIns="0" bIns="0" rtlCol="0">
            <a:spAutoFit/>
          </a:bodyPr>
          <a:lstStyle/>
          <a:p>
            <a:pPr marL="22034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Perspectivas</a:t>
            </a:r>
            <a:r>
              <a:rPr sz="3600" spc="-50" dirty="0"/>
              <a:t> </a:t>
            </a:r>
            <a:r>
              <a:rPr sz="3600" dirty="0"/>
              <a:t>isométrica</a:t>
            </a:r>
            <a:r>
              <a:rPr sz="3600" spc="-125" dirty="0"/>
              <a:t> </a:t>
            </a:r>
            <a:r>
              <a:rPr sz="3600" dirty="0"/>
              <a:t>do</a:t>
            </a:r>
            <a:r>
              <a:rPr sz="3600" spc="-150" dirty="0"/>
              <a:t> </a:t>
            </a:r>
            <a:r>
              <a:rPr sz="3600" spc="-10" dirty="0"/>
              <a:t>círculo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476567" y="1819655"/>
            <a:ext cx="5238433" cy="888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200"/>
              </a:lnSpc>
              <a:spcBef>
                <a:spcPts val="95"/>
              </a:spcBef>
            </a:pPr>
            <a:r>
              <a:rPr sz="1800" dirty="0">
                <a:solidFill>
                  <a:srgbClr val="EE0000"/>
                </a:solidFill>
                <a:latin typeface="Arial Black" panose="020B0A04020102020204" pitchFamily="34" charset="0"/>
                <a:cs typeface="Arial"/>
              </a:rPr>
              <a:t>O</a:t>
            </a:r>
            <a:r>
              <a:rPr sz="1800" spc="40" dirty="0">
                <a:solidFill>
                  <a:srgbClr val="EE0000"/>
                </a:solidFill>
                <a:latin typeface="Arial Black" panose="020B0A04020102020204" pitchFamily="34" charset="0"/>
                <a:cs typeface="Arial"/>
              </a:rPr>
              <a:t>  </a:t>
            </a:r>
            <a:r>
              <a:rPr sz="1800" dirty="0">
                <a:solidFill>
                  <a:srgbClr val="EE0000"/>
                </a:solidFill>
                <a:latin typeface="Arial Black" panose="020B0A04020102020204" pitchFamily="34" charset="0"/>
                <a:cs typeface="Arial"/>
              </a:rPr>
              <a:t>procedimento</a:t>
            </a:r>
            <a:r>
              <a:rPr sz="1800" spc="35" dirty="0">
                <a:solidFill>
                  <a:srgbClr val="EE0000"/>
                </a:solidFill>
                <a:latin typeface="Arial Black" panose="020B0A04020102020204" pitchFamily="34" charset="0"/>
                <a:cs typeface="Arial"/>
              </a:rPr>
              <a:t>  </a:t>
            </a:r>
            <a:r>
              <a:rPr sz="1800" dirty="0">
                <a:solidFill>
                  <a:srgbClr val="EE0000"/>
                </a:solidFill>
                <a:latin typeface="Arial Black" panose="020B0A04020102020204" pitchFamily="34" charset="0"/>
                <a:cs typeface="Arial"/>
              </a:rPr>
              <a:t>é</a:t>
            </a:r>
            <a:r>
              <a:rPr sz="1800" spc="40" dirty="0">
                <a:solidFill>
                  <a:srgbClr val="EE0000"/>
                </a:solidFill>
                <a:latin typeface="Arial Black" panose="020B0A04020102020204" pitchFamily="34" charset="0"/>
                <a:cs typeface="Arial"/>
              </a:rPr>
              <a:t>  </a:t>
            </a:r>
            <a:r>
              <a:rPr sz="1800" dirty="0">
                <a:solidFill>
                  <a:srgbClr val="EE0000"/>
                </a:solidFill>
                <a:latin typeface="Arial Black" panose="020B0A04020102020204" pitchFamily="34" charset="0"/>
                <a:cs typeface="Arial"/>
              </a:rPr>
              <a:t>o</a:t>
            </a:r>
            <a:r>
              <a:rPr sz="1800" spc="40" dirty="0">
                <a:solidFill>
                  <a:srgbClr val="EE0000"/>
                </a:solidFill>
                <a:latin typeface="Arial Black" panose="020B0A04020102020204" pitchFamily="34" charset="0"/>
                <a:cs typeface="Arial"/>
              </a:rPr>
              <a:t>  </a:t>
            </a:r>
            <a:r>
              <a:rPr sz="1800" dirty="0">
                <a:solidFill>
                  <a:srgbClr val="EE0000"/>
                </a:solidFill>
                <a:latin typeface="Arial Black" panose="020B0A04020102020204" pitchFamily="34" charset="0"/>
                <a:cs typeface="Arial"/>
              </a:rPr>
              <a:t>mesmo</a:t>
            </a:r>
            <a:r>
              <a:rPr sz="1800" spc="35" dirty="0">
                <a:solidFill>
                  <a:srgbClr val="EE0000"/>
                </a:solidFill>
                <a:latin typeface="Arial Black" panose="020B0A04020102020204" pitchFamily="34" charset="0"/>
                <a:cs typeface="Arial"/>
              </a:rPr>
              <a:t>  </a:t>
            </a:r>
            <a:r>
              <a:rPr sz="1800" dirty="0">
                <a:solidFill>
                  <a:srgbClr val="EE0000"/>
                </a:solidFill>
                <a:latin typeface="Arial Black" panose="020B0A04020102020204" pitchFamily="34" charset="0"/>
                <a:cs typeface="Arial"/>
              </a:rPr>
              <a:t>qualquer</a:t>
            </a:r>
            <a:r>
              <a:rPr sz="1800" spc="80" dirty="0">
                <a:solidFill>
                  <a:srgbClr val="EE0000"/>
                </a:solidFill>
                <a:latin typeface="Arial Black" panose="020B0A04020102020204" pitchFamily="34" charset="0"/>
                <a:cs typeface="Arial"/>
              </a:rPr>
              <a:t>  </a:t>
            </a:r>
            <a:r>
              <a:rPr sz="1800" spc="-25" dirty="0">
                <a:solidFill>
                  <a:srgbClr val="EE0000"/>
                </a:solidFill>
                <a:latin typeface="Arial Black" panose="020B0A04020102020204" pitchFamily="34" charset="0"/>
                <a:cs typeface="Arial"/>
              </a:rPr>
              <a:t>que </a:t>
            </a:r>
            <a:r>
              <a:rPr sz="1800" dirty="0">
                <a:solidFill>
                  <a:srgbClr val="EE0000"/>
                </a:solidFill>
                <a:latin typeface="Arial Black" panose="020B0A04020102020204" pitchFamily="34" charset="0"/>
                <a:cs typeface="Arial"/>
              </a:rPr>
              <a:t>seja</a:t>
            </a:r>
            <a:r>
              <a:rPr sz="1800" spc="445" dirty="0">
                <a:solidFill>
                  <a:srgbClr val="EE0000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800" dirty="0">
                <a:solidFill>
                  <a:srgbClr val="EE0000"/>
                </a:solidFill>
                <a:latin typeface="Arial Black" panose="020B0A04020102020204" pitchFamily="34" charset="0"/>
                <a:cs typeface="Arial"/>
              </a:rPr>
              <a:t>o</a:t>
            </a:r>
            <a:r>
              <a:rPr sz="1800" spc="450" dirty="0">
                <a:solidFill>
                  <a:srgbClr val="EE0000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800" dirty="0">
                <a:solidFill>
                  <a:srgbClr val="EE0000"/>
                </a:solidFill>
                <a:latin typeface="Arial Black" panose="020B0A04020102020204" pitchFamily="34" charset="0"/>
                <a:cs typeface="Arial"/>
              </a:rPr>
              <a:t>plano</a:t>
            </a:r>
            <a:r>
              <a:rPr sz="1800" spc="445" dirty="0">
                <a:solidFill>
                  <a:srgbClr val="EE0000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800" dirty="0">
                <a:solidFill>
                  <a:srgbClr val="EE0000"/>
                </a:solidFill>
                <a:latin typeface="Arial Black" panose="020B0A04020102020204" pitchFamily="34" charset="0"/>
                <a:cs typeface="Arial"/>
              </a:rPr>
              <a:t>utilizado.</a:t>
            </a:r>
            <a:r>
              <a:rPr sz="1800" spc="459" dirty="0">
                <a:solidFill>
                  <a:srgbClr val="EE0000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800" dirty="0">
                <a:solidFill>
                  <a:srgbClr val="EE0000"/>
                </a:solidFill>
                <a:latin typeface="Arial Black" panose="020B0A04020102020204" pitchFamily="34" charset="0"/>
                <a:cs typeface="Arial"/>
              </a:rPr>
              <a:t>Notem,</a:t>
            </a:r>
            <a:r>
              <a:rPr sz="1800" spc="445" dirty="0">
                <a:solidFill>
                  <a:srgbClr val="EE0000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800" dirty="0">
                <a:solidFill>
                  <a:srgbClr val="EE0000"/>
                </a:solidFill>
                <a:latin typeface="Arial Black" panose="020B0A04020102020204" pitchFamily="34" charset="0"/>
                <a:cs typeface="Arial"/>
              </a:rPr>
              <a:t>na</a:t>
            </a:r>
            <a:r>
              <a:rPr sz="1800" spc="459" dirty="0">
                <a:solidFill>
                  <a:srgbClr val="EE0000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800" dirty="0">
                <a:solidFill>
                  <a:srgbClr val="EE0000"/>
                </a:solidFill>
                <a:latin typeface="Arial Black" panose="020B0A04020102020204" pitchFamily="34" charset="0"/>
                <a:cs typeface="Arial"/>
              </a:rPr>
              <a:t>figura</a:t>
            </a:r>
            <a:r>
              <a:rPr sz="1800" spc="455" dirty="0">
                <a:solidFill>
                  <a:srgbClr val="EE0000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800" spc="-25" dirty="0">
                <a:solidFill>
                  <a:srgbClr val="EE0000"/>
                </a:solidFill>
                <a:latin typeface="Arial Black" panose="020B0A04020102020204" pitchFamily="34" charset="0"/>
                <a:cs typeface="Arial"/>
              </a:rPr>
              <a:t>os </a:t>
            </a:r>
            <a:r>
              <a:rPr sz="1800" dirty="0">
                <a:solidFill>
                  <a:srgbClr val="EE0000"/>
                </a:solidFill>
                <a:latin typeface="Arial Black" panose="020B0A04020102020204" pitchFamily="34" charset="0"/>
                <a:cs typeface="Arial"/>
              </a:rPr>
              <a:t>sentidos</a:t>
            </a:r>
            <a:r>
              <a:rPr sz="1800" spc="-60" dirty="0">
                <a:solidFill>
                  <a:srgbClr val="EE0000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800" dirty="0">
                <a:solidFill>
                  <a:srgbClr val="EE0000"/>
                </a:solidFill>
                <a:latin typeface="Arial Black" panose="020B0A04020102020204" pitchFamily="34" charset="0"/>
                <a:cs typeface="Arial"/>
              </a:rPr>
              <a:t>das</a:t>
            </a:r>
            <a:r>
              <a:rPr sz="1800" spc="-15" dirty="0">
                <a:solidFill>
                  <a:srgbClr val="EE0000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800" spc="-10" dirty="0">
                <a:solidFill>
                  <a:srgbClr val="EE0000"/>
                </a:solidFill>
                <a:latin typeface="Arial Black" panose="020B0A04020102020204" pitchFamily="34" charset="0"/>
                <a:cs typeface="Arial"/>
              </a:rPr>
              <a:t>elipses.</a:t>
            </a:r>
            <a:endParaRPr sz="1800" dirty="0">
              <a:solidFill>
                <a:srgbClr val="EE0000"/>
              </a:solidFill>
              <a:latin typeface="Arial Black" panose="020B0A04020102020204" pitchFamily="34" charset="0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41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pic>
        <p:nvPicPr>
          <p:cNvPr id="13" name="object 3">
            <a:extLst>
              <a:ext uri="{FF2B5EF4-FFF2-40B4-BE49-F238E27FC236}">
                <a16:creationId xmlns:a16="http://schemas.microsoft.com/office/drawing/2014/main" id="{B7FBAEFF-E276-77BB-62C4-5CC17ACCA08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3200" y="2838130"/>
            <a:ext cx="3175000" cy="3410270"/>
          </a:xfrm>
          <a:prstGeom prst="rect">
            <a:avLst/>
          </a:prstGeom>
        </p:spPr>
      </p:pic>
      <p:pic>
        <p:nvPicPr>
          <p:cNvPr id="14" name="object 4">
            <a:extLst>
              <a:ext uri="{FF2B5EF4-FFF2-40B4-BE49-F238E27FC236}">
                <a16:creationId xmlns:a16="http://schemas.microsoft.com/office/drawing/2014/main" id="{E6161225-56B1-C23F-967F-F7E5FF37E6B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77002" y="2314622"/>
            <a:ext cx="3809998" cy="3833128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-4763" y="0"/>
            <a:ext cx="3561079" cy="1399922"/>
          </a:xfrm>
          <a:custGeom>
            <a:avLst/>
            <a:gdLst/>
            <a:ahLst/>
            <a:cxnLst/>
            <a:rect l="l" t="t" r="r" b="b"/>
            <a:pathLst>
              <a:path w="3670300" h="1564640">
                <a:moveTo>
                  <a:pt x="3669791" y="0"/>
                </a:moveTo>
                <a:lnTo>
                  <a:pt x="0" y="0"/>
                </a:lnTo>
                <a:lnTo>
                  <a:pt x="0" y="1564259"/>
                </a:lnTo>
                <a:lnTo>
                  <a:pt x="3669791" y="1564259"/>
                </a:lnTo>
                <a:lnTo>
                  <a:pt x="3669791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39202" y="466978"/>
            <a:ext cx="11703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Ex</a:t>
            </a:r>
            <a:r>
              <a:rPr sz="3600" spc="-100" dirty="0"/>
              <a:t> </a:t>
            </a:r>
            <a:r>
              <a:rPr sz="3600" spc="-125" dirty="0"/>
              <a:t>1</a:t>
            </a:r>
            <a:r>
              <a:rPr lang="pt-BR" sz="3600" spc="-125" dirty="0"/>
              <a:t>0</a:t>
            </a:r>
            <a:endParaRPr sz="3600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42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044AF01-51F5-2B9F-113D-8E3BBCBAC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753998"/>
            <a:ext cx="5887900" cy="5342002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3670300" cy="1564640"/>
          </a:xfrm>
          <a:custGeom>
            <a:avLst/>
            <a:gdLst/>
            <a:ahLst/>
            <a:cxnLst/>
            <a:rect l="l" t="t" r="r" b="b"/>
            <a:pathLst>
              <a:path w="3670300" h="1564640">
                <a:moveTo>
                  <a:pt x="3669791" y="0"/>
                </a:moveTo>
                <a:lnTo>
                  <a:pt x="0" y="0"/>
                </a:lnTo>
                <a:lnTo>
                  <a:pt x="0" y="1564259"/>
                </a:lnTo>
                <a:lnTo>
                  <a:pt x="3669791" y="1564259"/>
                </a:lnTo>
                <a:lnTo>
                  <a:pt x="3669791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8604" y="296798"/>
            <a:ext cx="11654790" cy="738663"/>
          </a:xfrm>
          <a:prstGeom prst="rect">
            <a:avLst/>
          </a:prstGeom>
        </p:spPr>
        <p:txBody>
          <a:bodyPr vert="horz" wrap="square" lIns="0" tIns="182879" rIns="0" bIns="0" rtlCol="0">
            <a:spAutoFit/>
          </a:bodyPr>
          <a:lstStyle/>
          <a:p>
            <a:pPr marL="97091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Ex</a:t>
            </a:r>
            <a:r>
              <a:rPr sz="3600" spc="-110" dirty="0"/>
              <a:t> </a:t>
            </a:r>
            <a:r>
              <a:rPr sz="3600" spc="-25" dirty="0"/>
              <a:t>1</a:t>
            </a:r>
            <a:r>
              <a:rPr lang="pt-BR" sz="3600" spc="-25" dirty="0"/>
              <a:t>1</a:t>
            </a:r>
            <a:endParaRPr sz="36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43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DEEAD82-7FA4-546A-4E7B-C79E8800B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644" y="1035461"/>
            <a:ext cx="7274185" cy="5265641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200" y="-14288"/>
            <a:ext cx="8001000" cy="827476"/>
          </a:xfrm>
          <a:custGeom>
            <a:avLst/>
            <a:gdLst/>
            <a:ahLst/>
            <a:cxnLst/>
            <a:rect l="l" t="t" r="r" b="b"/>
            <a:pathLst>
              <a:path w="12192000" h="1564639">
                <a:moveTo>
                  <a:pt x="12192000" y="0"/>
                </a:moveTo>
                <a:lnTo>
                  <a:pt x="0" y="0"/>
                </a:lnTo>
                <a:lnTo>
                  <a:pt x="0" y="1564258"/>
                </a:lnTo>
                <a:lnTo>
                  <a:pt x="12192000" y="1564258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pPr algn="ctr"/>
            <a:endParaRPr lang="pt-BR" sz="2000" b="1" dirty="0">
              <a:solidFill>
                <a:srgbClr val="FF0000"/>
              </a:solidFill>
            </a:endParaRPr>
          </a:p>
          <a:p>
            <a:pPr algn="ctr"/>
            <a:r>
              <a:rPr lang="pt-BR" sz="2000" b="1" dirty="0">
                <a:solidFill>
                  <a:srgbClr val="FF0000"/>
                </a:solidFill>
              </a:rPr>
              <a:t>Vistas Ortogonais</a:t>
            </a:r>
            <a:endParaRPr sz="2000" b="1" dirty="0">
              <a:solidFill>
                <a:srgbClr val="FF0000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44</a:t>
            </a:fld>
            <a:endParaRPr spc="-25" dirty="0"/>
          </a:p>
        </p:txBody>
      </p:sp>
      <p:pic>
        <p:nvPicPr>
          <p:cNvPr id="7" name="object 2">
            <a:extLst>
              <a:ext uri="{FF2B5EF4-FFF2-40B4-BE49-F238E27FC236}">
                <a16:creationId xmlns:a16="http://schemas.microsoft.com/office/drawing/2014/main" id="{7A128D39-F13C-5306-7845-5D94B118802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6600" y="822714"/>
            <a:ext cx="5943600" cy="5819798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0450" y="1203960"/>
            <a:ext cx="5401309" cy="482219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45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6570" y="1986278"/>
            <a:ext cx="4939030" cy="372872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6800" y="1738945"/>
            <a:ext cx="3408998" cy="3548381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44347"/>
            <a:ext cx="5410200" cy="1219200"/>
          </a:xfrm>
          <a:custGeom>
            <a:avLst/>
            <a:gdLst/>
            <a:ahLst/>
            <a:cxnLst/>
            <a:rect l="l" t="t" r="r" b="b"/>
            <a:pathLst>
              <a:path w="5605780" h="1564640">
                <a:moveTo>
                  <a:pt x="5605272" y="0"/>
                </a:moveTo>
                <a:lnTo>
                  <a:pt x="0" y="0"/>
                </a:lnTo>
                <a:lnTo>
                  <a:pt x="0" y="1564259"/>
                </a:lnTo>
                <a:lnTo>
                  <a:pt x="5605272" y="1564259"/>
                </a:lnTo>
                <a:lnTo>
                  <a:pt x="5605272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1002" y="226601"/>
            <a:ext cx="4608196" cy="714298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Projeção</a:t>
            </a:r>
            <a:r>
              <a:rPr sz="3600" spc="-70" dirty="0"/>
              <a:t> </a:t>
            </a:r>
            <a:r>
              <a:rPr sz="3600" dirty="0"/>
              <a:t>no</a:t>
            </a:r>
            <a:r>
              <a:rPr sz="3600" spc="-110" dirty="0"/>
              <a:t> </a:t>
            </a:r>
            <a:r>
              <a:rPr sz="3600" spc="-10" dirty="0"/>
              <a:t>plano</a:t>
            </a:r>
            <a:endParaRPr sz="360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46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6260" y="1082039"/>
            <a:ext cx="5999479" cy="469392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47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9360" y="2274570"/>
            <a:ext cx="6405880" cy="186562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3670300" cy="1564640"/>
          </a:xfrm>
          <a:custGeom>
            <a:avLst/>
            <a:gdLst/>
            <a:ahLst/>
            <a:cxnLst/>
            <a:rect l="l" t="t" r="r" b="b"/>
            <a:pathLst>
              <a:path w="3670300" h="1564640">
                <a:moveTo>
                  <a:pt x="3669791" y="0"/>
                </a:moveTo>
                <a:lnTo>
                  <a:pt x="0" y="0"/>
                </a:lnTo>
                <a:lnTo>
                  <a:pt x="0" y="1564259"/>
                </a:lnTo>
                <a:lnTo>
                  <a:pt x="3669791" y="1564259"/>
                </a:lnTo>
                <a:lnTo>
                  <a:pt x="3669791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2879" rIns="0" bIns="0" rtlCol="0">
            <a:spAutoFit/>
          </a:bodyPr>
          <a:lstStyle/>
          <a:p>
            <a:pPr marL="714375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Diedros</a:t>
            </a:r>
            <a:endParaRPr sz="36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48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39407" y="5001895"/>
            <a:ext cx="114681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1F1F1F"/>
                </a:solidFill>
                <a:latin typeface="Arial"/>
                <a:cs typeface="Arial"/>
              </a:rPr>
              <a:t>Observação:</a:t>
            </a:r>
            <a:r>
              <a:rPr sz="2000" b="1" spc="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sz="2000" spc="-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sistema</a:t>
            </a:r>
            <a:r>
              <a:rPr sz="2000" spc="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americano</a:t>
            </a:r>
            <a:r>
              <a:rPr sz="2000" spc="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(EUA)</a:t>
            </a:r>
            <a:r>
              <a:rPr sz="2000" spc="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usa</a:t>
            </a:r>
            <a:r>
              <a:rPr sz="2000" spc="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sz="2000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3º</a:t>
            </a:r>
            <a:r>
              <a:rPr sz="2000" spc="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diedro,</a:t>
            </a:r>
            <a:r>
              <a:rPr sz="2000" spc="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sz="2000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utilizado</a:t>
            </a:r>
            <a:r>
              <a:rPr sz="2000" spc="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no</a:t>
            </a:r>
            <a:r>
              <a:rPr sz="2000" spc="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F1F1F"/>
                </a:solidFill>
                <a:latin typeface="Arial"/>
                <a:cs typeface="Arial"/>
              </a:rPr>
              <a:t>BRASIL</a:t>
            </a:r>
            <a:r>
              <a:rPr sz="2000" spc="-9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é</a:t>
            </a:r>
            <a:r>
              <a:rPr sz="2000" spc="-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sz="2000" spc="-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1° DIÉDRO.</a:t>
            </a:r>
            <a:r>
              <a:rPr sz="2000" spc="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1F1F1F"/>
                </a:solidFill>
                <a:latin typeface="Arial"/>
                <a:cs typeface="Arial"/>
              </a:rPr>
              <a:t>O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diedro</a:t>
            </a:r>
            <a:r>
              <a:rPr sz="2000" spc="-8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deve</a:t>
            </a:r>
            <a:r>
              <a:rPr sz="2000" spc="-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ser</a:t>
            </a:r>
            <a:r>
              <a:rPr sz="2000" spc="-9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indicado</a:t>
            </a:r>
            <a:r>
              <a:rPr sz="20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na</a:t>
            </a:r>
            <a:r>
              <a:rPr sz="2000" spc="-10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legenda</a:t>
            </a:r>
            <a:r>
              <a:rPr sz="20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conforme</a:t>
            </a:r>
            <a:r>
              <a:rPr sz="2000" spc="-1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símbolos</a:t>
            </a:r>
            <a:r>
              <a:rPr sz="2000" spc="-8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F1F1F"/>
                </a:solidFill>
                <a:latin typeface="Arial"/>
                <a:cs typeface="Arial"/>
              </a:rPr>
              <a:t>acima.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3581400" cy="1219200"/>
          </a:xfrm>
          <a:custGeom>
            <a:avLst/>
            <a:gdLst/>
            <a:ahLst/>
            <a:cxnLst/>
            <a:rect l="l" t="t" r="r" b="b"/>
            <a:pathLst>
              <a:path w="3670300" h="1564640">
                <a:moveTo>
                  <a:pt x="3669791" y="0"/>
                </a:moveTo>
                <a:lnTo>
                  <a:pt x="0" y="0"/>
                </a:lnTo>
                <a:lnTo>
                  <a:pt x="0" y="1564259"/>
                </a:lnTo>
                <a:lnTo>
                  <a:pt x="3669791" y="1564259"/>
                </a:lnTo>
                <a:lnTo>
                  <a:pt x="3669791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8604" y="296798"/>
            <a:ext cx="3155260" cy="738663"/>
          </a:xfrm>
          <a:prstGeom prst="rect">
            <a:avLst/>
          </a:prstGeom>
        </p:spPr>
        <p:txBody>
          <a:bodyPr vert="horz" wrap="square" lIns="0" tIns="182879" rIns="0" bIns="0" rtlCol="0">
            <a:spAutoFit/>
          </a:bodyPr>
          <a:lstStyle/>
          <a:p>
            <a:pPr marL="97091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Ex</a:t>
            </a:r>
            <a:r>
              <a:rPr sz="3600" spc="-100" dirty="0"/>
              <a:t> </a:t>
            </a:r>
            <a:r>
              <a:rPr sz="3600" spc="-25" dirty="0"/>
              <a:t>1</a:t>
            </a:r>
            <a:r>
              <a:rPr lang="pt-BR" sz="3600" spc="-25" dirty="0"/>
              <a:t>2</a:t>
            </a:r>
            <a:endParaRPr sz="36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49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765E179-30DC-CA2E-8174-F147D7062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864" y="1332260"/>
            <a:ext cx="6864468" cy="49923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99103" y="2945701"/>
            <a:ext cx="518985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10" dirty="0"/>
              <a:t>INTRODUÇÃO</a:t>
            </a:r>
            <a:endParaRPr sz="6000"/>
          </a:p>
        </p:txBody>
      </p:sp>
      <p:sp>
        <p:nvSpPr>
          <p:cNvPr id="4" name="object 4"/>
          <p:cNvSpPr txBox="1"/>
          <p:nvPr/>
        </p:nvSpPr>
        <p:spPr>
          <a:xfrm>
            <a:off x="4009644" y="6438265"/>
            <a:ext cx="4130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DC541"/>
                </a:solidFill>
                <a:latin typeface="Trebuchet MS"/>
                <a:cs typeface="Trebuchet MS"/>
              </a:rPr>
              <a:t>Instituto</a:t>
            </a:r>
            <a:r>
              <a:rPr sz="1200" spc="-15" dirty="0">
                <a:solidFill>
                  <a:srgbClr val="8DC541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8DC541"/>
                </a:solidFill>
                <a:latin typeface="Trebuchet MS"/>
                <a:cs typeface="Trebuchet MS"/>
              </a:rPr>
              <a:t>Federal</a:t>
            </a:r>
            <a:r>
              <a:rPr sz="1200" spc="-60" dirty="0">
                <a:solidFill>
                  <a:srgbClr val="8DC541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8DC541"/>
                </a:solidFill>
                <a:latin typeface="Trebuchet MS"/>
                <a:cs typeface="Trebuchet MS"/>
              </a:rPr>
              <a:t>Sul-rio-</a:t>
            </a:r>
            <a:r>
              <a:rPr sz="1200" spc="-10" dirty="0">
                <a:solidFill>
                  <a:srgbClr val="8DC541"/>
                </a:solidFill>
                <a:latin typeface="Trebuchet MS"/>
                <a:cs typeface="Trebuchet MS"/>
              </a:rPr>
              <a:t>grandense</a:t>
            </a:r>
            <a:r>
              <a:rPr sz="1200" spc="-50" dirty="0">
                <a:solidFill>
                  <a:srgbClr val="8DC54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8DC541"/>
                </a:solidFill>
                <a:latin typeface="Trebuchet MS"/>
                <a:cs typeface="Trebuchet MS"/>
              </a:rPr>
              <a:t>|</a:t>
            </a:r>
            <a:r>
              <a:rPr sz="1200" spc="-35" dirty="0">
                <a:solidFill>
                  <a:srgbClr val="8DC54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8DC541"/>
                </a:solidFill>
                <a:latin typeface="Trebuchet MS"/>
                <a:cs typeface="Trebuchet MS"/>
              </a:rPr>
              <a:t>campus</a:t>
            </a:r>
            <a:r>
              <a:rPr sz="1200" spc="-25" dirty="0">
                <a:solidFill>
                  <a:srgbClr val="8DC541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8DC541"/>
                </a:solidFill>
                <a:latin typeface="Trebuchet MS"/>
                <a:cs typeface="Trebuchet MS"/>
              </a:rPr>
              <a:t>Sapucaia</a:t>
            </a:r>
            <a:r>
              <a:rPr sz="1200" spc="-65" dirty="0">
                <a:solidFill>
                  <a:srgbClr val="8DC54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8DC541"/>
                </a:solidFill>
                <a:latin typeface="Trebuchet MS"/>
                <a:cs typeface="Trebuchet MS"/>
              </a:rPr>
              <a:t>do</a:t>
            </a:r>
            <a:r>
              <a:rPr sz="1200" spc="-25" dirty="0">
                <a:solidFill>
                  <a:srgbClr val="8DC541"/>
                </a:solidFill>
                <a:latin typeface="Trebuchet MS"/>
                <a:cs typeface="Trebuchet MS"/>
              </a:rPr>
              <a:t> Sul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564640"/>
          </a:xfrm>
          <a:custGeom>
            <a:avLst/>
            <a:gdLst/>
            <a:ahLst/>
            <a:cxnLst/>
            <a:rect l="l" t="t" r="r" b="b"/>
            <a:pathLst>
              <a:path w="12192000" h="1564640">
                <a:moveTo>
                  <a:pt x="12192000" y="0"/>
                </a:moveTo>
                <a:lnTo>
                  <a:pt x="0" y="0"/>
                </a:lnTo>
                <a:lnTo>
                  <a:pt x="0" y="1564259"/>
                </a:lnTo>
                <a:lnTo>
                  <a:pt x="12192000" y="1564259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2579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Vistas</a:t>
            </a:r>
            <a:r>
              <a:rPr sz="3600" spc="-160" dirty="0"/>
              <a:t> </a:t>
            </a:r>
            <a:r>
              <a:rPr sz="3600" spc="-10" dirty="0"/>
              <a:t>ortográficas</a:t>
            </a:r>
            <a:endParaRPr sz="36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50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6A13583-1324-821C-08F2-011E88995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227" y="1658370"/>
            <a:ext cx="7057543" cy="4992079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"/>
            <a:ext cx="2362200" cy="1371601"/>
          </a:xfrm>
          <a:custGeom>
            <a:avLst/>
            <a:gdLst/>
            <a:ahLst/>
            <a:cxnLst/>
            <a:rect l="l" t="t" r="r" b="b"/>
            <a:pathLst>
              <a:path w="12192000" h="1564640">
                <a:moveTo>
                  <a:pt x="12192000" y="0"/>
                </a:moveTo>
                <a:lnTo>
                  <a:pt x="0" y="0"/>
                </a:lnTo>
                <a:lnTo>
                  <a:pt x="0" y="1564259"/>
                </a:lnTo>
                <a:lnTo>
                  <a:pt x="12192000" y="1564259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8604" y="296798"/>
            <a:ext cx="11654790" cy="879727"/>
          </a:xfrm>
          <a:prstGeom prst="rect">
            <a:avLst/>
          </a:prstGeom>
        </p:spPr>
        <p:txBody>
          <a:bodyPr vert="horz" wrap="square" lIns="0" tIns="322579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100"/>
              </a:spcBef>
            </a:pPr>
            <a:r>
              <a:rPr lang="pt-BR" sz="3600" dirty="0"/>
              <a:t>Ex. 13</a:t>
            </a:r>
            <a:endParaRPr sz="360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51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E32350B-9F60-E8B4-4B0F-33A3F6CE3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804" y="1026812"/>
            <a:ext cx="8113396" cy="562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499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3269" y="2298700"/>
            <a:ext cx="10333990" cy="3333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spc="-1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NBR</a:t>
            </a:r>
            <a:r>
              <a:rPr sz="1800" spc="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10126</a:t>
            </a:r>
            <a:r>
              <a:rPr sz="1800" spc="5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1F1F1F"/>
                </a:solidFill>
                <a:latin typeface="Arial"/>
                <a:cs typeface="Arial"/>
              </a:rPr>
              <a:t>(ABNT,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1987</a:t>
            </a:r>
            <a:r>
              <a:rPr sz="1800" spc="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-</a:t>
            </a:r>
            <a:r>
              <a:rPr sz="1800" spc="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Versão</a:t>
            </a:r>
            <a:r>
              <a:rPr sz="1800" spc="5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Corrigida:</a:t>
            </a:r>
            <a:r>
              <a:rPr sz="1800" spc="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1998)</a:t>
            </a:r>
            <a:r>
              <a:rPr sz="1800" spc="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tem</a:t>
            </a:r>
            <a:r>
              <a:rPr sz="1800" spc="5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como</a:t>
            </a:r>
            <a:r>
              <a:rPr sz="1800" spc="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objetivo</a:t>
            </a:r>
            <a:r>
              <a:rPr sz="1800" spc="1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fixar</a:t>
            </a:r>
            <a:r>
              <a:rPr sz="1800" spc="8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os</a:t>
            </a:r>
            <a:r>
              <a:rPr sz="1800" spc="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princípios</a:t>
            </a:r>
            <a:r>
              <a:rPr sz="1800" spc="10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gerais</a:t>
            </a:r>
            <a:r>
              <a:rPr sz="1800" spc="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de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cotagem,</a:t>
            </a:r>
            <a:r>
              <a:rPr sz="1800" spc="-9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através</a:t>
            </a:r>
            <a:r>
              <a:rPr sz="1800" spc="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linhas,</a:t>
            </a:r>
            <a:r>
              <a:rPr sz="1800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símbolos,</a:t>
            </a:r>
            <a:r>
              <a:rPr sz="1800" spc="-9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notas</a:t>
            </a:r>
            <a:r>
              <a:rPr sz="1800" spc="-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valor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numérico</a:t>
            </a:r>
            <a:r>
              <a:rPr sz="1800" spc="-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numa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unidade</a:t>
            </a:r>
            <a:r>
              <a:rPr sz="1800" spc="-7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medida.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As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recomendações</a:t>
            </a:r>
            <a:r>
              <a:rPr sz="1800" spc="-7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na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aplicação</a:t>
            </a:r>
            <a:r>
              <a:rPr sz="1800" spc="-8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cotas</a:t>
            </a:r>
            <a:r>
              <a:rPr sz="1800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são: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8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buFont typeface="Wingdings"/>
              <a:buChar char=""/>
              <a:tabLst>
                <a:tab pos="356870" algn="l"/>
              </a:tabLst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Cotagem</a:t>
            </a:r>
            <a:r>
              <a:rPr sz="1800" spc="-5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completa</a:t>
            </a:r>
            <a:r>
              <a:rPr sz="1800" spc="-5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para</a:t>
            </a:r>
            <a:r>
              <a:rPr sz="1800" spc="-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descrever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forma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clara</a:t>
            </a:r>
            <a:r>
              <a:rPr sz="1800" spc="-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concisa</a:t>
            </a:r>
            <a:r>
              <a:rPr sz="1800" spc="-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objeto;</a:t>
            </a:r>
            <a:endParaRPr sz="1800">
              <a:latin typeface="Arial"/>
              <a:cs typeface="Arial"/>
            </a:endParaRPr>
          </a:p>
          <a:p>
            <a:pPr marL="356870" marR="8890" indent="-344805">
              <a:lnSpc>
                <a:spcPct val="100000"/>
              </a:lnSpc>
              <a:buFont typeface="Wingdings"/>
              <a:buChar char=""/>
              <a:tabLst>
                <a:tab pos="356870" algn="l"/>
              </a:tabLst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Desenhos</a:t>
            </a:r>
            <a:r>
              <a:rPr sz="1800" spc="229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2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detalhes</a:t>
            </a:r>
            <a:r>
              <a:rPr sz="1800" spc="2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devem</a:t>
            </a:r>
            <a:r>
              <a:rPr sz="1800" spc="2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usar</a:t>
            </a:r>
            <a:r>
              <a:rPr sz="1800" spc="2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spc="2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mesma</a:t>
            </a:r>
            <a:r>
              <a:rPr sz="1800" spc="27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unidade</a:t>
            </a:r>
            <a:r>
              <a:rPr sz="1800" spc="29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para</a:t>
            </a:r>
            <a:r>
              <a:rPr sz="1800" spc="2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todas</a:t>
            </a:r>
            <a:r>
              <a:rPr sz="1800" spc="27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as</a:t>
            </a:r>
            <a:r>
              <a:rPr sz="1800" spc="2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cotas</a:t>
            </a:r>
            <a:r>
              <a:rPr sz="1800" spc="28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sem</a:t>
            </a:r>
            <a:r>
              <a:rPr sz="1800" spc="27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sz="1800" spc="2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emprego</a:t>
            </a:r>
            <a:r>
              <a:rPr sz="1800" spc="2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do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símbolo;</a:t>
            </a:r>
            <a:endParaRPr sz="18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buFont typeface="Wingdings"/>
              <a:buChar char=""/>
              <a:tabLst>
                <a:tab pos="356870" algn="l"/>
              </a:tabLst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Evitar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duplicação</a:t>
            </a:r>
            <a:r>
              <a:rPr sz="1800" spc="-8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cotas,</a:t>
            </a:r>
            <a:r>
              <a:rPr sz="1800" spc="-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cotar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estritamente</a:t>
            </a:r>
            <a:r>
              <a:rPr sz="1800" spc="-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necessário;</a:t>
            </a:r>
            <a:endParaRPr sz="1800">
              <a:latin typeface="Arial"/>
              <a:cs typeface="Arial"/>
            </a:endParaRPr>
          </a:p>
          <a:p>
            <a:pPr marL="356870" marR="5080" indent="-34480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56870" algn="l"/>
              </a:tabLst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Sempre</a:t>
            </a:r>
            <a:r>
              <a:rPr sz="1800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que</a:t>
            </a:r>
            <a:r>
              <a:rPr sz="1800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possível</a:t>
            </a:r>
            <a:r>
              <a:rPr sz="1800" spc="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evitar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sz="1800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cruzamento</a:t>
            </a:r>
            <a:r>
              <a:rPr sz="1800" spc="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linhas</a:t>
            </a:r>
            <a:r>
              <a:rPr sz="1800" spc="-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auxiliares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com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linhas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cotas e</a:t>
            </a:r>
            <a:r>
              <a:rPr sz="1800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com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linhas</a:t>
            </a:r>
            <a:r>
              <a:rPr sz="1800" spc="-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do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desenho;</a:t>
            </a:r>
            <a:endParaRPr sz="18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buFont typeface="Wingdings"/>
              <a:buChar char=""/>
              <a:tabLst>
                <a:tab pos="356870" algn="l"/>
              </a:tabLst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spc="-19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cotagem</a:t>
            </a:r>
            <a:r>
              <a:rPr sz="1800" spc="-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deve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</a:t>
            </a:r>
            <a:r>
              <a:rPr sz="1800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dar na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vista</a:t>
            </a:r>
            <a:r>
              <a:rPr sz="1800" spc="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ou</a:t>
            </a:r>
            <a:r>
              <a:rPr sz="1800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corte</a:t>
            </a:r>
            <a:r>
              <a:rPr sz="1800" spc="-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que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represente</a:t>
            </a:r>
            <a:r>
              <a:rPr sz="1800" spc="-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mais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claramente</a:t>
            </a:r>
            <a:r>
              <a:rPr sz="1800" spc="-8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elemento.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71680" cy="1564640"/>
          </a:xfrm>
          <a:custGeom>
            <a:avLst/>
            <a:gdLst/>
            <a:ahLst/>
            <a:cxnLst/>
            <a:rect l="l" t="t" r="r" b="b"/>
            <a:pathLst>
              <a:path w="12171680" h="1564640">
                <a:moveTo>
                  <a:pt x="12171299" y="0"/>
                </a:moveTo>
                <a:lnTo>
                  <a:pt x="0" y="0"/>
                </a:lnTo>
                <a:lnTo>
                  <a:pt x="0" y="1564259"/>
                </a:lnTo>
                <a:lnTo>
                  <a:pt x="12171299" y="1564259"/>
                </a:lnTo>
                <a:lnTo>
                  <a:pt x="12171299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66450" y="5504179"/>
            <a:ext cx="735329" cy="135381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6141" rIns="0" bIns="0" rtlCol="0">
            <a:spAutoFit/>
          </a:bodyPr>
          <a:lstStyle/>
          <a:p>
            <a:pPr marL="4084320">
              <a:lnSpc>
                <a:spcPct val="100000"/>
              </a:lnSpc>
              <a:spcBef>
                <a:spcPts val="100"/>
              </a:spcBef>
            </a:pPr>
            <a:r>
              <a:rPr sz="4000" spc="-35" dirty="0"/>
              <a:t>COTAGEM</a:t>
            </a:r>
            <a:endParaRPr sz="40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52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677" y="1866265"/>
            <a:ext cx="5817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Os</a:t>
            </a:r>
            <a:r>
              <a:rPr sz="1800" spc="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elementos</a:t>
            </a:r>
            <a:r>
              <a:rPr sz="1800" spc="-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gráficos</a:t>
            </a:r>
            <a:r>
              <a:rPr sz="1800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para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representação</a:t>
            </a:r>
            <a:r>
              <a:rPr sz="1800" spc="-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da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cota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são: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7677" y="2247900"/>
            <a:ext cx="50546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" indent="-34353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6235" algn="l"/>
              </a:tabLst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Linha</a:t>
            </a:r>
            <a:r>
              <a:rPr sz="1800" spc="-9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-5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cota;</a:t>
            </a:r>
            <a:endParaRPr sz="1800">
              <a:latin typeface="Arial"/>
              <a:cs typeface="Arial"/>
            </a:endParaRPr>
          </a:p>
          <a:p>
            <a:pPr marL="356235" indent="-343535">
              <a:lnSpc>
                <a:spcPct val="100000"/>
              </a:lnSpc>
              <a:buFont typeface="Wingdings"/>
              <a:buChar char=""/>
              <a:tabLst>
                <a:tab pos="356235" algn="l"/>
              </a:tabLst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Linha</a:t>
            </a:r>
            <a:r>
              <a:rPr sz="1800" spc="-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auxiliar;</a:t>
            </a:r>
            <a:endParaRPr sz="1800">
              <a:latin typeface="Arial"/>
              <a:cs typeface="Arial"/>
            </a:endParaRPr>
          </a:p>
          <a:p>
            <a:pPr marL="356235" indent="-343535">
              <a:lnSpc>
                <a:spcPct val="100000"/>
              </a:lnSpc>
              <a:buFont typeface="Wingdings"/>
              <a:buChar char=""/>
              <a:tabLst>
                <a:tab pos="356235" algn="l"/>
              </a:tabLst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Limite</a:t>
            </a:r>
            <a:r>
              <a:rPr sz="1800" spc="-5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da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linha</a:t>
            </a:r>
            <a:r>
              <a:rPr sz="1800" spc="-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cota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(seta</a:t>
            </a:r>
            <a:r>
              <a:rPr sz="1800" spc="-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ou traço</a:t>
            </a:r>
            <a:r>
              <a:rPr sz="1800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oblíquo);</a:t>
            </a:r>
            <a:endParaRPr sz="1800">
              <a:latin typeface="Arial"/>
              <a:cs typeface="Arial"/>
            </a:endParaRPr>
          </a:p>
          <a:p>
            <a:pPr marL="356235" indent="-343535">
              <a:lnSpc>
                <a:spcPct val="100000"/>
              </a:lnSpc>
              <a:buFont typeface="Wingdings"/>
              <a:buChar char=""/>
              <a:tabLst>
                <a:tab pos="356235" algn="l"/>
              </a:tabLst>
            </a:pPr>
            <a:r>
              <a:rPr sz="1800" spc="-60" dirty="0">
                <a:solidFill>
                  <a:srgbClr val="1F1F1F"/>
                </a:solidFill>
                <a:latin typeface="Arial"/>
                <a:cs typeface="Arial"/>
              </a:rPr>
              <a:t>Valor</a:t>
            </a:r>
            <a:r>
              <a:rPr sz="1800" spc="-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numérico</a:t>
            </a:r>
            <a:r>
              <a:rPr sz="1800" spc="-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da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cota.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04380" y="2734310"/>
            <a:ext cx="3149600" cy="286258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34290" rIns="0" bIns="0" rtlCol="0">
            <a:spAutoFit/>
          </a:bodyPr>
          <a:lstStyle/>
          <a:p>
            <a:pPr marL="146050" marR="133350" indent="3810" algn="ctr">
              <a:lnSpc>
                <a:spcPct val="100000"/>
              </a:lnSpc>
              <a:spcBef>
                <a:spcPts val="270"/>
              </a:spcBef>
            </a:pPr>
            <a:r>
              <a:rPr sz="1800" dirty="0">
                <a:latin typeface="Arial"/>
                <a:cs typeface="Arial"/>
              </a:rPr>
              <a:t>As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linhas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auxiliares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de </a:t>
            </a:r>
            <a:r>
              <a:rPr sz="1800" dirty="0">
                <a:latin typeface="Arial"/>
                <a:cs typeface="Arial"/>
              </a:rPr>
              <a:t>cotas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devem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ser </a:t>
            </a:r>
            <a:r>
              <a:rPr sz="1800" dirty="0">
                <a:latin typeface="Arial"/>
                <a:cs typeface="Arial"/>
              </a:rPr>
              <a:t>desenhadas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linhas </a:t>
            </a:r>
            <a:r>
              <a:rPr sz="1800" dirty="0">
                <a:latin typeface="Arial"/>
                <a:cs typeface="Arial"/>
              </a:rPr>
              <a:t>estreitas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contínuas.</a:t>
            </a:r>
            <a:r>
              <a:rPr sz="1800" spc="-2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linha </a:t>
            </a:r>
            <a:r>
              <a:rPr sz="1800" dirty="0">
                <a:latin typeface="Arial"/>
                <a:cs typeface="Arial"/>
              </a:rPr>
              <a:t>auxiliar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deve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prolongada </a:t>
            </a:r>
            <a:r>
              <a:rPr sz="1800" dirty="0">
                <a:latin typeface="Arial"/>
                <a:cs typeface="Arial"/>
              </a:rPr>
              <a:t>ligeiramente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além</a:t>
            </a:r>
            <a:r>
              <a:rPr sz="1800" spc="-25" dirty="0">
                <a:latin typeface="Arial"/>
                <a:cs typeface="Arial"/>
              </a:rPr>
              <a:t> da </a:t>
            </a:r>
            <a:r>
              <a:rPr sz="1800" dirty="0">
                <a:latin typeface="Arial"/>
                <a:cs typeface="Arial"/>
              </a:rPr>
              <a:t>respectiva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linha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cota.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Um </a:t>
            </a:r>
            <a:r>
              <a:rPr sz="1800" dirty="0">
                <a:latin typeface="Arial"/>
                <a:cs typeface="Arial"/>
              </a:rPr>
              <a:t>pequeno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espaço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deve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ser </a:t>
            </a:r>
            <a:r>
              <a:rPr sz="1800" dirty="0">
                <a:latin typeface="Arial"/>
                <a:cs typeface="Arial"/>
              </a:rPr>
              <a:t>deixado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entre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linha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de </a:t>
            </a:r>
            <a:r>
              <a:rPr sz="1800" dirty="0">
                <a:latin typeface="Arial"/>
                <a:cs typeface="Arial"/>
              </a:rPr>
              <a:t>contorno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linha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auxiliar.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5660" y="3630929"/>
            <a:ext cx="4549140" cy="259334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0"/>
            <a:ext cx="12171680" cy="1564640"/>
          </a:xfrm>
          <a:custGeom>
            <a:avLst/>
            <a:gdLst/>
            <a:ahLst/>
            <a:cxnLst/>
            <a:rect l="l" t="t" r="r" b="b"/>
            <a:pathLst>
              <a:path w="12171680" h="1564640">
                <a:moveTo>
                  <a:pt x="12171299" y="0"/>
                </a:moveTo>
                <a:lnTo>
                  <a:pt x="0" y="0"/>
                </a:lnTo>
                <a:lnTo>
                  <a:pt x="0" y="1564259"/>
                </a:lnTo>
                <a:lnTo>
                  <a:pt x="12171299" y="1564259"/>
                </a:lnTo>
                <a:lnTo>
                  <a:pt x="12171299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66450" y="5504179"/>
            <a:ext cx="735329" cy="135381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6141" rIns="0" bIns="0" rtlCol="0">
            <a:spAutoFit/>
          </a:bodyPr>
          <a:lstStyle/>
          <a:p>
            <a:pPr marL="4084320">
              <a:lnSpc>
                <a:spcPct val="100000"/>
              </a:lnSpc>
              <a:spcBef>
                <a:spcPts val="100"/>
              </a:spcBef>
            </a:pPr>
            <a:r>
              <a:rPr sz="4000" spc="-35" dirty="0"/>
              <a:t>COTAGEM</a:t>
            </a:r>
            <a:endParaRPr sz="400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53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3220" y="902715"/>
            <a:ext cx="1126998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Quando</a:t>
            </a:r>
            <a:r>
              <a:rPr sz="1800" spc="1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houver</a:t>
            </a:r>
            <a:r>
              <a:rPr sz="1800" spc="1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espaço</a:t>
            </a:r>
            <a:r>
              <a:rPr sz="1800" spc="1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disponível,</a:t>
            </a:r>
            <a:r>
              <a:rPr sz="1800" spc="17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as</a:t>
            </a:r>
            <a:r>
              <a:rPr sz="1800" spc="1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setas</a:t>
            </a:r>
            <a:r>
              <a:rPr sz="1800" spc="1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1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limitação</a:t>
            </a:r>
            <a:r>
              <a:rPr sz="1800" spc="1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da</a:t>
            </a:r>
            <a:r>
              <a:rPr sz="1800" spc="1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linha</a:t>
            </a:r>
            <a:r>
              <a:rPr sz="1800" spc="1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1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cota</a:t>
            </a:r>
            <a:r>
              <a:rPr sz="1800" spc="1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devem</a:t>
            </a:r>
            <a:r>
              <a:rPr sz="1800" spc="1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ser</a:t>
            </a:r>
            <a:r>
              <a:rPr sz="1800" spc="1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apresentadas</a:t>
            </a:r>
            <a:r>
              <a:rPr sz="1800" spc="17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entre</a:t>
            </a:r>
            <a:r>
              <a:rPr sz="1800" spc="17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os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limites</a:t>
            </a:r>
            <a:r>
              <a:rPr sz="1800" spc="2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da</a:t>
            </a:r>
            <a:r>
              <a:rPr sz="1800" spc="229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linha</a:t>
            </a:r>
            <a:r>
              <a:rPr sz="1800" spc="229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2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cota.</a:t>
            </a:r>
            <a:r>
              <a:rPr sz="1800" spc="2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Quando</a:t>
            </a:r>
            <a:r>
              <a:rPr sz="1800" spc="229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sz="1800" spc="2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espaço</a:t>
            </a:r>
            <a:r>
              <a:rPr sz="1800" spc="2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for</a:t>
            </a:r>
            <a:r>
              <a:rPr sz="1800" spc="254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limitado</a:t>
            </a:r>
            <a:r>
              <a:rPr sz="1800" spc="2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as</a:t>
            </a:r>
            <a:r>
              <a:rPr sz="1800" spc="2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setas</a:t>
            </a:r>
            <a:r>
              <a:rPr sz="1800" spc="2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podem</a:t>
            </a:r>
            <a:r>
              <a:rPr sz="1800" spc="2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ser</a:t>
            </a:r>
            <a:r>
              <a:rPr sz="1800" spc="2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apresentadas</a:t>
            </a:r>
            <a:r>
              <a:rPr sz="1800" spc="2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externamente</a:t>
            </a:r>
            <a:r>
              <a:rPr sz="1800" spc="2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no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prolongamento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da</a:t>
            </a:r>
            <a:r>
              <a:rPr sz="1800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linha</a:t>
            </a:r>
            <a:r>
              <a:rPr sz="1800" spc="-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cota.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35200" y="2292350"/>
            <a:ext cx="7423150" cy="33464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66450" y="5504179"/>
            <a:ext cx="735329" cy="135381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54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6771" y="1050925"/>
            <a:ext cx="99904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spc="-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linha</a:t>
            </a:r>
            <a:r>
              <a:rPr sz="1800" spc="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auxiliar</a:t>
            </a:r>
            <a:r>
              <a:rPr sz="1800" spc="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deve</a:t>
            </a:r>
            <a:r>
              <a:rPr sz="1800" spc="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ser</a:t>
            </a:r>
            <a:r>
              <a:rPr sz="1800" spc="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perpendicular</a:t>
            </a:r>
            <a:r>
              <a:rPr sz="1800" spc="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ao</a:t>
            </a:r>
            <a:r>
              <a:rPr sz="1800" spc="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elemento</a:t>
            </a:r>
            <a:r>
              <a:rPr sz="1800" spc="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dimensionado,</a:t>
            </a:r>
            <a:r>
              <a:rPr sz="1800" spc="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mas</a:t>
            </a:r>
            <a:r>
              <a:rPr sz="1800" spc="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</a:t>
            </a:r>
            <a:r>
              <a:rPr sz="1800" spc="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necessário</a:t>
            </a:r>
            <a:r>
              <a:rPr sz="1800" spc="7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poderá</a:t>
            </a:r>
            <a:r>
              <a:rPr sz="1800" spc="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ser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desenhada</a:t>
            </a:r>
            <a:r>
              <a:rPr sz="1800" spc="-8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obliquamente</a:t>
            </a:r>
            <a:r>
              <a:rPr sz="1800" spc="-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spc="-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este</a:t>
            </a:r>
            <a:r>
              <a:rPr sz="1800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(aprox. 60°),</a:t>
            </a:r>
            <a:r>
              <a:rPr sz="1800" spc="-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porém</a:t>
            </a:r>
            <a:r>
              <a:rPr sz="1800" spc="-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paralelas</a:t>
            </a:r>
            <a:r>
              <a:rPr sz="1800" spc="-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entre</a:t>
            </a:r>
            <a:r>
              <a:rPr sz="1800" spc="-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si.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96771" y="3520757"/>
            <a:ext cx="74599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spc="-19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linha</a:t>
            </a:r>
            <a:r>
              <a:rPr sz="1800" spc="-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cota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não</a:t>
            </a:r>
            <a:r>
              <a:rPr sz="1800" spc="-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deve</a:t>
            </a:r>
            <a:r>
              <a:rPr sz="1800" spc="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ser</a:t>
            </a:r>
            <a:r>
              <a:rPr sz="1800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interrompida,</a:t>
            </a:r>
            <a:r>
              <a:rPr sz="1800" spc="-8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mesmo</a:t>
            </a:r>
            <a:r>
              <a:rPr sz="1800" spc="-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que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sz="1800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elemento</a:t>
            </a:r>
            <a:r>
              <a:rPr sz="1800" spc="-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 seja.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06620" y="2059939"/>
            <a:ext cx="2397760" cy="139318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8609" y="4304029"/>
            <a:ext cx="3491230" cy="154051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66450" y="5504179"/>
            <a:ext cx="735329" cy="135381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55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1214" y="1061720"/>
            <a:ext cx="10754360" cy="1953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spc="-19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indicação</a:t>
            </a:r>
            <a:r>
              <a:rPr sz="1800" spc="-10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dos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limites</a:t>
            </a:r>
            <a:r>
              <a:rPr sz="1800" spc="-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da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linha</a:t>
            </a:r>
            <a:r>
              <a:rPr sz="1800" spc="-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cota</a:t>
            </a:r>
            <a:r>
              <a:rPr sz="1800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é</a:t>
            </a:r>
            <a:r>
              <a:rPr sz="1800" spc="-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feita</a:t>
            </a:r>
            <a:r>
              <a:rPr sz="1800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por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meio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setas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ou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traços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oblíquos.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Somente</a:t>
            </a:r>
            <a:r>
              <a:rPr sz="1800" spc="29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uma</a:t>
            </a:r>
            <a:r>
              <a:rPr sz="1800" spc="28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indicação</a:t>
            </a:r>
            <a:r>
              <a:rPr sz="1800" spc="29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deve</a:t>
            </a:r>
            <a:r>
              <a:rPr sz="1800" spc="28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ser</a:t>
            </a:r>
            <a:r>
              <a:rPr sz="1800" spc="2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usada</a:t>
            </a:r>
            <a:r>
              <a:rPr sz="1800" spc="2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num</a:t>
            </a:r>
            <a:r>
              <a:rPr sz="1800" spc="254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mesmo</a:t>
            </a:r>
            <a:r>
              <a:rPr sz="1800" spc="29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desenho,</a:t>
            </a:r>
            <a:r>
              <a:rPr sz="1800" spc="30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entretanto,</a:t>
            </a:r>
            <a:r>
              <a:rPr sz="1800" spc="3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</a:t>
            </a:r>
            <a:r>
              <a:rPr sz="1800" spc="2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sz="1800" spc="229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espaço</a:t>
            </a:r>
            <a:r>
              <a:rPr sz="1800" spc="30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for</a:t>
            </a:r>
            <a:r>
              <a:rPr sz="1800" spc="2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pequeno,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outra</a:t>
            </a:r>
            <a:r>
              <a:rPr sz="1800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forma</a:t>
            </a:r>
            <a:r>
              <a:rPr sz="1800" spc="-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pode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ser</a:t>
            </a:r>
            <a:r>
              <a:rPr sz="1800" spc="-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utilizada.</a:t>
            </a:r>
            <a:r>
              <a:rPr sz="1800" spc="-2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As indicações</a:t>
            </a:r>
            <a:r>
              <a:rPr sz="1800" spc="-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são</a:t>
            </a:r>
            <a:r>
              <a:rPr sz="1800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as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seguintes: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800">
              <a:latin typeface="Arial"/>
              <a:cs typeface="Arial"/>
            </a:endParaRPr>
          </a:p>
          <a:p>
            <a:pPr marL="356235" marR="24130" indent="-344170">
              <a:lnSpc>
                <a:spcPct val="100000"/>
              </a:lnSpc>
              <a:buFont typeface="Wingdings"/>
              <a:buChar char=""/>
              <a:tabLst>
                <a:tab pos="356235" algn="l"/>
              </a:tabLst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spc="204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seta</a:t>
            </a:r>
            <a:r>
              <a:rPr sz="1800" spc="2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é</a:t>
            </a:r>
            <a:r>
              <a:rPr sz="1800" spc="2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desenha</a:t>
            </a:r>
            <a:r>
              <a:rPr sz="1800" spc="2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com</a:t>
            </a:r>
            <a:r>
              <a:rPr sz="1800" spc="2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linhas</a:t>
            </a:r>
            <a:r>
              <a:rPr sz="1800" spc="2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curtas</a:t>
            </a:r>
            <a:r>
              <a:rPr sz="1800" spc="229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formando</a:t>
            </a:r>
            <a:r>
              <a:rPr sz="1800" spc="229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ângulos</a:t>
            </a:r>
            <a:r>
              <a:rPr sz="1800" spc="2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19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15°.</a:t>
            </a:r>
            <a:r>
              <a:rPr sz="1800" spc="1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spc="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seta</a:t>
            </a:r>
            <a:r>
              <a:rPr sz="1800" spc="2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pode</a:t>
            </a:r>
            <a:r>
              <a:rPr sz="1800" spc="204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ser</a:t>
            </a:r>
            <a:r>
              <a:rPr sz="1800" spc="18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aberta,</a:t>
            </a:r>
            <a:r>
              <a:rPr sz="1800" spc="2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ou</a:t>
            </a:r>
            <a:r>
              <a:rPr sz="1800" spc="2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fechada preenchida;</a:t>
            </a:r>
            <a:endParaRPr sz="1800">
              <a:latin typeface="Arial"/>
              <a:cs typeface="Arial"/>
            </a:endParaRPr>
          </a:p>
          <a:p>
            <a:pPr marL="356235" indent="-343535">
              <a:lnSpc>
                <a:spcPct val="100000"/>
              </a:lnSpc>
              <a:buFont typeface="Wingdings"/>
              <a:buChar char=""/>
              <a:tabLst>
                <a:tab pos="356235" algn="l"/>
              </a:tabLst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traço</a:t>
            </a:r>
            <a:r>
              <a:rPr sz="1800" spc="-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oblíquo</a:t>
            </a:r>
            <a:r>
              <a:rPr sz="1800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é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desenhado</a:t>
            </a:r>
            <a:r>
              <a:rPr sz="1800" spc="-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com</a:t>
            </a:r>
            <a:r>
              <a:rPr sz="1800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uma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linha</a:t>
            </a:r>
            <a:r>
              <a:rPr sz="1800" spc="-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curta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inclinado</a:t>
            </a:r>
            <a:r>
              <a:rPr sz="1800" spc="-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45°.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70400" y="3799840"/>
            <a:ext cx="3307079" cy="157099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66450" y="5504179"/>
            <a:ext cx="735329" cy="135381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56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5172" y="651509"/>
            <a:ext cx="108477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538220" algn="l"/>
                <a:tab pos="4910455" algn="l"/>
                <a:tab pos="7452995" algn="l"/>
              </a:tabLst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Eixos,</a:t>
            </a:r>
            <a:r>
              <a:rPr sz="1800" spc="45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linhas</a:t>
            </a:r>
            <a:r>
              <a:rPr sz="1800" spc="45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4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centro,</a:t>
            </a:r>
            <a:r>
              <a:rPr sz="1800" spc="4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arestas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	e</a:t>
            </a:r>
            <a:r>
              <a:rPr sz="1800" spc="4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contornos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	de</a:t>
            </a:r>
            <a:r>
              <a:rPr sz="1800" spc="4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objetos</a:t>
            </a:r>
            <a:r>
              <a:rPr sz="1800" spc="45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não</a:t>
            </a:r>
            <a:r>
              <a:rPr sz="1800" spc="4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devem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	ser</a:t>
            </a:r>
            <a:r>
              <a:rPr sz="1800" spc="39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usados</a:t>
            </a:r>
            <a:r>
              <a:rPr sz="1800" spc="459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como</a:t>
            </a:r>
            <a:r>
              <a:rPr sz="1800" spc="4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linha</a:t>
            </a:r>
            <a:r>
              <a:rPr sz="1800" spc="4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40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cota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(exceção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aos</a:t>
            </a:r>
            <a:r>
              <a:rPr sz="1800" spc="-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desenhos</a:t>
            </a:r>
            <a:r>
              <a:rPr sz="1800" spc="-10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esquemáticos).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6289" y="2172970"/>
            <a:ext cx="7974329" cy="250951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66450" y="5504179"/>
            <a:ext cx="735329" cy="135381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57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3730" y="1034415"/>
            <a:ext cx="6271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As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cotas</a:t>
            </a:r>
            <a:r>
              <a:rPr sz="1800" spc="-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cordas,</a:t>
            </a:r>
            <a:r>
              <a:rPr sz="1800" spc="-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arcos</a:t>
            </a:r>
            <a:r>
              <a:rPr sz="1800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ângulos</a:t>
            </a:r>
            <a:r>
              <a:rPr sz="1800" spc="-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devem</a:t>
            </a:r>
            <a:r>
              <a:rPr sz="1800" spc="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ser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como</a:t>
            </a:r>
            <a:r>
              <a:rPr sz="1800" spc="-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mostra: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2139" y="2359660"/>
            <a:ext cx="8780779" cy="262763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66450" y="5504179"/>
            <a:ext cx="735329" cy="135381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58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3757" y="953770"/>
            <a:ext cx="10594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Em</a:t>
            </a:r>
            <a:r>
              <a:rPr sz="1800" spc="5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grandes</a:t>
            </a:r>
            <a:r>
              <a:rPr sz="1800" spc="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raios,</a:t>
            </a:r>
            <a:r>
              <a:rPr sz="1800" spc="5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onde</a:t>
            </a:r>
            <a:r>
              <a:rPr sz="1800" spc="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sz="1800" spc="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centro</a:t>
            </a:r>
            <a:r>
              <a:rPr sz="1800" spc="8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esteja</a:t>
            </a:r>
            <a:r>
              <a:rPr sz="1800" spc="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fora</a:t>
            </a:r>
            <a:r>
              <a:rPr sz="1800" spc="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dos</a:t>
            </a:r>
            <a:r>
              <a:rPr sz="1800" spc="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limites</a:t>
            </a:r>
            <a:r>
              <a:rPr sz="1800" spc="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disponíveis</a:t>
            </a:r>
            <a:r>
              <a:rPr sz="1800" spc="8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para</a:t>
            </a:r>
            <a:r>
              <a:rPr sz="1800" spc="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cotagem,</a:t>
            </a:r>
            <a:r>
              <a:rPr sz="1800" spc="5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spc="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linha</a:t>
            </a:r>
            <a:r>
              <a:rPr sz="1800" spc="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cota</a:t>
            </a:r>
            <a:r>
              <a:rPr sz="1800" spc="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deve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ser</a:t>
            </a:r>
            <a:r>
              <a:rPr sz="1800" spc="-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quebrada.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2170" y="2184400"/>
            <a:ext cx="4066054" cy="35877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66450" y="5504179"/>
            <a:ext cx="735329" cy="135381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59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564640"/>
          </a:xfrm>
          <a:custGeom>
            <a:avLst/>
            <a:gdLst/>
            <a:ahLst/>
            <a:cxnLst/>
            <a:rect l="l" t="t" r="r" b="b"/>
            <a:pathLst>
              <a:path w="12192000" h="1564640">
                <a:moveTo>
                  <a:pt x="12192000" y="0"/>
                </a:moveTo>
                <a:lnTo>
                  <a:pt x="0" y="0"/>
                </a:lnTo>
                <a:lnTo>
                  <a:pt x="0" y="1564259"/>
                </a:lnTo>
                <a:lnTo>
                  <a:pt x="12192000" y="1564259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2579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Desenho</a:t>
            </a:r>
            <a:r>
              <a:rPr sz="3600" spc="-170" dirty="0"/>
              <a:t> </a:t>
            </a:r>
            <a:r>
              <a:rPr sz="3600" spc="-10" dirty="0"/>
              <a:t>geométrico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1004569" y="1842770"/>
            <a:ext cx="10144125" cy="1884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Geometria</a:t>
            </a:r>
            <a:r>
              <a:rPr sz="2000" spc="1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significa</a:t>
            </a:r>
            <a:r>
              <a:rPr sz="2000" spc="1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(em</a:t>
            </a:r>
            <a:r>
              <a:rPr sz="2000" spc="1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grego)</a:t>
            </a:r>
            <a:r>
              <a:rPr sz="2000" spc="9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1F1F1F"/>
                </a:solidFill>
                <a:latin typeface="Arial"/>
                <a:cs typeface="Arial"/>
              </a:rPr>
              <a:t>medida</a:t>
            </a:r>
            <a:r>
              <a:rPr sz="2000" b="1" i="1" spc="1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1F1F1F"/>
                </a:solidFill>
                <a:latin typeface="Arial"/>
                <a:cs typeface="Arial"/>
              </a:rPr>
              <a:t>da</a:t>
            </a:r>
            <a:r>
              <a:rPr sz="2000" b="1" i="1" spc="10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1F1F1F"/>
                </a:solidFill>
                <a:latin typeface="Arial"/>
                <a:cs typeface="Arial"/>
              </a:rPr>
              <a:t>terra.</a:t>
            </a:r>
            <a:r>
              <a:rPr sz="2000" b="1" i="1" spc="10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sz="2000" spc="8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ponto,</a:t>
            </a:r>
            <a:r>
              <a:rPr sz="2000" spc="8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2000" spc="10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linha,</a:t>
            </a:r>
            <a:r>
              <a:rPr sz="2000" spc="1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sz="2000" spc="8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plano</a:t>
            </a:r>
            <a:r>
              <a:rPr sz="2000" spc="1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e</a:t>
            </a:r>
            <a:r>
              <a:rPr sz="2000" spc="114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sz="2000" spc="8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F1F1F"/>
                </a:solidFill>
                <a:latin typeface="Arial"/>
                <a:cs typeface="Arial"/>
              </a:rPr>
              <a:t>sólido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são</a:t>
            </a:r>
            <a:r>
              <a:rPr sz="2000" spc="-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os</a:t>
            </a:r>
            <a:r>
              <a:rPr sz="2000" spc="-7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elementos</a:t>
            </a:r>
            <a:r>
              <a:rPr sz="2000" spc="-10" dirty="0">
                <a:solidFill>
                  <a:srgbClr val="1F1F1F"/>
                </a:solidFill>
                <a:latin typeface="Arial"/>
                <a:cs typeface="Arial"/>
              </a:rPr>
              <a:t> fundamentais</a:t>
            </a:r>
            <a:r>
              <a:rPr sz="2000" spc="-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da</a:t>
            </a:r>
            <a:r>
              <a:rPr sz="2000" spc="-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F1F1F"/>
                </a:solidFill>
                <a:latin typeface="Arial"/>
                <a:cs typeface="Arial"/>
              </a:rPr>
              <a:t>geometria.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1F1F1F"/>
                </a:solidFill>
                <a:latin typeface="Arial"/>
                <a:cs typeface="Arial"/>
              </a:rPr>
              <a:t>Ponto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Não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tem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altura,</a:t>
            </a:r>
            <a:r>
              <a:rPr sz="1800" spc="-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comprimento</a:t>
            </a:r>
            <a:r>
              <a:rPr sz="1800" spc="-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ou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largura,</a:t>
            </a:r>
            <a:r>
              <a:rPr sz="1800" spc="-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não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tem</a:t>
            </a:r>
            <a:r>
              <a:rPr sz="1800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dimensões.</a:t>
            </a:r>
            <a:r>
              <a:rPr sz="1800" spc="-8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ponto</a:t>
            </a:r>
            <a:r>
              <a:rPr sz="1800" spc="-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é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representado</a:t>
            </a:r>
            <a:r>
              <a:rPr sz="1800" spc="-10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por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uma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letra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maiúscula</a:t>
            </a:r>
            <a:r>
              <a:rPr sz="1800" spc="-1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nosso</a:t>
            </a:r>
            <a:r>
              <a:rPr sz="1800" spc="-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alfabeto.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93590" y="3921759"/>
            <a:ext cx="3107690" cy="5461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04569" y="4531289"/>
            <a:ext cx="10137140" cy="98933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2000" b="1" spc="-10" dirty="0">
                <a:solidFill>
                  <a:srgbClr val="1F1F1F"/>
                </a:solidFill>
                <a:latin typeface="Arial"/>
                <a:cs typeface="Arial"/>
              </a:rPr>
              <a:t>Linha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09"/>
              </a:spcBef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spc="20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linha</a:t>
            </a:r>
            <a:r>
              <a:rPr sz="1800" spc="40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é</a:t>
            </a:r>
            <a:r>
              <a:rPr sz="1800" spc="3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sz="1800" spc="3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deslocamento</a:t>
            </a:r>
            <a:r>
              <a:rPr sz="1800" spc="4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contínuo</a:t>
            </a:r>
            <a:r>
              <a:rPr sz="1800" spc="40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3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um</a:t>
            </a:r>
            <a:r>
              <a:rPr sz="1800" spc="40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ponto,</a:t>
            </a:r>
            <a:r>
              <a:rPr sz="1800" spc="3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ou</a:t>
            </a:r>
            <a:r>
              <a:rPr sz="1800" spc="3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spc="38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sucessão</a:t>
            </a:r>
            <a:r>
              <a:rPr sz="1800" spc="4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38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pontos</a:t>
            </a:r>
            <a:r>
              <a:rPr sz="1800" spc="3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</a:t>
            </a:r>
            <a:r>
              <a:rPr sz="1800" spc="38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tem</a:t>
            </a:r>
            <a:r>
              <a:rPr sz="1800" spc="39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uma</a:t>
            </a:r>
            <a:r>
              <a:rPr sz="1800" spc="38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única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dimensão.</a:t>
            </a:r>
            <a:r>
              <a:rPr sz="1800" spc="-8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É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representada</a:t>
            </a:r>
            <a:r>
              <a:rPr sz="1800" spc="-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por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uma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letra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minúscula</a:t>
            </a:r>
            <a:r>
              <a:rPr sz="1800" spc="-5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do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nosso</a:t>
            </a:r>
            <a:r>
              <a:rPr sz="1800" spc="-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alfabeto.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23409" y="5802629"/>
            <a:ext cx="2923540" cy="25780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9619" y="1121409"/>
            <a:ext cx="103809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As cotas</a:t>
            </a:r>
            <a:r>
              <a:rPr sz="1800" spc="-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devem</a:t>
            </a:r>
            <a:r>
              <a:rPr sz="1800" spc="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ser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localizadas</a:t>
            </a:r>
            <a:r>
              <a:rPr sz="1800" spc="5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tal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modo</a:t>
            </a:r>
            <a:r>
              <a:rPr sz="1800" spc="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que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não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sejam cortadas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ou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separadas</a:t>
            </a:r>
            <a:r>
              <a:rPr sz="1800" spc="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por qualquer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outra linha.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6889" y="2133600"/>
            <a:ext cx="5585460" cy="18110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09440" y="4248150"/>
            <a:ext cx="3780790" cy="16586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66450" y="5504179"/>
            <a:ext cx="735329" cy="135381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60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1992" y="968628"/>
            <a:ext cx="107569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u="heavy" dirty="0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Arial"/>
                <a:cs typeface="Arial"/>
              </a:rPr>
              <a:t>Cotagem</a:t>
            </a:r>
            <a:r>
              <a:rPr sz="1800" u="heavy" spc="260" dirty="0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Arial"/>
                <a:cs typeface="Arial"/>
              </a:rPr>
              <a:t>em</a:t>
            </a:r>
            <a:r>
              <a:rPr sz="1800" u="heavy" spc="240" dirty="0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Arial"/>
                <a:cs typeface="Arial"/>
              </a:rPr>
              <a:t>série:</a:t>
            </a:r>
            <a:r>
              <a:rPr sz="1800" u="heavy" spc="260" dirty="0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sz="1800" spc="2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próprio</a:t>
            </a:r>
            <a:r>
              <a:rPr sz="1800" spc="2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nome</a:t>
            </a:r>
            <a:r>
              <a:rPr sz="1800" spc="229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já</a:t>
            </a:r>
            <a:r>
              <a:rPr sz="1800" spc="2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diz,</a:t>
            </a:r>
            <a:r>
              <a:rPr sz="1800" spc="2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utiliza-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</a:t>
            </a:r>
            <a:r>
              <a:rPr sz="1800" spc="27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um</a:t>
            </a:r>
            <a:r>
              <a:rPr sz="1800" spc="2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vértice</a:t>
            </a:r>
            <a:r>
              <a:rPr sz="1800" spc="2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como</a:t>
            </a:r>
            <a:r>
              <a:rPr sz="1800" spc="2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referência,</a:t>
            </a:r>
            <a:r>
              <a:rPr sz="1800" spc="28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geralmente</a:t>
            </a:r>
            <a:r>
              <a:rPr sz="1800" spc="27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no</a:t>
            </a:r>
            <a:r>
              <a:rPr sz="1800" spc="229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canto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inferior</a:t>
            </a:r>
            <a:r>
              <a:rPr sz="1800" spc="-5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esquerdo,</a:t>
            </a:r>
            <a:r>
              <a:rPr sz="1800" spc="-5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para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iniciar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cotagem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as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novas</a:t>
            </a:r>
            <a:r>
              <a:rPr sz="1800" spc="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cotas</a:t>
            </a:r>
            <a:r>
              <a:rPr sz="1800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são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inseridas</a:t>
            </a:r>
            <a:r>
              <a:rPr sz="1800" spc="-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 partir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das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cotas</a:t>
            </a:r>
            <a:r>
              <a:rPr sz="1800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já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existentes.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4989" y="2340610"/>
            <a:ext cx="8088629" cy="322961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66450" y="5504179"/>
            <a:ext cx="735329" cy="135381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61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564640"/>
          </a:xfrm>
          <a:custGeom>
            <a:avLst/>
            <a:gdLst/>
            <a:ahLst/>
            <a:cxnLst/>
            <a:rect l="l" t="t" r="r" b="b"/>
            <a:pathLst>
              <a:path w="12192000" h="1564640">
                <a:moveTo>
                  <a:pt x="12192000" y="0"/>
                </a:moveTo>
                <a:lnTo>
                  <a:pt x="0" y="0"/>
                </a:lnTo>
                <a:lnTo>
                  <a:pt x="0" y="1564259"/>
                </a:lnTo>
                <a:lnTo>
                  <a:pt x="12192000" y="1564259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2579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Vistas</a:t>
            </a:r>
            <a:r>
              <a:rPr sz="3600" spc="-120" dirty="0"/>
              <a:t> </a:t>
            </a:r>
            <a:r>
              <a:rPr sz="3600" dirty="0"/>
              <a:t>ortográficas</a:t>
            </a:r>
            <a:r>
              <a:rPr sz="3600" spc="-110" dirty="0"/>
              <a:t> </a:t>
            </a:r>
            <a:r>
              <a:rPr sz="3600" dirty="0"/>
              <a:t>e</a:t>
            </a:r>
            <a:r>
              <a:rPr sz="3600" spc="-145" dirty="0"/>
              <a:t> </a:t>
            </a:r>
            <a:r>
              <a:rPr sz="3600" dirty="0"/>
              <a:t>Perspectiva</a:t>
            </a:r>
            <a:r>
              <a:rPr sz="3600" spc="-40" dirty="0"/>
              <a:t> </a:t>
            </a:r>
            <a:r>
              <a:rPr sz="3600" spc="-10" dirty="0"/>
              <a:t>isométrica</a:t>
            </a:r>
            <a:endParaRPr sz="3600"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62</a:t>
            </a:fld>
            <a:endParaRPr spc="-25" dirty="0"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pic>
        <p:nvPicPr>
          <p:cNvPr id="22" name="object 2">
            <a:extLst>
              <a:ext uri="{FF2B5EF4-FFF2-40B4-BE49-F238E27FC236}">
                <a16:creationId xmlns:a16="http://schemas.microsoft.com/office/drawing/2014/main" id="{59A8857F-DED5-9E87-BCAB-35F3266A728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95495" y="1855310"/>
            <a:ext cx="3001008" cy="3147380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908A4CED-A50E-80D3-2E7B-057D2C7BB8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7" y="2154110"/>
            <a:ext cx="2810267" cy="2705478"/>
          </a:xfrm>
          <a:prstGeom prst="rect">
            <a:avLst/>
          </a:prstGeom>
        </p:spPr>
      </p:pic>
      <p:pic>
        <p:nvPicPr>
          <p:cNvPr id="5" name="object 2">
            <a:extLst>
              <a:ext uri="{FF2B5EF4-FFF2-40B4-BE49-F238E27FC236}">
                <a16:creationId xmlns:a16="http://schemas.microsoft.com/office/drawing/2014/main" id="{BB65F28D-2AEA-49BD-A5CE-7939FEB6ECAE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37600" y="2135060"/>
            <a:ext cx="2984500" cy="264287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0519CA0-4AB0-CD24-4109-9ED88055C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8607EE6-4FD3-E7FA-73E1-376C696D7A1B}"/>
              </a:ext>
            </a:extLst>
          </p:cNvPr>
          <p:cNvSpPr/>
          <p:nvPr/>
        </p:nvSpPr>
        <p:spPr>
          <a:xfrm>
            <a:off x="0" y="0"/>
            <a:ext cx="12192000" cy="1564640"/>
          </a:xfrm>
          <a:custGeom>
            <a:avLst/>
            <a:gdLst/>
            <a:ahLst/>
            <a:cxnLst/>
            <a:rect l="l" t="t" r="r" b="b"/>
            <a:pathLst>
              <a:path w="12192000" h="1564640">
                <a:moveTo>
                  <a:pt x="12192000" y="0"/>
                </a:moveTo>
                <a:lnTo>
                  <a:pt x="0" y="0"/>
                </a:lnTo>
                <a:lnTo>
                  <a:pt x="0" y="1564259"/>
                </a:lnTo>
                <a:lnTo>
                  <a:pt x="12192000" y="1564259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429AC71F-74FF-6596-8D51-0FE924847B7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2076F793-0B34-ECAF-9B21-EFE3607E8B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2579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Vistas</a:t>
            </a:r>
            <a:r>
              <a:rPr sz="3600" spc="-120" dirty="0"/>
              <a:t> </a:t>
            </a:r>
            <a:r>
              <a:rPr sz="3600" dirty="0"/>
              <a:t>ortográficas</a:t>
            </a:r>
            <a:r>
              <a:rPr sz="3600" spc="-110" dirty="0"/>
              <a:t> </a:t>
            </a:r>
            <a:r>
              <a:rPr sz="3600" dirty="0"/>
              <a:t>e</a:t>
            </a:r>
            <a:r>
              <a:rPr sz="3600" spc="-145" dirty="0"/>
              <a:t> </a:t>
            </a:r>
            <a:r>
              <a:rPr sz="3600" dirty="0"/>
              <a:t>Perspectiva</a:t>
            </a:r>
            <a:r>
              <a:rPr sz="3600" spc="-40" dirty="0"/>
              <a:t> </a:t>
            </a:r>
            <a:r>
              <a:rPr sz="3600" spc="-10" dirty="0"/>
              <a:t>isométrica</a:t>
            </a:r>
            <a:endParaRPr sz="3600"/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59625708-2EFE-48E1-34D6-9D10DC7A158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63</a:t>
            </a:fld>
            <a:endParaRPr spc="-25"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75D3E58A-8ABB-734C-080E-74D707FBAD15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826957A-DA1C-533E-2133-3857B6D83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779" y="2033191"/>
            <a:ext cx="3553321" cy="330563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7059BD1-A2B6-2842-D36A-15074B7A7D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1865780"/>
            <a:ext cx="3598563" cy="36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871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3429000" cy="1391349"/>
          </a:xfrm>
          <a:custGeom>
            <a:avLst/>
            <a:gdLst/>
            <a:ahLst/>
            <a:cxnLst/>
            <a:rect l="l" t="t" r="r" b="b"/>
            <a:pathLst>
              <a:path w="3670300" h="1564640">
                <a:moveTo>
                  <a:pt x="3669791" y="0"/>
                </a:moveTo>
                <a:lnTo>
                  <a:pt x="0" y="0"/>
                </a:lnTo>
                <a:lnTo>
                  <a:pt x="0" y="1564259"/>
                </a:lnTo>
                <a:lnTo>
                  <a:pt x="3669791" y="1564259"/>
                </a:lnTo>
                <a:lnTo>
                  <a:pt x="3669791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8604" y="296798"/>
            <a:ext cx="2855596" cy="738663"/>
          </a:xfrm>
          <a:prstGeom prst="rect">
            <a:avLst/>
          </a:prstGeom>
        </p:spPr>
        <p:txBody>
          <a:bodyPr vert="horz" wrap="square" lIns="0" tIns="182879" rIns="0" bIns="0" rtlCol="0">
            <a:spAutoFit/>
          </a:bodyPr>
          <a:lstStyle/>
          <a:p>
            <a:pPr marL="97091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Ex</a:t>
            </a:r>
            <a:r>
              <a:rPr sz="3600" spc="-110" dirty="0"/>
              <a:t> </a:t>
            </a:r>
            <a:r>
              <a:rPr lang="pt-BR" sz="3600" spc="-25" dirty="0"/>
              <a:t>14</a:t>
            </a:r>
            <a:endParaRPr sz="360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64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ED43D3B-81E0-26D8-6BDA-F2EDCB8A9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219" y="1542546"/>
            <a:ext cx="4741239" cy="480065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255A2DD2-159F-6287-3F3B-756DF07EAACA}"/>
              </a:ext>
            </a:extLst>
          </p:cNvPr>
          <p:cNvSpPr txBox="1"/>
          <p:nvPr/>
        </p:nvSpPr>
        <p:spPr>
          <a:xfrm>
            <a:off x="5943600" y="481463"/>
            <a:ext cx="379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 Black" panose="020B0A04020102020204" pitchFamily="34" charset="0"/>
              </a:rPr>
              <a:t>Fazer as vistas Ortográficas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3429000" cy="1391349"/>
          </a:xfrm>
          <a:custGeom>
            <a:avLst/>
            <a:gdLst/>
            <a:ahLst/>
            <a:cxnLst/>
            <a:rect l="l" t="t" r="r" b="b"/>
            <a:pathLst>
              <a:path w="3670300" h="1564640">
                <a:moveTo>
                  <a:pt x="3669791" y="0"/>
                </a:moveTo>
                <a:lnTo>
                  <a:pt x="0" y="0"/>
                </a:lnTo>
                <a:lnTo>
                  <a:pt x="0" y="1564259"/>
                </a:lnTo>
                <a:lnTo>
                  <a:pt x="3669791" y="1564259"/>
                </a:lnTo>
                <a:lnTo>
                  <a:pt x="3669791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8604" y="296798"/>
            <a:ext cx="2855596" cy="738663"/>
          </a:xfrm>
          <a:prstGeom prst="rect">
            <a:avLst/>
          </a:prstGeom>
        </p:spPr>
        <p:txBody>
          <a:bodyPr vert="horz" wrap="square" lIns="0" tIns="182879" rIns="0" bIns="0" rtlCol="0">
            <a:spAutoFit/>
          </a:bodyPr>
          <a:lstStyle/>
          <a:p>
            <a:pPr marL="97091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Ex</a:t>
            </a:r>
            <a:r>
              <a:rPr sz="3600" spc="-110" dirty="0"/>
              <a:t> </a:t>
            </a:r>
            <a:r>
              <a:rPr lang="pt-BR" sz="3600" spc="-25" dirty="0"/>
              <a:t>15</a:t>
            </a:r>
            <a:endParaRPr sz="360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65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DD8C99D-B8D9-2527-56B4-8B1FC7FD488E}"/>
              </a:ext>
            </a:extLst>
          </p:cNvPr>
          <p:cNvSpPr txBox="1"/>
          <p:nvPr/>
        </p:nvSpPr>
        <p:spPr>
          <a:xfrm>
            <a:off x="5486400" y="914400"/>
            <a:ext cx="377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Fazer as Vistas Ortográficas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E2295EA-9E1B-75E5-E56E-D4DFB144C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678" y="1676400"/>
            <a:ext cx="5774389" cy="452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6567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2685351" cy="1295400"/>
          </a:xfrm>
          <a:custGeom>
            <a:avLst/>
            <a:gdLst/>
            <a:ahLst/>
            <a:cxnLst/>
            <a:rect l="l" t="t" r="r" b="b"/>
            <a:pathLst>
              <a:path w="3670300" h="1564640">
                <a:moveTo>
                  <a:pt x="3669791" y="0"/>
                </a:moveTo>
                <a:lnTo>
                  <a:pt x="0" y="0"/>
                </a:lnTo>
                <a:lnTo>
                  <a:pt x="0" y="1564259"/>
                </a:lnTo>
                <a:lnTo>
                  <a:pt x="3669791" y="1564259"/>
                </a:lnTo>
                <a:lnTo>
                  <a:pt x="3669791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274717"/>
            <a:ext cx="2416747" cy="738396"/>
          </a:xfrm>
          <a:prstGeom prst="rect">
            <a:avLst/>
          </a:prstGeom>
        </p:spPr>
        <p:txBody>
          <a:bodyPr vert="horz" wrap="square" lIns="0" tIns="182879" rIns="0" bIns="0" rtlCol="0">
            <a:spAutoFit/>
          </a:bodyPr>
          <a:lstStyle/>
          <a:p>
            <a:pPr marL="970915" algn="l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Ex</a:t>
            </a:r>
            <a:r>
              <a:rPr sz="3600" spc="-110" dirty="0"/>
              <a:t> </a:t>
            </a:r>
            <a:r>
              <a:rPr lang="pt-BR" sz="3600" spc="-25" dirty="0"/>
              <a:t>16</a:t>
            </a:r>
            <a:endParaRPr sz="3600" dirty="0"/>
          </a:p>
        </p:txBody>
      </p:sp>
      <p:sp>
        <p:nvSpPr>
          <p:cNvPr id="5" name="object 5"/>
          <p:cNvSpPr txBox="1"/>
          <p:nvPr/>
        </p:nvSpPr>
        <p:spPr>
          <a:xfrm>
            <a:off x="4009644" y="6438265"/>
            <a:ext cx="4130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DC541"/>
                </a:solidFill>
                <a:latin typeface="Trebuchet MS"/>
                <a:cs typeface="Trebuchet MS"/>
              </a:rPr>
              <a:t>Instituto</a:t>
            </a:r>
            <a:r>
              <a:rPr sz="1200" spc="-15" dirty="0">
                <a:solidFill>
                  <a:srgbClr val="8DC541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8DC541"/>
                </a:solidFill>
                <a:latin typeface="Trebuchet MS"/>
                <a:cs typeface="Trebuchet MS"/>
              </a:rPr>
              <a:t>Federal</a:t>
            </a:r>
            <a:r>
              <a:rPr sz="1200" spc="-60" dirty="0">
                <a:solidFill>
                  <a:srgbClr val="8DC541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8DC541"/>
                </a:solidFill>
                <a:latin typeface="Trebuchet MS"/>
                <a:cs typeface="Trebuchet MS"/>
              </a:rPr>
              <a:t>Sul-rio-</a:t>
            </a:r>
            <a:r>
              <a:rPr sz="1200" spc="-10" dirty="0">
                <a:solidFill>
                  <a:srgbClr val="8DC541"/>
                </a:solidFill>
                <a:latin typeface="Trebuchet MS"/>
                <a:cs typeface="Trebuchet MS"/>
              </a:rPr>
              <a:t>grandense</a:t>
            </a:r>
            <a:r>
              <a:rPr sz="1200" spc="-50" dirty="0">
                <a:solidFill>
                  <a:srgbClr val="8DC54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8DC541"/>
                </a:solidFill>
                <a:latin typeface="Trebuchet MS"/>
                <a:cs typeface="Trebuchet MS"/>
              </a:rPr>
              <a:t>|</a:t>
            </a:r>
            <a:r>
              <a:rPr sz="1200" spc="-35" dirty="0">
                <a:solidFill>
                  <a:srgbClr val="8DC54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8DC541"/>
                </a:solidFill>
                <a:latin typeface="Trebuchet MS"/>
                <a:cs typeface="Trebuchet MS"/>
              </a:rPr>
              <a:t>campus</a:t>
            </a:r>
            <a:r>
              <a:rPr sz="1200" spc="-25" dirty="0">
                <a:solidFill>
                  <a:srgbClr val="8DC541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8DC541"/>
                </a:solidFill>
                <a:latin typeface="Trebuchet MS"/>
                <a:cs typeface="Trebuchet MS"/>
              </a:rPr>
              <a:t>Sapucaia</a:t>
            </a:r>
            <a:r>
              <a:rPr sz="1200" spc="-65" dirty="0">
                <a:solidFill>
                  <a:srgbClr val="8DC54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8DC541"/>
                </a:solidFill>
                <a:latin typeface="Trebuchet MS"/>
                <a:cs typeface="Trebuchet MS"/>
              </a:rPr>
              <a:t>do</a:t>
            </a:r>
            <a:r>
              <a:rPr sz="1200" spc="-25" dirty="0">
                <a:solidFill>
                  <a:srgbClr val="8DC541"/>
                </a:solidFill>
                <a:latin typeface="Trebuchet MS"/>
                <a:cs typeface="Trebuchet MS"/>
              </a:rPr>
              <a:t> Sul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95355" y="6430327"/>
            <a:ext cx="18288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92959A"/>
                </a:solidFill>
                <a:latin typeface="Trebuchet MS"/>
                <a:cs typeface="Trebuchet MS"/>
              </a:rPr>
              <a:t>80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7" name="object 2">
            <a:extLst>
              <a:ext uri="{FF2B5EF4-FFF2-40B4-BE49-F238E27FC236}">
                <a16:creationId xmlns:a16="http://schemas.microsoft.com/office/drawing/2014/main" id="{CBCA865E-ADB1-CA9E-95EA-B4DFC3F8728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9000" y="1295400"/>
            <a:ext cx="6696710" cy="489673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FB0BE6C4-F875-F82E-42C0-988597D91924}"/>
              </a:ext>
            </a:extLst>
          </p:cNvPr>
          <p:cNvSpPr txBox="1"/>
          <p:nvPr/>
        </p:nvSpPr>
        <p:spPr>
          <a:xfrm>
            <a:off x="5454333" y="665862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Fazer a Perspectiva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3352800" cy="1295400"/>
          </a:xfrm>
          <a:custGeom>
            <a:avLst/>
            <a:gdLst/>
            <a:ahLst/>
            <a:cxnLst/>
            <a:rect l="l" t="t" r="r" b="b"/>
            <a:pathLst>
              <a:path w="3670300" h="1564640">
                <a:moveTo>
                  <a:pt x="3669791" y="0"/>
                </a:moveTo>
                <a:lnTo>
                  <a:pt x="0" y="0"/>
                </a:lnTo>
                <a:lnTo>
                  <a:pt x="0" y="1564259"/>
                </a:lnTo>
                <a:lnTo>
                  <a:pt x="3669791" y="1564259"/>
                </a:lnTo>
                <a:lnTo>
                  <a:pt x="3669791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8604" y="296798"/>
            <a:ext cx="2703196" cy="738663"/>
          </a:xfrm>
          <a:prstGeom prst="rect">
            <a:avLst/>
          </a:prstGeom>
        </p:spPr>
        <p:txBody>
          <a:bodyPr vert="horz" wrap="square" lIns="0" tIns="182879" rIns="0" bIns="0" rtlCol="0">
            <a:spAutoFit/>
          </a:bodyPr>
          <a:lstStyle/>
          <a:p>
            <a:pPr marL="97091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Ex</a:t>
            </a:r>
            <a:r>
              <a:rPr sz="3600" spc="-110" dirty="0"/>
              <a:t> </a:t>
            </a:r>
            <a:r>
              <a:rPr lang="pt-BR" sz="3600" spc="-25" dirty="0"/>
              <a:t>17</a:t>
            </a:r>
            <a:endParaRPr sz="36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67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pic>
        <p:nvPicPr>
          <p:cNvPr id="7" name="object 2">
            <a:extLst>
              <a:ext uri="{FF2B5EF4-FFF2-40B4-BE49-F238E27FC236}">
                <a16:creationId xmlns:a16="http://schemas.microsoft.com/office/drawing/2014/main" id="{92440E9A-5128-F678-B54B-1A5E32B0BD7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81400" y="1745431"/>
            <a:ext cx="5806440" cy="439991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89DFE84-0174-CF6B-0B3B-D0835B964223}"/>
              </a:ext>
            </a:extLst>
          </p:cNvPr>
          <p:cNvSpPr txBox="1"/>
          <p:nvPr/>
        </p:nvSpPr>
        <p:spPr>
          <a:xfrm>
            <a:off x="4953000" y="1035461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Fazer a Perspectiva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3505200" cy="1371600"/>
          </a:xfrm>
          <a:custGeom>
            <a:avLst/>
            <a:gdLst/>
            <a:ahLst/>
            <a:cxnLst/>
            <a:rect l="l" t="t" r="r" b="b"/>
            <a:pathLst>
              <a:path w="3670300" h="1564640">
                <a:moveTo>
                  <a:pt x="3669791" y="0"/>
                </a:moveTo>
                <a:lnTo>
                  <a:pt x="0" y="0"/>
                </a:lnTo>
                <a:lnTo>
                  <a:pt x="0" y="1564259"/>
                </a:lnTo>
                <a:lnTo>
                  <a:pt x="3669791" y="1564259"/>
                </a:lnTo>
                <a:lnTo>
                  <a:pt x="3669791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8604" y="296798"/>
            <a:ext cx="2855596" cy="738663"/>
          </a:xfrm>
          <a:prstGeom prst="rect">
            <a:avLst/>
          </a:prstGeom>
        </p:spPr>
        <p:txBody>
          <a:bodyPr vert="horz" wrap="square" lIns="0" tIns="182879" rIns="0" bIns="0" rtlCol="0">
            <a:spAutoFit/>
          </a:bodyPr>
          <a:lstStyle/>
          <a:p>
            <a:pPr marL="97091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Ex</a:t>
            </a:r>
            <a:r>
              <a:rPr sz="3600" spc="-110" dirty="0"/>
              <a:t> </a:t>
            </a:r>
            <a:r>
              <a:rPr lang="pt-BR" sz="3600" spc="-25" dirty="0"/>
              <a:t>18</a:t>
            </a:r>
            <a:endParaRPr sz="36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68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A7ECB9B-26BB-E82A-F879-2DA82B1A7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013821"/>
            <a:ext cx="6511350" cy="542612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EADB986B-AB07-30CB-C439-0932915CCCB0}"/>
              </a:ext>
            </a:extLst>
          </p:cNvPr>
          <p:cNvSpPr txBox="1"/>
          <p:nvPr/>
        </p:nvSpPr>
        <p:spPr>
          <a:xfrm>
            <a:off x="5033231" y="644489"/>
            <a:ext cx="6093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Fazer a Perspectiva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4225" y="968786"/>
            <a:ext cx="6587490" cy="547116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3352800" cy="1371600"/>
          </a:xfrm>
          <a:custGeom>
            <a:avLst/>
            <a:gdLst/>
            <a:ahLst/>
            <a:cxnLst/>
            <a:rect l="l" t="t" r="r" b="b"/>
            <a:pathLst>
              <a:path w="3670300" h="1564640">
                <a:moveTo>
                  <a:pt x="3669791" y="0"/>
                </a:moveTo>
                <a:lnTo>
                  <a:pt x="0" y="0"/>
                </a:lnTo>
                <a:lnTo>
                  <a:pt x="0" y="1564259"/>
                </a:lnTo>
                <a:lnTo>
                  <a:pt x="3669791" y="1564259"/>
                </a:lnTo>
                <a:lnTo>
                  <a:pt x="3669791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8604" y="296798"/>
            <a:ext cx="3084196" cy="738663"/>
          </a:xfrm>
          <a:prstGeom prst="rect">
            <a:avLst/>
          </a:prstGeom>
        </p:spPr>
        <p:txBody>
          <a:bodyPr vert="horz" wrap="square" lIns="0" tIns="182879" rIns="0" bIns="0" rtlCol="0">
            <a:spAutoFit/>
          </a:bodyPr>
          <a:lstStyle/>
          <a:p>
            <a:pPr marL="97091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Ex</a:t>
            </a:r>
            <a:r>
              <a:rPr sz="3600" spc="-110" dirty="0"/>
              <a:t> </a:t>
            </a:r>
            <a:r>
              <a:rPr lang="pt-BR" sz="3600" spc="-25" dirty="0"/>
              <a:t>19</a:t>
            </a:r>
            <a:endParaRPr sz="36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69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06318DA-00C0-B773-6D78-790C75340E0E}"/>
              </a:ext>
            </a:extLst>
          </p:cNvPr>
          <p:cNvSpPr txBox="1"/>
          <p:nvPr/>
        </p:nvSpPr>
        <p:spPr>
          <a:xfrm>
            <a:off x="5715000" y="316468"/>
            <a:ext cx="3430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Fazer a Perspectiva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564640"/>
          </a:xfrm>
          <a:custGeom>
            <a:avLst/>
            <a:gdLst/>
            <a:ahLst/>
            <a:cxnLst/>
            <a:rect l="l" t="t" r="r" b="b"/>
            <a:pathLst>
              <a:path w="12192000" h="1564640">
                <a:moveTo>
                  <a:pt x="12192000" y="0"/>
                </a:moveTo>
                <a:lnTo>
                  <a:pt x="0" y="0"/>
                </a:lnTo>
                <a:lnTo>
                  <a:pt x="0" y="1564259"/>
                </a:lnTo>
                <a:lnTo>
                  <a:pt x="12192000" y="1564259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2579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Desenho</a:t>
            </a:r>
            <a:r>
              <a:rPr sz="3600" spc="-170" dirty="0"/>
              <a:t> </a:t>
            </a:r>
            <a:r>
              <a:rPr sz="3600" spc="-10" dirty="0"/>
              <a:t>geométrico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516255" y="1902186"/>
            <a:ext cx="10716260" cy="988694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2000" b="1" spc="-10" dirty="0">
                <a:solidFill>
                  <a:srgbClr val="1F1F1F"/>
                </a:solidFill>
                <a:latin typeface="Arial"/>
                <a:cs typeface="Arial"/>
              </a:rPr>
              <a:t>Plano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sz="1800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plano</a:t>
            </a:r>
            <a:r>
              <a:rPr sz="1800" spc="-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é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um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objeto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geométrico</a:t>
            </a:r>
            <a:r>
              <a:rPr sz="1800" spc="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infinito</a:t>
            </a:r>
            <a:r>
              <a:rPr sz="1800" spc="-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com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duas</a:t>
            </a:r>
            <a:r>
              <a:rPr sz="1800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dimensões,</a:t>
            </a:r>
            <a:r>
              <a:rPr sz="1800" spc="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é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representada</a:t>
            </a:r>
            <a:r>
              <a:rPr sz="1800" spc="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por</a:t>
            </a:r>
            <a:r>
              <a:rPr sz="1800" spc="-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uma</a:t>
            </a:r>
            <a:r>
              <a:rPr sz="1800" spc="-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letra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minúscula</a:t>
            </a:r>
            <a:r>
              <a:rPr sz="1800" spc="-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do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alfabeto</a:t>
            </a:r>
            <a:r>
              <a:rPr sz="1800" spc="-5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grego,</a:t>
            </a:r>
            <a:r>
              <a:rPr sz="1800" spc="-5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como</a:t>
            </a:r>
            <a:r>
              <a:rPr sz="1800" spc="-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por</a:t>
            </a:r>
            <a:r>
              <a:rPr sz="1800" spc="-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exemplo</a:t>
            </a:r>
            <a:r>
              <a:rPr sz="1800" spc="-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α(alfa)</a:t>
            </a:r>
            <a:r>
              <a:rPr sz="1800" spc="-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ou</a:t>
            </a:r>
            <a:r>
              <a:rPr sz="1800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(beta)</a:t>
            </a:r>
            <a:r>
              <a:rPr sz="1800" spc="-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420" dirty="0">
                <a:solidFill>
                  <a:srgbClr val="1F1F1F"/>
                </a:solidFill>
                <a:latin typeface="Arial"/>
                <a:cs typeface="Arial"/>
              </a:rPr>
              <a:t>β.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74129" y="2729229"/>
            <a:ext cx="3337560" cy="126111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21359" y="4313554"/>
            <a:ext cx="6390005" cy="60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1F1F1F"/>
                </a:solidFill>
                <a:latin typeface="Arial"/>
                <a:cs typeface="Arial"/>
              </a:rPr>
              <a:t>Sólido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sólido</a:t>
            </a:r>
            <a:r>
              <a:rPr sz="1800" spc="-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são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figuras</a:t>
            </a:r>
            <a:r>
              <a:rPr sz="1800" spc="-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geométricas</a:t>
            </a:r>
            <a:r>
              <a:rPr sz="1800" spc="-7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que</a:t>
            </a:r>
            <a:r>
              <a:rPr sz="1800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possuem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0000FF"/>
                </a:solidFill>
                <a:uFill>
                  <a:solidFill>
                    <a:srgbClr val="1F1F1F"/>
                  </a:solidFill>
                </a:uFill>
                <a:latin typeface="Arial"/>
                <a:cs typeface="Arial"/>
                <a:hlinkClick r:id="rId4"/>
              </a:rPr>
              <a:t>três</a:t>
            </a:r>
            <a:r>
              <a:rPr sz="1800" u="sng" spc="-10" dirty="0">
                <a:solidFill>
                  <a:srgbClr val="0000FF"/>
                </a:solidFill>
                <a:uFill>
                  <a:solidFill>
                    <a:srgbClr val="1F1F1F"/>
                  </a:solidFill>
                </a:uFill>
                <a:latin typeface="Arial"/>
                <a:cs typeface="Arial"/>
                <a:hlinkClick r:id="rId4"/>
              </a:rPr>
              <a:t> dimensões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47609" y="4692650"/>
            <a:ext cx="1821179" cy="143764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5200" y="1476785"/>
            <a:ext cx="7092950" cy="505968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3429000" cy="1371600"/>
          </a:xfrm>
          <a:custGeom>
            <a:avLst/>
            <a:gdLst/>
            <a:ahLst/>
            <a:cxnLst/>
            <a:rect l="l" t="t" r="r" b="b"/>
            <a:pathLst>
              <a:path w="3670300" h="1564640">
                <a:moveTo>
                  <a:pt x="3669791" y="0"/>
                </a:moveTo>
                <a:lnTo>
                  <a:pt x="0" y="0"/>
                </a:lnTo>
                <a:lnTo>
                  <a:pt x="0" y="1564259"/>
                </a:lnTo>
                <a:lnTo>
                  <a:pt x="3669791" y="1564259"/>
                </a:lnTo>
                <a:lnTo>
                  <a:pt x="3669791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8604" y="296798"/>
            <a:ext cx="2550796" cy="738663"/>
          </a:xfrm>
          <a:prstGeom prst="rect">
            <a:avLst/>
          </a:prstGeom>
        </p:spPr>
        <p:txBody>
          <a:bodyPr vert="horz" wrap="square" lIns="0" tIns="182879" rIns="0" bIns="0" rtlCol="0">
            <a:spAutoFit/>
          </a:bodyPr>
          <a:lstStyle/>
          <a:p>
            <a:pPr marL="97091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Ex</a:t>
            </a:r>
            <a:r>
              <a:rPr sz="3600" spc="-110" dirty="0"/>
              <a:t> </a:t>
            </a:r>
            <a:r>
              <a:rPr lang="pt-BR" sz="3600" spc="-25" dirty="0"/>
              <a:t>20</a:t>
            </a:r>
            <a:endParaRPr sz="36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70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19DDE54-AD46-2AEB-6AA3-97B4E8DFC5F5}"/>
              </a:ext>
            </a:extLst>
          </p:cNvPr>
          <p:cNvSpPr txBox="1"/>
          <p:nvPr/>
        </p:nvSpPr>
        <p:spPr>
          <a:xfrm>
            <a:off x="6248400" y="296797"/>
            <a:ext cx="42683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Fazer a Perspectiva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9000" y="1371600"/>
            <a:ext cx="7010400" cy="4953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3352800" cy="1219200"/>
          </a:xfrm>
          <a:custGeom>
            <a:avLst/>
            <a:gdLst/>
            <a:ahLst/>
            <a:cxnLst/>
            <a:rect l="l" t="t" r="r" b="b"/>
            <a:pathLst>
              <a:path w="3670300" h="1564640">
                <a:moveTo>
                  <a:pt x="3669791" y="0"/>
                </a:moveTo>
                <a:lnTo>
                  <a:pt x="0" y="0"/>
                </a:lnTo>
                <a:lnTo>
                  <a:pt x="0" y="1564259"/>
                </a:lnTo>
                <a:lnTo>
                  <a:pt x="3669791" y="1564259"/>
                </a:lnTo>
                <a:lnTo>
                  <a:pt x="3669791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8604" y="296798"/>
            <a:ext cx="2626996" cy="738663"/>
          </a:xfrm>
          <a:prstGeom prst="rect">
            <a:avLst/>
          </a:prstGeom>
        </p:spPr>
        <p:txBody>
          <a:bodyPr vert="horz" wrap="square" lIns="0" tIns="182879" rIns="0" bIns="0" rtlCol="0">
            <a:spAutoFit/>
          </a:bodyPr>
          <a:lstStyle/>
          <a:p>
            <a:pPr marL="97091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Ex</a:t>
            </a:r>
            <a:r>
              <a:rPr sz="3600" spc="-110" dirty="0"/>
              <a:t> </a:t>
            </a:r>
            <a:r>
              <a:rPr lang="pt-BR" sz="3600" spc="-25" dirty="0"/>
              <a:t>21</a:t>
            </a:r>
            <a:endParaRPr sz="36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71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A516373-AE9A-F4A9-A5C6-43ABB47C67A8}"/>
              </a:ext>
            </a:extLst>
          </p:cNvPr>
          <p:cNvSpPr txBox="1"/>
          <p:nvPr/>
        </p:nvSpPr>
        <p:spPr>
          <a:xfrm>
            <a:off x="5562600" y="296798"/>
            <a:ext cx="6093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Fazer a Perspectiva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0159FD7-B413-7CD2-F8B8-03FAD5D5D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0F7B8FD8-4812-A276-A70D-6FC8A461DCF5}"/>
              </a:ext>
            </a:extLst>
          </p:cNvPr>
          <p:cNvSpPr/>
          <p:nvPr/>
        </p:nvSpPr>
        <p:spPr>
          <a:xfrm>
            <a:off x="0" y="0"/>
            <a:ext cx="3352800" cy="1219200"/>
          </a:xfrm>
          <a:custGeom>
            <a:avLst/>
            <a:gdLst/>
            <a:ahLst/>
            <a:cxnLst/>
            <a:rect l="l" t="t" r="r" b="b"/>
            <a:pathLst>
              <a:path w="3670300" h="1564640">
                <a:moveTo>
                  <a:pt x="3669791" y="0"/>
                </a:moveTo>
                <a:lnTo>
                  <a:pt x="0" y="0"/>
                </a:lnTo>
                <a:lnTo>
                  <a:pt x="0" y="1564259"/>
                </a:lnTo>
                <a:lnTo>
                  <a:pt x="3669791" y="1564259"/>
                </a:lnTo>
                <a:lnTo>
                  <a:pt x="3669791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F53BCD6B-EFA0-7394-89F0-5E822DCB6F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8604" y="296798"/>
            <a:ext cx="2626996" cy="738663"/>
          </a:xfrm>
          <a:prstGeom prst="rect">
            <a:avLst/>
          </a:prstGeom>
        </p:spPr>
        <p:txBody>
          <a:bodyPr vert="horz" wrap="square" lIns="0" tIns="182879" rIns="0" bIns="0" rtlCol="0">
            <a:spAutoFit/>
          </a:bodyPr>
          <a:lstStyle/>
          <a:p>
            <a:pPr marL="97091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Ex</a:t>
            </a:r>
            <a:r>
              <a:rPr sz="3600" spc="-110" dirty="0"/>
              <a:t> </a:t>
            </a:r>
            <a:r>
              <a:rPr lang="pt-BR" sz="3600" spc="-25" dirty="0"/>
              <a:t>22</a:t>
            </a:r>
            <a:endParaRPr sz="360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4710788-5CEC-B035-4E84-372E62A3878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72</a:t>
            </a:fld>
            <a:endParaRPr spc="-25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12B90B2E-8A04-54AA-79F0-724110EB04F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FF3DBCE-10B7-CBDE-1A62-C16E27A04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442" y="1271286"/>
            <a:ext cx="7044157" cy="5057057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7E0841E-34E6-7907-D3D3-D1D760FC828B}"/>
              </a:ext>
            </a:extLst>
          </p:cNvPr>
          <p:cNvSpPr txBox="1"/>
          <p:nvPr/>
        </p:nvSpPr>
        <p:spPr>
          <a:xfrm>
            <a:off x="5792393" y="344991"/>
            <a:ext cx="6093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Fazer a Perspectiva</a:t>
            </a:r>
          </a:p>
        </p:txBody>
      </p:sp>
    </p:spTree>
    <p:extLst>
      <p:ext uri="{BB962C8B-B14F-4D97-AF65-F5344CB8AC3E}">
        <p14:creationId xmlns:p14="http://schemas.microsoft.com/office/powerpoint/2010/main" val="126283290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FD62060-1935-AF18-11DA-34820D013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B92B973B-9D47-D0BC-CFE0-AA0F98846240}"/>
              </a:ext>
            </a:extLst>
          </p:cNvPr>
          <p:cNvSpPr/>
          <p:nvPr/>
        </p:nvSpPr>
        <p:spPr>
          <a:xfrm>
            <a:off x="0" y="0"/>
            <a:ext cx="3352800" cy="1219200"/>
          </a:xfrm>
          <a:custGeom>
            <a:avLst/>
            <a:gdLst/>
            <a:ahLst/>
            <a:cxnLst/>
            <a:rect l="l" t="t" r="r" b="b"/>
            <a:pathLst>
              <a:path w="3670300" h="1564640">
                <a:moveTo>
                  <a:pt x="3669791" y="0"/>
                </a:moveTo>
                <a:lnTo>
                  <a:pt x="0" y="0"/>
                </a:lnTo>
                <a:lnTo>
                  <a:pt x="0" y="1564259"/>
                </a:lnTo>
                <a:lnTo>
                  <a:pt x="3669791" y="1564259"/>
                </a:lnTo>
                <a:lnTo>
                  <a:pt x="3669791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742870A-AB43-9D86-26C8-A526AE64A0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8604" y="296798"/>
            <a:ext cx="2626996" cy="738663"/>
          </a:xfrm>
          <a:prstGeom prst="rect">
            <a:avLst/>
          </a:prstGeom>
        </p:spPr>
        <p:txBody>
          <a:bodyPr vert="horz" wrap="square" lIns="0" tIns="182879" rIns="0" bIns="0" rtlCol="0">
            <a:spAutoFit/>
          </a:bodyPr>
          <a:lstStyle/>
          <a:p>
            <a:pPr marL="97091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Ex</a:t>
            </a:r>
            <a:r>
              <a:rPr sz="3600" spc="-110" dirty="0"/>
              <a:t> </a:t>
            </a:r>
            <a:r>
              <a:rPr lang="pt-BR" sz="3600" spc="-25" dirty="0"/>
              <a:t>23</a:t>
            </a:r>
            <a:endParaRPr sz="360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B4DD4F2-4538-934F-D6C5-E3EE1F637B20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73</a:t>
            </a:fld>
            <a:endParaRPr spc="-25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6F65E6BE-47C3-BFDC-2931-470DBD055C3B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E54FE05-9E3E-D46E-2753-D4BDD1255B53}"/>
              </a:ext>
            </a:extLst>
          </p:cNvPr>
          <p:cNvSpPr txBox="1"/>
          <p:nvPr/>
        </p:nvSpPr>
        <p:spPr>
          <a:xfrm>
            <a:off x="5486400" y="481463"/>
            <a:ext cx="304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Fazer a Perspectiva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99F67D0-1B12-0389-2F87-FE3D12F65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181493"/>
            <a:ext cx="6248399" cy="511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7516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9641E9B-711A-366C-EED9-82677C221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C2D7708A-D746-E96E-9D02-D2E7AF8386D9}"/>
              </a:ext>
            </a:extLst>
          </p:cNvPr>
          <p:cNvSpPr/>
          <p:nvPr/>
        </p:nvSpPr>
        <p:spPr>
          <a:xfrm>
            <a:off x="0" y="0"/>
            <a:ext cx="3352800" cy="1219200"/>
          </a:xfrm>
          <a:custGeom>
            <a:avLst/>
            <a:gdLst/>
            <a:ahLst/>
            <a:cxnLst/>
            <a:rect l="l" t="t" r="r" b="b"/>
            <a:pathLst>
              <a:path w="3670300" h="1564640">
                <a:moveTo>
                  <a:pt x="3669791" y="0"/>
                </a:moveTo>
                <a:lnTo>
                  <a:pt x="0" y="0"/>
                </a:lnTo>
                <a:lnTo>
                  <a:pt x="0" y="1564259"/>
                </a:lnTo>
                <a:lnTo>
                  <a:pt x="3669791" y="1564259"/>
                </a:lnTo>
                <a:lnTo>
                  <a:pt x="3669791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7C1907A7-4DB1-DF48-06DE-60548086DD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8604" y="296798"/>
            <a:ext cx="2626996" cy="738663"/>
          </a:xfrm>
          <a:prstGeom prst="rect">
            <a:avLst/>
          </a:prstGeom>
        </p:spPr>
        <p:txBody>
          <a:bodyPr vert="horz" wrap="square" lIns="0" tIns="182879" rIns="0" bIns="0" rtlCol="0">
            <a:spAutoFit/>
          </a:bodyPr>
          <a:lstStyle/>
          <a:p>
            <a:pPr marL="97091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Ex</a:t>
            </a:r>
            <a:r>
              <a:rPr sz="3600" spc="-110" dirty="0"/>
              <a:t> </a:t>
            </a:r>
            <a:r>
              <a:rPr lang="pt-BR" sz="3600" spc="-25" dirty="0"/>
              <a:t>24</a:t>
            </a:r>
            <a:endParaRPr sz="360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3562975-E8A0-FD6B-F4F3-B9CD13E15510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74</a:t>
            </a:fld>
            <a:endParaRPr spc="-25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332D9AE1-30E9-3282-5606-4660282B578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E242506-129E-44BB-063F-FAAE33E53946}"/>
              </a:ext>
            </a:extLst>
          </p:cNvPr>
          <p:cNvSpPr txBox="1"/>
          <p:nvPr/>
        </p:nvSpPr>
        <p:spPr>
          <a:xfrm>
            <a:off x="5486400" y="481463"/>
            <a:ext cx="304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Fazer a Perspectiva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EC66401-16FD-882A-257A-0D2C7B810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995" y="1385601"/>
            <a:ext cx="6631313" cy="499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4594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0FF33BF-9071-1BB0-0B4F-4F4B251C7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8AA7F799-16B9-D0C7-7523-8DE16E8100D8}"/>
              </a:ext>
            </a:extLst>
          </p:cNvPr>
          <p:cNvSpPr/>
          <p:nvPr/>
        </p:nvSpPr>
        <p:spPr>
          <a:xfrm>
            <a:off x="0" y="0"/>
            <a:ext cx="3352800" cy="1219200"/>
          </a:xfrm>
          <a:custGeom>
            <a:avLst/>
            <a:gdLst/>
            <a:ahLst/>
            <a:cxnLst/>
            <a:rect l="l" t="t" r="r" b="b"/>
            <a:pathLst>
              <a:path w="3670300" h="1564640">
                <a:moveTo>
                  <a:pt x="3669791" y="0"/>
                </a:moveTo>
                <a:lnTo>
                  <a:pt x="0" y="0"/>
                </a:lnTo>
                <a:lnTo>
                  <a:pt x="0" y="1564259"/>
                </a:lnTo>
                <a:lnTo>
                  <a:pt x="3669791" y="1564259"/>
                </a:lnTo>
                <a:lnTo>
                  <a:pt x="3669791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FBE0897-8E6C-4B3B-3EC5-9C684631FC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8604" y="296798"/>
            <a:ext cx="2626996" cy="738663"/>
          </a:xfrm>
          <a:prstGeom prst="rect">
            <a:avLst/>
          </a:prstGeom>
        </p:spPr>
        <p:txBody>
          <a:bodyPr vert="horz" wrap="square" lIns="0" tIns="182879" rIns="0" bIns="0" rtlCol="0">
            <a:spAutoFit/>
          </a:bodyPr>
          <a:lstStyle/>
          <a:p>
            <a:pPr marL="97091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Ex</a:t>
            </a:r>
            <a:r>
              <a:rPr sz="3600" spc="-110" dirty="0"/>
              <a:t> </a:t>
            </a:r>
            <a:r>
              <a:rPr lang="pt-BR" sz="3600" spc="-25" dirty="0"/>
              <a:t>25</a:t>
            </a:r>
            <a:endParaRPr sz="360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3EC62455-8296-A859-017E-77050990BD7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75</a:t>
            </a:fld>
            <a:endParaRPr spc="-25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E63B2269-EBA7-0175-AEE1-DC3A7A07AD95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30031A2-13E6-D725-030A-74F29B955168}"/>
              </a:ext>
            </a:extLst>
          </p:cNvPr>
          <p:cNvSpPr txBox="1"/>
          <p:nvPr/>
        </p:nvSpPr>
        <p:spPr>
          <a:xfrm>
            <a:off x="5486400" y="481463"/>
            <a:ext cx="304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Fazer a Perspectiva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5023BFB-1F74-7BDB-AF3E-50D30E71B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287106"/>
            <a:ext cx="6672167" cy="480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4143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1938020"/>
            <a:ext cx="2608579" cy="379984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9171940" cy="1564640"/>
          </a:xfrm>
          <a:custGeom>
            <a:avLst/>
            <a:gdLst/>
            <a:ahLst/>
            <a:cxnLst/>
            <a:rect l="l" t="t" r="r" b="b"/>
            <a:pathLst>
              <a:path w="9171940" h="1564640">
                <a:moveTo>
                  <a:pt x="9171432" y="0"/>
                </a:moveTo>
                <a:lnTo>
                  <a:pt x="0" y="0"/>
                </a:lnTo>
                <a:lnTo>
                  <a:pt x="0" y="1564259"/>
                </a:lnTo>
                <a:lnTo>
                  <a:pt x="9171432" y="1564259"/>
                </a:lnTo>
                <a:lnTo>
                  <a:pt x="9171432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6255" y="606678"/>
            <a:ext cx="40220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O</a:t>
            </a:r>
            <a:r>
              <a:rPr sz="3600" spc="-40" dirty="0"/>
              <a:t> </a:t>
            </a:r>
            <a:r>
              <a:rPr sz="3600" dirty="0"/>
              <a:t>que</a:t>
            </a:r>
            <a:r>
              <a:rPr sz="3600" spc="-15" dirty="0"/>
              <a:t> </a:t>
            </a:r>
            <a:r>
              <a:rPr sz="3600" dirty="0"/>
              <a:t>é</a:t>
            </a:r>
            <a:r>
              <a:rPr sz="3600" spc="-30" dirty="0"/>
              <a:t> </a:t>
            </a:r>
            <a:r>
              <a:rPr sz="3600" dirty="0"/>
              <a:t>um</a:t>
            </a:r>
            <a:r>
              <a:rPr sz="3600" spc="-30" dirty="0"/>
              <a:t> </a:t>
            </a:r>
            <a:r>
              <a:rPr sz="3600" spc="-10" dirty="0"/>
              <a:t>corte?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257809" y="2587625"/>
            <a:ext cx="59543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78865" algn="l"/>
                <a:tab pos="1224915" algn="l"/>
                <a:tab pos="1646555" algn="l"/>
                <a:tab pos="2097405" algn="l"/>
                <a:tab pos="2341245" algn="l"/>
                <a:tab pos="2420620" algn="l"/>
                <a:tab pos="3707129" algn="l"/>
                <a:tab pos="4159250" algn="l"/>
                <a:tab pos="5687060" algn="l"/>
              </a:tabLst>
            </a:pPr>
            <a:r>
              <a:rPr sz="1800" spc="-10" dirty="0">
                <a:solidFill>
                  <a:srgbClr val="2C2C2C"/>
                </a:solidFill>
                <a:latin typeface="Arial"/>
                <a:cs typeface="Arial"/>
              </a:rPr>
              <a:t>adequada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		</a:t>
            </a:r>
            <a:r>
              <a:rPr sz="1800" spc="-10" dirty="0">
                <a:solidFill>
                  <a:srgbClr val="2C2C2C"/>
                </a:solidFill>
                <a:latin typeface="Arial"/>
                <a:cs typeface="Arial"/>
              </a:rPr>
              <a:t>devido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	</a:t>
            </a:r>
            <a:r>
              <a:rPr sz="1800" spc="-50" dirty="0">
                <a:solidFill>
                  <a:srgbClr val="2C2C2C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		</a:t>
            </a:r>
            <a:r>
              <a:rPr sz="1800" spc="-10" dirty="0">
                <a:solidFill>
                  <a:srgbClr val="2C2C2C"/>
                </a:solidFill>
                <a:latin typeface="Arial"/>
                <a:cs typeface="Arial"/>
              </a:rPr>
              <a:t>dificuldade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	</a:t>
            </a:r>
            <a:r>
              <a:rPr sz="1800" spc="-25" dirty="0">
                <a:solidFill>
                  <a:srgbClr val="2C2C2C"/>
                </a:solidFill>
                <a:latin typeface="Arial"/>
                <a:cs typeface="Arial"/>
              </a:rPr>
              <a:t>de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2C2C2C"/>
                </a:solidFill>
                <a:latin typeface="Arial"/>
                <a:cs typeface="Arial"/>
              </a:rPr>
              <a:t>interpretação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	</a:t>
            </a:r>
            <a:r>
              <a:rPr sz="1800" spc="-25" dirty="0">
                <a:solidFill>
                  <a:srgbClr val="2C2C2C"/>
                </a:solidFill>
                <a:latin typeface="Arial"/>
                <a:cs typeface="Arial"/>
              </a:rPr>
              <a:t>do </a:t>
            </a:r>
            <a:r>
              <a:rPr sz="1800" spc="-10" dirty="0">
                <a:solidFill>
                  <a:srgbClr val="2C2C2C"/>
                </a:solidFill>
                <a:latin typeface="Arial"/>
                <a:cs typeface="Arial"/>
              </a:rPr>
              <a:t>desenho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	</a:t>
            </a:r>
            <a:r>
              <a:rPr sz="1800" spc="-25" dirty="0">
                <a:solidFill>
                  <a:srgbClr val="2C2C2C"/>
                </a:solidFill>
                <a:latin typeface="Arial"/>
                <a:cs typeface="Arial"/>
              </a:rPr>
              <a:t>que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	</a:t>
            </a:r>
            <a:r>
              <a:rPr sz="1800" spc="-20" dirty="0">
                <a:solidFill>
                  <a:srgbClr val="2C2C2C"/>
                </a:solidFill>
                <a:latin typeface="Arial"/>
                <a:cs typeface="Arial"/>
              </a:rPr>
              <a:t>pode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2C2C2C"/>
                </a:solidFill>
                <a:latin typeface="Arial"/>
                <a:cs typeface="Arial"/>
              </a:rPr>
              <a:t>haver,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98520" y="2861690"/>
            <a:ext cx="2809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85925" algn="l"/>
                <a:tab pos="2191385" algn="l"/>
              </a:tabLst>
            </a:pPr>
            <a:r>
              <a:rPr sz="1800" spc="-10" dirty="0">
                <a:solidFill>
                  <a:srgbClr val="2C2C2C"/>
                </a:solidFill>
                <a:latin typeface="Arial"/>
                <a:cs typeface="Arial"/>
              </a:rPr>
              <a:t>principalmente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	</a:t>
            </a:r>
            <a:r>
              <a:rPr sz="1800" spc="-25" dirty="0">
                <a:solidFill>
                  <a:srgbClr val="2C2C2C"/>
                </a:solidFill>
                <a:latin typeface="Arial"/>
                <a:cs typeface="Arial"/>
              </a:rPr>
              <a:t>em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2C2C2C"/>
                </a:solidFill>
                <a:latin typeface="Arial"/>
                <a:cs typeface="Arial"/>
              </a:rPr>
              <a:t>peças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8122" y="3136646"/>
            <a:ext cx="6001385" cy="2266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35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complexas,</a:t>
            </a:r>
            <a:r>
              <a:rPr sz="1800" spc="130" dirty="0">
                <a:solidFill>
                  <a:srgbClr val="2C2C2C"/>
                </a:solidFill>
                <a:latin typeface="Arial"/>
                <a:cs typeface="Arial"/>
              </a:rPr>
              <a:t> 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devido</a:t>
            </a:r>
            <a:r>
              <a:rPr sz="1800" spc="130" dirty="0">
                <a:solidFill>
                  <a:srgbClr val="2C2C2C"/>
                </a:solidFill>
                <a:latin typeface="Arial"/>
                <a:cs typeface="Arial"/>
              </a:rPr>
              <a:t> 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ao</a:t>
            </a:r>
            <a:r>
              <a:rPr sz="1800" spc="135" dirty="0">
                <a:solidFill>
                  <a:srgbClr val="2C2C2C"/>
                </a:solidFill>
                <a:latin typeface="Arial"/>
                <a:cs typeface="Arial"/>
              </a:rPr>
              <a:t> 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grande</a:t>
            </a:r>
            <a:r>
              <a:rPr sz="1800" spc="130" dirty="0">
                <a:solidFill>
                  <a:srgbClr val="2C2C2C"/>
                </a:solidFill>
                <a:latin typeface="Arial"/>
                <a:cs typeface="Arial"/>
              </a:rPr>
              <a:t> 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número</a:t>
            </a:r>
            <a:r>
              <a:rPr sz="1800" spc="130" dirty="0">
                <a:solidFill>
                  <a:srgbClr val="2C2C2C"/>
                </a:solidFill>
                <a:latin typeface="Arial"/>
                <a:cs typeface="Arial"/>
              </a:rPr>
              <a:t> 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de</a:t>
            </a:r>
            <a:r>
              <a:rPr sz="1800" spc="120" dirty="0">
                <a:solidFill>
                  <a:srgbClr val="2C2C2C"/>
                </a:solidFill>
                <a:latin typeface="Arial"/>
                <a:cs typeface="Arial"/>
              </a:rPr>
              <a:t> 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linhas</a:t>
            </a:r>
            <a:r>
              <a:rPr sz="1800" spc="125" dirty="0">
                <a:solidFill>
                  <a:srgbClr val="2C2C2C"/>
                </a:solidFill>
                <a:latin typeface="Arial"/>
                <a:cs typeface="Arial"/>
              </a:rPr>
              <a:t>  </a:t>
            </a:r>
            <a:r>
              <a:rPr sz="1800" spc="-25" dirty="0">
                <a:solidFill>
                  <a:srgbClr val="2C2C2C"/>
                </a:solidFill>
                <a:latin typeface="Arial"/>
                <a:cs typeface="Arial"/>
              </a:rPr>
              <a:t>que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estariam</a:t>
            </a:r>
            <a:r>
              <a:rPr sz="1800" spc="-5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C2C2C"/>
                </a:solidFill>
                <a:latin typeface="Arial"/>
                <a:cs typeface="Arial"/>
              </a:rPr>
              <a:t>presentes.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45"/>
              </a:spcBef>
            </a:pPr>
            <a:endParaRPr sz="1800">
              <a:latin typeface="Arial"/>
              <a:cs typeface="Arial"/>
            </a:endParaRPr>
          </a:p>
          <a:p>
            <a:pPr marL="12700" marR="41275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Quando</a:t>
            </a:r>
            <a:r>
              <a:rPr sz="1800" spc="15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precisamos</a:t>
            </a:r>
            <a:r>
              <a:rPr sz="1800" spc="16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ver</a:t>
            </a:r>
            <a:r>
              <a:rPr sz="1800" spc="16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detalhes</a:t>
            </a:r>
            <a:r>
              <a:rPr sz="1800" spc="16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internos</a:t>
            </a:r>
            <a:r>
              <a:rPr sz="1800" spc="15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das</a:t>
            </a:r>
            <a:r>
              <a:rPr sz="1800" spc="16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peças</a:t>
            </a:r>
            <a:r>
              <a:rPr sz="1800" spc="16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C2C2C"/>
                </a:solidFill>
                <a:latin typeface="Arial"/>
                <a:cs typeface="Arial"/>
              </a:rPr>
              <a:t>que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as</a:t>
            </a:r>
            <a:r>
              <a:rPr sz="1800" spc="12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vistas</a:t>
            </a:r>
            <a:r>
              <a:rPr sz="1800" spc="114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ortogonais</a:t>
            </a:r>
            <a:r>
              <a:rPr sz="1800" spc="10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não</a:t>
            </a:r>
            <a:r>
              <a:rPr sz="1800" spc="12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conseguem</a:t>
            </a:r>
            <a:r>
              <a:rPr sz="1800" spc="114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mostrar</a:t>
            </a:r>
            <a:r>
              <a:rPr sz="1800" spc="10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ou</a:t>
            </a:r>
            <a:r>
              <a:rPr sz="1800" spc="13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C2C2C"/>
                </a:solidFill>
                <a:latin typeface="Arial"/>
                <a:cs typeface="Arial"/>
              </a:rPr>
              <a:t>mostram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com</a:t>
            </a:r>
            <a:r>
              <a:rPr sz="1800" spc="20" dirty="0">
                <a:solidFill>
                  <a:srgbClr val="2C2C2C"/>
                </a:solidFill>
                <a:latin typeface="Arial"/>
                <a:cs typeface="Arial"/>
              </a:rPr>
              <a:t> 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muitas</a:t>
            </a:r>
            <a:r>
              <a:rPr sz="1800" spc="25" dirty="0">
                <a:solidFill>
                  <a:srgbClr val="2C2C2C"/>
                </a:solidFill>
                <a:latin typeface="Arial"/>
                <a:cs typeface="Arial"/>
              </a:rPr>
              <a:t> 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linhas</a:t>
            </a:r>
            <a:r>
              <a:rPr sz="1800" spc="20" dirty="0">
                <a:solidFill>
                  <a:srgbClr val="2C2C2C"/>
                </a:solidFill>
                <a:latin typeface="Arial"/>
                <a:cs typeface="Arial"/>
              </a:rPr>
              <a:t> 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ao</a:t>
            </a:r>
            <a:r>
              <a:rPr sz="1800" spc="15" dirty="0">
                <a:solidFill>
                  <a:srgbClr val="2C2C2C"/>
                </a:solidFill>
                <a:latin typeface="Arial"/>
                <a:cs typeface="Arial"/>
              </a:rPr>
              <a:t> 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ponto</a:t>
            </a:r>
            <a:r>
              <a:rPr sz="1800" spc="20" dirty="0">
                <a:solidFill>
                  <a:srgbClr val="2C2C2C"/>
                </a:solidFill>
                <a:latin typeface="Arial"/>
                <a:cs typeface="Arial"/>
              </a:rPr>
              <a:t> 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de</a:t>
            </a:r>
            <a:r>
              <a:rPr sz="1800" spc="20" dirty="0">
                <a:solidFill>
                  <a:srgbClr val="2C2C2C"/>
                </a:solidFill>
                <a:latin typeface="Arial"/>
                <a:cs typeface="Arial"/>
              </a:rPr>
              <a:t> 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não</a:t>
            </a:r>
            <a:r>
              <a:rPr sz="1800" spc="20" dirty="0">
                <a:solidFill>
                  <a:srgbClr val="2C2C2C"/>
                </a:solidFill>
                <a:latin typeface="Arial"/>
                <a:cs typeface="Arial"/>
              </a:rPr>
              <a:t> 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entendermos</a:t>
            </a:r>
            <a:r>
              <a:rPr sz="1800" spc="20" dirty="0">
                <a:solidFill>
                  <a:srgbClr val="2C2C2C"/>
                </a:solidFill>
                <a:latin typeface="Arial"/>
                <a:cs typeface="Arial"/>
              </a:rPr>
              <a:t>  </a:t>
            </a:r>
            <a:r>
              <a:rPr sz="1800" spc="-25" dirty="0">
                <a:solidFill>
                  <a:srgbClr val="2C2C2C"/>
                </a:solidFill>
                <a:latin typeface="Arial"/>
                <a:cs typeface="Arial"/>
              </a:rPr>
              <a:t>nós </a:t>
            </a:r>
            <a:r>
              <a:rPr sz="1800" b="1" dirty="0">
                <a:solidFill>
                  <a:srgbClr val="2C2C2C"/>
                </a:solidFill>
                <a:latin typeface="Arial"/>
                <a:cs typeface="Arial"/>
              </a:rPr>
              <a:t>CORTAMOS</a:t>
            </a:r>
            <a:r>
              <a:rPr sz="1800" b="1" spc="4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C2C2C"/>
                </a:solidFill>
                <a:latin typeface="Arial"/>
                <a:cs typeface="Arial"/>
              </a:rPr>
              <a:t>A</a:t>
            </a:r>
            <a:r>
              <a:rPr sz="1800" b="1" spc="8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C2C2C"/>
                </a:solidFill>
                <a:latin typeface="Arial"/>
                <a:cs typeface="Arial"/>
              </a:rPr>
              <a:t>PEÇA</a:t>
            </a:r>
            <a:r>
              <a:rPr sz="1800" b="1" spc="9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C2C2C"/>
                </a:solidFill>
                <a:latin typeface="Arial"/>
                <a:cs typeface="Arial"/>
              </a:rPr>
              <a:t>PARA</a:t>
            </a:r>
            <a:r>
              <a:rPr sz="1800" b="1" spc="5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C2C2C"/>
                </a:solidFill>
                <a:latin typeface="Arial"/>
                <a:cs typeface="Arial"/>
              </a:rPr>
              <a:t>VER</a:t>
            </a:r>
            <a:r>
              <a:rPr sz="1800" b="1" spc="8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C2C2C"/>
                </a:solidFill>
                <a:latin typeface="Arial"/>
                <a:cs typeface="Arial"/>
              </a:rPr>
              <a:t>ESSES</a:t>
            </a:r>
            <a:r>
              <a:rPr sz="1800" b="1" spc="7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C2C2C"/>
                </a:solidFill>
                <a:latin typeface="Arial"/>
                <a:cs typeface="Arial"/>
              </a:rPr>
              <a:t>DETALHES</a:t>
            </a:r>
            <a:r>
              <a:rPr sz="1800" b="1" spc="5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2C2C2C"/>
                </a:solidFill>
                <a:latin typeface="Arial"/>
                <a:cs typeface="Arial"/>
              </a:rPr>
              <a:t>E </a:t>
            </a:r>
            <a:r>
              <a:rPr sz="1800" b="1" dirty="0">
                <a:solidFill>
                  <a:srgbClr val="2C2C2C"/>
                </a:solidFill>
                <a:latin typeface="Arial"/>
                <a:cs typeface="Arial"/>
              </a:rPr>
              <a:t>REDUZIR</a:t>
            </a:r>
            <a:r>
              <a:rPr sz="1800" b="1" spc="-2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C2C2C"/>
                </a:solidFill>
                <a:latin typeface="Arial"/>
                <a:cs typeface="Arial"/>
              </a:rPr>
              <a:t>O</a:t>
            </a:r>
            <a:r>
              <a:rPr sz="1800" b="1" spc="-5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C2C2C"/>
                </a:solidFill>
                <a:latin typeface="Arial"/>
                <a:cs typeface="Arial"/>
              </a:rPr>
              <a:t>NÚMERO</a:t>
            </a:r>
            <a:r>
              <a:rPr sz="1800" b="1" spc="-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C2C2C"/>
                </a:solidFill>
                <a:latin typeface="Arial"/>
                <a:cs typeface="Arial"/>
              </a:rPr>
              <a:t>DE</a:t>
            </a:r>
            <a:r>
              <a:rPr sz="1800" b="1" spc="-4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C2C2C"/>
                </a:solidFill>
                <a:latin typeface="Arial"/>
                <a:cs typeface="Arial"/>
              </a:rPr>
              <a:t>LINHAS</a:t>
            </a:r>
            <a:r>
              <a:rPr sz="1800" b="1" spc="-3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C2C2C"/>
                </a:solidFill>
                <a:latin typeface="Arial"/>
                <a:cs typeface="Arial"/>
              </a:rPr>
              <a:t>DO</a:t>
            </a:r>
            <a:r>
              <a:rPr sz="1800" b="1" spc="-5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C2C2C"/>
                </a:solidFill>
                <a:latin typeface="Arial"/>
                <a:cs typeface="Arial"/>
              </a:rPr>
              <a:t>DESENHO.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7809" y="1516977"/>
            <a:ext cx="8336280" cy="1097280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6579234">
              <a:lnSpc>
                <a:spcPct val="100000"/>
              </a:lnSpc>
              <a:spcBef>
                <a:spcPts val="1005"/>
              </a:spcBef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Difícil</a:t>
            </a:r>
            <a:r>
              <a:rPr sz="2000" spc="-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entender!</a:t>
            </a:r>
            <a:endParaRPr sz="2000">
              <a:latin typeface="Arial"/>
              <a:cs typeface="Arial"/>
            </a:endParaRPr>
          </a:p>
          <a:p>
            <a:pPr marL="12700" marR="2388235">
              <a:lnSpc>
                <a:spcPct val="100000"/>
              </a:lnSpc>
              <a:spcBef>
                <a:spcPts val="810"/>
              </a:spcBef>
              <a:tabLst>
                <a:tab pos="972185" algn="l"/>
                <a:tab pos="1398905" algn="l"/>
                <a:tab pos="2155825" algn="l"/>
                <a:tab pos="3521710" algn="l"/>
                <a:tab pos="4201160" algn="l"/>
                <a:tab pos="4753610" algn="l"/>
                <a:tab pos="5168900" algn="l"/>
              </a:tabLst>
            </a:pP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Em</a:t>
            </a:r>
            <a:r>
              <a:rPr sz="1800" spc="-2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muitos</a:t>
            </a:r>
            <a:r>
              <a:rPr sz="1800" spc="-3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casos</a:t>
            </a:r>
            <a:r>
              <a:rPr sz="1800" spc="-4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a</a:t>
            </a:r>
            <a:r>
              <a:rPr sz="1800" spc="-3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representação da</a:t>
            </a:r>
            <a:r>
              <a:rPr sz="1800" spc="-2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realidade</a:t>
            </a:r>
            <a:r>
              <a:rPr sz="1800" spc="-3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através</a:t>
            </a:r>
            <a:r>
              <a:rPr sz="1800" spc="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C2C2C"/>
                </a:solidFill>
                <a:latin typeface="Arial"/>
                <a:cs typeface="Arial"/>
              </a:rPr>
              <a:t>do </a:t>
            </a:r>
            <a:r>
              <a:rPr sz="1800" spc="-10" dirty="0">
                <a:solidFill>
                  <a:srgbClr val="2C2C2C"/>
                </a:solidFill>
                <a:latin typeface="Arial"/>
                <a:cs typeface="Arial"/>
              </a:rPr>
              <a:t>sistema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	</a:t>
            </a:r>
            <a:r>
              <a:rPr sz="1800" spc="-25" dirty="0">
                <a:solidFill>
                  <a:srgbClr val="2C2C2C"/>
                </a:solidFill>
                <a:latin typeface="Arial"/>
                <a:cs typeface="Arial"/>
              </a:rPr>
              <a:t>de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2C2C2C"/>
                </a:solidFill>
                <a:latin typeface="Arial"/>
                <a:cs typeface="Arial"/>
              </a:rPr>
              <a:t>vistas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2C2C2C"/>
                </a:solidFill>
                <a:latin typeface="Arial"/>
                <a:cs typeface="Arial"/>
              </a:rPr>
              <a:t>ortográficas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	</a:t>
            </a:r>
            <a:r>
              <a:rPr sz="1800" spc="-20" dirty="0">
                <a:solidFill>
                  <a:srgbClr val="2C2C2C"/>
                </a:solidFill>
                <a:latin typeface="Arial"/>
                <a:cs typeface="Arial"/>
              </a:rPr>
              <a:t>pode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	</a:t>
            </a:r>
            <a:r>
              <a:rPr sz="1800" spc="-25" dirty="0">
                <a:solidFill>
                  <a:srgbClr val="2C2C2C"/>
                </a:solidFill>
                <a:latin typeface="Arial"/>
                <a:cs typeface="Arial"/>
              </a:rPr>
              <a:t>não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	</a:t>
            </a:r>
            <a:r>
              <a:rPr sz="1800" spc="-25" dirty="0">
                <a:solidFill>
                  <a:srgbClr val="2C2C2C"/>
                </a:solidFill>
                <a:latin typeface="Arial"/>
                <a:cs typeface="Arial"/>
              </a:rPr>
              <a:t>se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2C2C2C"/>
                </a:solidFill>
                <a:latin typeface="Arial"/>
                <a:cs typeface="Arial"/>
              </a:rPr>
              <a:t>mostrar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65284" y="5859145"/>
            <a:ext cx="23418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Então</a:t>
            </a:r>
            <a:r>
              <a:rPr sz="2000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nós</a:t>
            </a:r>
            <a:r>
              <a:rPr sz="2000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cortamos!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60459" y="1917700"/>
            <a:ext cx="2876550" cy="3798570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76</a:t>
            </a:fld>
            <a:endParaRPr spc="-25"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200400" cy="1752600"/>
          </a:xfrm>
          <a:custGeom>
            <a:avLst/>
            <a:gdLst/>
            <a:ahLst/>
            <a:cxnLst/>
            <a:rect l="l" t="t" r="r" b="b"/>
            <a:pathLst>
              <a:path w="2917190" h="1564640">
                <a:moveTo>
                  <a:pt x="2916936" y="0"/>
                </a:moveTo>
                <a:lnTo>
                  <a:pt x="0" y="0"/>
                </a:lnTo>
                <a:lnTo>
                  <a:pt x="0" y="1564259"/>
                </a:lnTo>
                <a:lnTo>
                  <a:pt x="2916936" y="1564259"/>
                </a:lnTo>
                <a:lnTo>
                  <a:pt x="2916936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3429000" y="838200"/>
            <a:ext cx="8610600" cy="5399181"/>
            <a:chOff x="3456940" y="596900"/>
            <a:chExt cx="8299450" cy="62611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90580" y="5504179"/>
              <a:ext cx="731520" cy="135381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56940" y="596900"/>
              <a:ext cx="8299450" cy="51816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8604" y="296799"/>
            <a:ext cx="2931796" cy="879727"/>
          </a:xfrm>
          <a:prstGeom prst="rect">
            <a:avLst/>
          </a:prstGeom>
        </p:spPr>
        <p:txBody>
          <a:bodyPr vert="horz" wrap="square" lIns="0" tIns="322579" rIns="0" bIns="0" rtlCol="0">
            <a:spAutoFit/>
          </a:bodyPr>
          <a:lstStyle/>
          <a:p>
            <a:pPr marL="260350" algn="ctr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Corte</a:t>
            </a:r>
            <a:r>
              <a:rPr lang="pt-BR" sz="3600" spc="-10" dirty="0"/>
              <a:t>Total</a:t>
            </a:r>
            <a:endParaRPr sz="360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77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7229" y="3451859"/>
            <a:ext cx="6078220" cy="268732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2192000" cy="1564640"/>
          </a:xfrm>
          <a:custGeom>
            <a:avLst/>
            <a:gdLst/>
            <a:ahLst/>
            <a:cxnLst/>
            <a:rect l="l" t="t" r="r" b="b"/>
            <a:pathLst>
              <a:path w="12192000" h="1564640">
                <a:moveTo>
                  <a:pt x="12192000" y="0"/>
                </a:moveTo>
                <a:lnTo>
                  <a:pt x="0" y="0"/>
                </a:lnTo>
                <a:lnTo>
                  <a:pt x="0" y="1564259"/>
                </a:lnTo>
                <a:lnTo>
                  <a:pt x="12192000" y="1564259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2579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Corte</a:t>
            </a:r>
            <a:endParaRPr sz="36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78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16255" y="1864740"/>
            <a:ext cx="799592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Representar</a:t>
            </a:r>
            <a:r>
              <a:rPr sz="1800" spc="-8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uma</a:t>
            </a:r>
            <a:r>
              <a:rPr sz="1800" spc="-1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peça</a:t>
            </a:r>
            <a:r>
              <a:rPr sz="1800" spc="-5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“cortada”</a:t>
            </a:r>
            <a:r>
              <a:rPr sz="1800" spc="-4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consiste</a:t>
            </a:r>
            <a:r>
              <a:rPr sz="1800" spc="-7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C2C2C"/>
                </a:solidFill>
                <a:latin typeface="Arial"/>
                <a:cs typeface="Arial"/>
              </a:rPr>
              <a:t>em:</a:t>
            </a:r>
            <a:endParaRPr sz="1800">
              <a:latin typeface="Arial"/>
              <a:cs typeface="Arial"/>
            </a:endParaRPr>
          </a:p>
          <a:p>
            <a:pPr marL="155575" indent="-142875">
              <a:lnSpc>
                <a:spcPct val="100000"/>
              </a:lnSpc>
              <a:buChar char="•"/>
              <a:tabLst>
                <a:tab pos="155575" algn="l"/>
              </a:tabLst>
            </a:pP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imaginar</a:t>
            </a:r>
            <a:r>
              <a:rPr sz="1800" spc="-9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que</a:t>
            </a:r>
            <a:r>
              <a:rPr sz="1800" spc="-1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a</a:t>
            </a:r>
            <a:r>
              <a:rPr sz="1800" spc="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peça</a:t>
            </a:r>
            <a:r>
              <a:rPr sz="1800" spc="-5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está</a:t>
            </a:r>
            <a:r>
              <a:rPr sz="1800" spc="-3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sendo</a:t>
            </a:r>
            <a:r>
              <a:rPr sz="1800" spc="-5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seccionada</a:t>
            </a:r>
            <a:r>
              <a:rPr sz="1800" spc="-10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por</a:t>
            </a:r>
            <a:r>
              <a:rPr sz="1800" spc="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um</a:t>
            </a:r>
            <a:r>
              <a:rPr sz="1800" spc="-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plano</a:t>
            </a:r>
            <a:r>
              <a:rPr sz="1800" spc="-4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C2C2C"/>
                </a:solidFill>
                <a:latin typeface="Arial"/>
                <a:cs typeface="Arial"/>
              </a:rPr>
              <a:t>imaginário;</a:t>
            </a:r>
            <a:endParaRPr sz="1800">
              <a:latin typeface="Arial"/>
              <a:cs typeface="Arial"/>
            </a:endParaRPr>
          </a:p>
          <a:p>
            <a:pPr marL="154305" indent="-141605">
              <a:lnSpc>
                <a:spcPct val="100000"/>
              </a:lnSpc>
              <a:buChar char="•"/>
              <a:tabLst>
                <a:tab pos="154305" algn="l"/>
              </a:tabLst>
            </a:pP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eliminar</a:t>
            </a:r>
            <a:r>
              <a:rPr sz="1800" spc="-10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toda</a:t>
            </a:r>
            <a:r>
              <a:rPr sz="1800" spc="-2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a</a:t>
            </a:r>
            <a:r>
              <a:rPr sz="1800" spc="-4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porção</a:t>
            </a:r>
            <a:r>
              <a:rPr sz="1800" spc="-6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da</a:t>
            </a:r>
            <a:r>
              <a:rPr sz="1800" spc="-2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peça</a:t>
            </a:r>
            <a:r>
              <a:rPr sz="1800" spc="-5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situada</a:t>
            </a:r>
            <a:r>
              <a:rPr sz="1800" spc="-8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entre</a:t>
            </a:r>
            <a:r>
              <a:rPr sz="1800" spc="-3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o</a:t>
            </a:r>
            <a:r>
              <a:rPr sz="1800" spc="-1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plano</a:t>
            </a:r>
            <a:r>
              <a:rPr sz="1800" spc="-6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de</a:t>
            </a:r>
            <a:r>
              <a:rPr sz="1800" spc="-3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corte</a:t>
            </a:r>
            <a:r>
              <a:rPr sz="1800" spc="-5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e</a:t>
            </a:r>
            <a:r>
              <a:rPr sz="1800" spc="-1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o</a:t>
            </a:r>
            <a:r>
              <a:rPr sz="1800" spc="-3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C2C2C"/>
                </a:solidFill>
                <a:latin typeface="Arial"/>
                <a:cs typeface="Arial"/>
              </a:rPr>
              <a:t>observador;</a:t>
            </a:r>
            <a:endParaRPr sz="1800">
              <a:latin typeface="Arial"/>
              <a:cs typeface="Arial"/>
            </a:endParaRPr>
          </a:p>
          <a:p>
            <a:pPr marL="12700" marR="219075" indent="-12700">
              <a:lnSpc>
                <a:spcPct val="100000"/>
              </a:lnSpc>
              <a:buChar char="•"/>
              <a:tabLst>
                <a:tab pos="92075" algn="l"/>
              </a:tabLst>
            </a:pP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	representar</a:t>
            </a:r>
            <a:r>
              <a:rPr sz="1800" spc="-7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porção</a:t>
            </a:r>
            <a:r>
              <a:rPr sz="1800" spc="-3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restante</a:t>
            </a:r>
            <a:r>
              <a:rPr sz="1800" spc="-6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da</a:t>
            </a:r>
            <a:r>
              <a:rPr sz="1800" spc="-2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peça</a:t>
            </a:r>
            <a:r>
              <a:rPr sz="1800" spc="-3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como</a:t>
            </a:r>
            <a:r>
              <a:rPr sz="1800" spc="-4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se</a:t>
            </a:r>
            <a:r>
              <a:rPr sz="1800" spc="-2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estivéssemos</a:t>
            </a:r>
            <a:r>
              <a:rPr sz="1800" spc="-7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observando</a:t>
            </a:r>
            <a:r>
              <a:rPr sz="1800" spc="-6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2C2C2C"/>
                </a:solidFill>
                <a:latin typeface="Arial"/>
                <a:cs typeface="Arial"/>
              </a:rPr>
              <a:t>a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mesma</a:t>
            </a:r>
            <a:r>
              <a:rPr sz="1800" spc="-6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cortada</a:t>
            </a:r>
            <a:r>
              <a:rPr sz="1800" spc="-6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seguindo</a:t>
            </a:r>
            <a:r>
              <a:rPr sz="1800" spc="-9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algumas</a:t>
            </a:r>
            <a:r>
              <a:rPr sz="1800" spc="-8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C2C2C"/>
                </a:solidFill>
                <a:latin typeface="Arial"/>
                <a:cs typeface="Arial"/>
              </a:rPr>
              <a:t>regras.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883660" cy="1564640"/>
          </a:xfrm>
          <a:custGeom>
            <a:avLst/>
            <a:gdLst/>
            <a:ahLst/>
            <a:cxnLst/>
            <a:rect l="l" t="t" r="r" b="b"/>
            <a:pathLst>
              <a:path w="3883660" h="1564640">
                <a:moveTo>
                  <a:pt x="3883152" y="0"/>
                </a:moveTo>
                <a:lnTo>
                  <a:pt x="0" y="0"/>
                </a:lnTo>
                <a:lnTo>
                  <a:pt x="0" y="1564259"/>
                </a:lnTo>
                <a:lnTo>
                  <a:pt x="3883152" y="1564259"/>
                </a:lnTo>
                <a:lnTo>
                  <a:pt x="3883152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16255" y="466978"/>
            <a:ext cx="1219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FFFFFF"/>
                </a:solidFill>
                <a:latin typeface="Arial"/>
                <a:cs typeface="Arial"/>
              </a:rPr>
              <a:t>Corte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17009" y="175640"/>
            <a:ext cx="7941945" cy="441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301625" algn="l"/>
              </a:tabLst>
            </a:pP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	O</a:t>
            </a:r>
            <a:r>
              <a:rPr sz="1600" spc="33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“traço”</a:t>
            </a:r>
            <a:r>
              <a:rPr sz="1600" spc="31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do</a:t>
            </a:r>
            <a:r>
              <a:rPr sz="1600" spc="33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plano</a:t>
            </a:r>
            <a:r>
              <a:rPr sz="1600" spc="29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de</a:t>
            </a:r>
            <a:r>
              <a:rPr sz="1600" spc="32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corte</a:t>
            </a:r>
            <a:r>
              <a:rPr sz="1600" spc="32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"</a:t>
            </a:r>
            <a:r>
              <a:rPr sz="1600" spc="31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deve</a:t>
            </a:r>
            <a:r>
              <a:rPr sz="1600" spc="30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ser</a:t>
            </a:r>
            <a:r>
              <a:rPr sz="1600" spc="32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indicado</a:t>
            </a:r>
            <a:r>
              <a:rPr sz="1600" spc="32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em</a:t>
            </a:r>
            <a:r>
              <a:rPr sz="1600" spc="30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uma</a:t>
            </a:r>
            <a:r>
              <a:rPr sz="1600" spc="31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vista</a:t>
            </a:r>
            <a:r>
              <a:rPr sz="1600" spc="32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perpendicular</a:t>
            </a:r>
            <a:r>
              <a:rPr sz="1600" spc="32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2C2C2C"/>
                </a:solidFill>
                <a:latin typeface="Arial"/>
                <a:cs typeface="Arial"/>
              </a:rPr>
              <a:t>ao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mesmo</a:t>
            </a:r>
            <a:r>
              <a:rPr sz="1600" spc="38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–</a:t>
            </a:r>
            <a:r>
              <a:rPr sz="1600" spc="38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este</a:t>
            </a:r>
            <a:r>
              <a:rPr sz="1600" spc="36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plano</a:t>
            </a:r>
            <a:r>
              <a:rPr sz="1600" spc="37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deve</a:t>
            </a:r>
            <a:r>
              <a:rPr sz="1600" spc="35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ser</a:t>
            </a:r>
            <a:r>
              <a:rPr sz="1600" spc="38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representado</a:t>
            </a:r>
            <a:r>
              <a:rPr sz="1600" spc="37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através</a:t>
            </a:r>
            <a:r>
              <a:rPr sz="1600" spc="38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de</a:t>
            </a:r>
            <a:r>
              <a:rPr sz="1600" spc="37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linha</a:t>
            </a:r>
            <a:r>
              <a:rPr sz="1600" b="1" spc="47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tipo</a:t>
            </a:r>
            <a:r>
              <a:rPr sz="1600" b="1" spc="459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2C2C2C"/>
                </a:solidFill>
                <a:latin typeface="Arial"/>
                <a:cs typeface="Arial"/>
              </a:rPr>
              <a:t>traço-</a:t>
            </a:r>
            <a:r>
              <a:rPr sz="1600" b="1" spc="-10" dirty="0">
                <a:solidFill>
                  <a:srgbClr val="2C2C2C"/>
                </a:solidFill>
                <a:latin typeface="Arial"/>
                <a:cs typeface="Arial"/>
              </a:rPr>
              <a:t>ponto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larga</a:t>
            </a:r>
            <a:r>
              <a:rPr sz="1600" b="1" spc="2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que</a:t>
            </a:r>
            <a:r>
              <a:rPr sz="1600" b="1" spc="2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se</a:t>
            </a:r>
            <a:r>
              <a:rPr sz="1600" b="1" spc="2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prolonga para</a:t>
            </a:r>
            <a:r>
              <a:rPr sz="1600" b="1" spc="2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fora</a:t>
            </a:r>
            <a:r>
              <a:rPr sz="1600" b="1" spc="2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do</a:t>
            </a:r>
            <a:r>
              <a:rPr sz="1600" b="1" spc="3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contorno</a:t>
            </a:r>
            <a:r>
              <a:rPr sz="1600" b="1" spc="2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da</a:t>
            </a:r>
            <a:r>
              <a:rPr sz="1600" b="1" spc="2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peça.</a:t>
            </a:r>
            <a:r>
              <a:rPr sz="1600" b="1" spc="1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Dentro</a:t>
            </a:r>
            <a:r>
              <a:rPr sz="1600" spc="1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da</a:t>
            </a:r>
            <a:r>
              <a:rPr sz="1600" spc="3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peça</a:t>
            </a:r>
            <a:r>
              <a:rPr sz="1600" spc="2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o</a:t>
            </a:r>
            <a:r>
              <a:rPr sz="1600" spc="3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traço</a:t>
            </a:r>
            <a:r>
              <a:rPr sz="1600" spc="4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2C2C2C"/>
                </a:solidFill>
                <a:latin typeface="Arial"/>
                <a:cs typeface="Arial"/>
              </a:rPr>
              <a:t>do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plano</a:t>
            </a:r>
            <a:r>
              <a:rPr sz="1600" spc="16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de</a:t>
            </a:r>
            <a:r>
              <a:rPr sz="1600" spc="16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corte</a:t>
            </a:r>
            <a:r>
              <a:rPr sz="1600" spc="18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pode</a:t>
            </a:r>
            <a:r>
              <a:rPr sz="1600" spc="17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ser</a:t>
            </a:r>
            <a:r>
              <a:rPr sz="1600" spc="19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representado</a:t>
            </a:r>
            <a:r>
              <a:rPr sz="1600" spc="17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com</a:t>
            </a:r>
            <a:r>
              <a:rPr sz="1600" spc="16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linhas</a:t>
            </a:r>
            <a:r>
              <a:rPr sz="1600" spc="16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estreitas</a:t>
            </a:r>
            <a:r>
              <a:rPr sz="1600" spc="16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tipo</a:t>
            </a:r>
            <a:r>
              <a:rPr sz="1600" spc="18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C2C2C"/>
                </a:solidFill>
                <a:latin typeface="Arial"/>
                <a:cs typeface="Arial"/>
              </a:rPr>
              <a:t>traço-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ponto</a:t>
            </a:r>
            <a:r>
              <a:rPr sz="1600" spc="17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ou</a:t>
            </a:r>
            <a:r>
              <a:rPr sz="1600" spc="17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2C2C2C"/>
                </a:solidFill>
                <a:latin typeface="Arial"/>
                <a:cs typeface="Arial"/>
              </a:rPr>
              <a:t>ser </a:t>
            </a:r>
            <a:r>
              <a:rPr sz="1600" spc="-10" dirty="0">
                <a:solidFill>
                  <a:srgbClr val="2C2C2C"/>
                </a:solidFill>
                <a:latin typeface="Arial"/>
                <a:cs typeface="Arial"/>
              </a:rPr>
              <a:t>suprimido.</a:t>
            </a:r>
            <a:endParaRPr sz="1600">
              <a:latin typeface="Arial"/>
              <a:cs typeface="Arial"/>
            </a:endParaRPr>
          </a:p>
          <a:p>
            <a:pPr marL="299085" marR="5715" indent="-287020" algn="just">
              <a:lnSpc>
                <a:spcPct val="100000"/>
              </a:lnSpc>
              <a:buChar char="•"/>
              <a:tabLst>
                <a:tab pos="299085" algn="l"/>
                <a:tab pos="301625" algn="l"/>
              </a:tabLst>
            </a:pP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	Obrigatoriamente</a:t>
            </a:r>
            <a:r>
              <a:rPr sz="1600" spc="32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C2C2C"/>
                </a:solidFill>
                <a:latin typeface="Arial"/>
                <a:cs typeface="Arial"/>
              </a:rPr>
              <a:t>deve-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se</a:t>
            </a:r>
            <a:r>
              <a:rPr sz="1600" spc="32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representar</a:t>
            </a:r>
            <a:r>
              <a:rPr sz="1600" b="1" spc="31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o</a:t>
            </a:r>
            <a:r>
              <a:rPr sz="1600" b="1" spc="33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sentido</a:t>
            </a:r>
            <a:r>
              <a:rPr sz="1600" b="1" spc="31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de</a:t>
            </a:r>
            <a:r>
              <a:rPr sz="1600" b="1" spc="34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observação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,</a:t>
            </a:r>
            <a:r>
              <a:rPr sz="1600" spc="33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o</a:t>
            </a:r>
            <a:r>
              <a:rPr sz="1600" spc="32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que</a:t>
            </a:r>
            <a:r>
              <a:rPr sz="1600" spc="32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é</a:t>
            </a:r>
            <a:r>
              <a:rPr sz="1600" spc="33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C2C2C"/>
                </a:solidFill>
                <a:latin typeface="Arial"/>
                <a:cs typeface="Arial"/>
              </a:rPr>
              <a:t>feito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através</a:t>
            </a:r>
            <a:r>
              <a:rPr sz="1600" spc="23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de</a:t>
            </a:r>
            <a:r>
              <a:rPr sz="1600" spc="23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setas</a:t>
            </a:r>
            <a:r>
              <a:rPr sz="1600" b="1" spc="23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nos</a:t>
            </a:r>
            <a:r>
              <a:rPr sz="1600" b="1" spc="23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extremos</a:t>
            </a:r>
            <a:r>
              <a:rPr sz="1600" b="1" spc="24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da</a:t>
            </a:r>
            <a:r>
              <a:rPr sz="1600" b="1" spc="254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linha</a:t>
            </a:r>
            <a:r>
              <a:rPr sz="1600" b="1" spc="24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que</a:t>
            </a:r>
            <a:r>
              <a:rPr sz="1600" b="1" spc="24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demarca</a:t>
            </a:r>
            <a:r>
              <a:rPr sz="1600" b="1" spc="23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a</a:t>
            </a:r>
            <a:r>
              <a:rPr sz="1600" b="1" spc="254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posição</a:t>
            </a:r>
            <a:r>
              <a:rPr sz="1600" b="1" spc="229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do</a:t>
            </a:r>
            <a:r>
              <a:rPr sz="1600" b="1" spc="254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plano</a:t>
            </a:r>
            <a:r>
              <a:rPr sz="1600" b="1" spc="24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2C2C2C"/>
                </a:solidFill>
                <a:latin typeface="Arial"/>
                <a:cs typeface="Arial"/>
              </a:rPr>
              <a:t>de </a:t>
            </a:r>
            <a:r>
              <a:rPr sz="1600" spc="-10" dirty="0">
                <a:solidFill>
                  <a:srgbClr val="2C2C2C"/>
                </a:solidFill>
                <a:latin typeface="Arial"/>
                <a:cs typeface="Arial"/>
              </a:rPr>
              <a:t>corte.</a:t>
            </a:r>
            <a:endParaRPr sz="1600">
              <a:latin typeface="Arial"/>
              <a:cs typeface="Arial"/>
            </a:endParaRPr>
          </a:p>
          <a:p>
            <a:pPr marL="299085" marR="46990" indent="-287020" algn="just">
              <a:lnSpc>
                <a:spcPct val="100000"/>
              </a:lnSpc>
              <a:buChar char="•"/>
              <a:tabLst>
                <a:tab pos="299085" algn="l"/>
                <a:tab pos="301625" algn="l"/>
              </a:tabLst>
            </a:pP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	Cabe</a:t>
            </a:r>
            <a:r>
              <a:rPr sz="1600" spc="22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lembrar</a:t>
            </a:r>
            <a:r>
              <a:rPr sz="1600" spc="254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que</a:t>
            </a:r>
            <a:r>
              <a:rPr sz="1600" spc="229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um</a:t>
            </a:r>
            <a:r>
              <a:rPr sz="1600" spc="26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objeto</a:t>
            </a:r>
            <a:r>
              <a:rPr sz="1600" spc="22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cortado,</a:t>
            </a:r>
            <a:r>
              <a:rPr sz="1600" spc="28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se</a:t>
            </a:r>
            <a:r>
              <a:rPr sz="1600" spc="204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observado</a:t>
            </a:r>
            <a:r>
              <a:rPr sz="1600" spc="254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em</a:t>
            </a:r>
            <a:r>
              <a:rPr sz="1600" spc="24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um</a:t>
            </a:r>
            <a:r>
              <a:rPr sz="1600" spc="24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sentido</a:t>
            </a:r>
            <a:r>
              <a:rPr sz="1600" spc="24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ou</a:t>
            </a:r>
            <a:r>
              <a:rPr sz="1600" spc="23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em</a:t>
            </a:r>
            <a:r>
              <a:rPr sz="1600" spc="25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C2C2C"/>
                </a:solidFill>
                <a:latin typeface="Arial"/>
                <a:cs typeface="Arial"/>
              </a:rPr>
              <a:t>outro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pode</a:t>
            </a:r>
            <a:r>
              <a:rPr sz="1600" spc="-4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resultar</a:t>
            </a:r>
            <a:r>
              <a:rPr sz="1600" spc="-4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em</a:t>
            </a:r>
            <a:r>
              <a:rPr sz="1600" spc="-4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vistas</a:t>
            </a:r>
            <a:r>
              <a:rPr sz="1600" spc="-6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bastante</a:t>
            </a:r>
            <a:r>
              <a:rPr sz="1600" spc="-4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C2C2C"/>
                </a:solidFill>
                <a:latin typeface="Arial"/>
                <a:cs typeface="Arial"/>
              </a:rPr>
              <a:t>diferentes.</a:t>
            </a:r>
            <a:endParaRPr sz="1600">
              <a:latin typeface="Arial"/>
              <a:cs typeface="Arial"/>
            </a:endParaRPr>
          </a:p>
          <a:p>
            <a:pPr marL="299085" marR="5080" indent="-287020" algn="just">
              <a:lnSpc>
                <a:spcPct val="100000"/>
              </a:lnSpc>
              <a:buChar char="•"/>
              <a:tabLst>
                <a:tab pos="299085" algn="l"/>
                <a:tab pos="301625" algn="l"/>
              </a:tabLst>
            </a:pP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	Caso</a:t>
            </a:r>
            <a:r>
              <a:rPr sz="1600" spc="33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esteja</a:t>
            </a:r>
            <a:r>
              <a:rPr sz="1600" spc="32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sendo</a:t>
            </a:r>
            <a:r>
              <a:rPr sz="1600" spc="32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representado</a:t>
            </a:r>
            <a:r>
              <a:rPr sz="1600" spc="33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mais</a:t>
            </a:r>
            <a:r>
              <a:rPr sz="1600" spc="34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de</a:t>
            </a:r>
            <a:r>
              <a:rPr sz="1600" spc="32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um</a:t>
            </a:r>
            <a:r>
              <a:rPr sz="1600" spc="32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corte</a:t>
            </a:r>
            <a:r>
              <a:rPr sz="1600" spc="34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da</a:t>
            </a:r>
            <a:r>
              <a:rPr sz="1600" spc="33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mesma</a:t>
            </a:r>
            <a:r>
              <a:rPr sz="1600" spc="34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peça</a:t>
            </a:r>
            <a:r>
              <a:rPr sz="1600" spc="32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C2C2C"/>
                </a:solidFill>
                <a:latin typeface="Arial"/>
                <a:cs typeface="Arial"/>
              </a:rPr>
              <a:t>colocam-</a:t>
            </a:r>
            <a:r>
              <a:rPr sz="1600" spc="-25" dirty="0">
                <a:solidFill>
                  <a:srgbClr val="2C2C2C"/>
                </a:solidFill>
                <a:latin typeface="Arial"/>
                <a:cs typeface="Arial"/>
              </a:rPr>
              <a:t>se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letras</a:t>
            </a:r>
            <a:r>
              <a:rPr sz="1600" b="1" spc="29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maiúsculas</a:t>
            </a:r>
            <a:r>
              <a:rPr sz="1600" b="1" spc="30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junto</a:t>
            </a:r>
            <a:r>
              <a:rPr sz="1600" b="1" spc="31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às</a:t>
            </a:r>
            <a:r>
              <a:rPr sz="1600" b="1" spc="28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setas</a:t>
            </a:r>
            <a:r>
              <a:rPr sz="1600" b="1" spc="37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indicativas</a:t>
            </a:r>
            <a:r>
              <a:rPr sz="1600" b="1" spc="29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da</a:t>
            </a:r>
            <a:r>
              <a:rPr sz="1600" b="1" spc="31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direção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.</a:t>
            </a:r>
            <a:r>
              <a:rPr sz="1600" spc="29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Estas</a:t>
            </a:r>
            <a:r>
              <a:rPr sz="1600" spc="36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letras</a:t>
            </a:r>
            <a:r>
              <a:rPr sz="1600" spc="29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C2C2C"/>
                </a:solidFill>
                <a:latin typeface="Arial"/>
                <a:cs typeface="Arial"/>
              </a:rPr>
              <a:t>servem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para</a:t>
            </a:r>
            <a:r>
              <a:rPr sz="1600" spc="30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identificar</a:t>
            </a:r>
            <a:r>
              <a:rPr sz="1600" spc="32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cada</a:t>
            </a:r>
            <a:r>
              <a:rPr sz="1600" spc="31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posição</a:t>
            </a:r>
            <a:r>
              <a:rPr sz="1600" spc="29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de</a:t>
            </a:r>
            <a:r>
              <a:rPr sz="1600" spc="31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corte</a:t>
            </a:r>
            <a:r>
              <a:rPr sz="1600" spc="32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e</a:t>
            </a:r>
            <a:r>
              <a:rPr sz="1600" spc="32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são</a:t>
            </a:r>
            <a:r>
              <a:rPr sz="1600" b="1" spc="31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informadas</a:t>
            </a:r>
            <a:r>
              <a:rPr sz="1600" b="1" spc="31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abaixo</a:t>
            </a:r>
            <a:r>
              <a:rPr sz="1600" b="1" spc="31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de</a:t>
            </a:r>
            <a:r>
              <a:rPr sz="1600" b="1" spc="32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cada</a:t>
            </a:r>
            <a:r>
              <a:rPr sz="1600" b="1" spc="32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C2C2C"/>
                </a:solidFill>
                <a:latin typeface="Arial"/>
                <a:cs typeface="Arial"/>
              </a:rPr>
              <a:t>vista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cortada</a:t>
            </a:r>
            <a:r>
              <a:rPr sz="1600" b="1" spc="13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com</a:t>
            </a:r>
            <a:r>
              <a:rPr sz="1600" spc="14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a</a:t>
            </a:r>
            <a:r>
              <a:rPr sz="1600" spc="13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finalidade</a:t>
            </a:r>
            <a:r>
              <a:rPr sz="1600" spc="12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de</a:t>
            </a:r>
            <a:r>
              <a:rPr sz="1600" spc="12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2C2C2C"/>
                </a:solidFill>
                <a:latin typeface="Arial"/>
                <a:cs typeface="Arial"/>
              </a:rPr>
              <a:t>vinculá-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la</a:t>
            </a:r>
            <a:r>
              <a:rPr sz="1600" spc="114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com</a:t>
            </a:r>
            <a:r>
              <a:rPr sz="1600" spc="12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a</a:t>
            </a:r>
            <a:r>
              <a:rPr sz="1600" spc="14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respectiva</a:t>
            </a:r>
            <a:r>
              <a:rPr sz="1600" spc="114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posição</a:t>
            </a:r>
            <a:r>
              <a:rPr sz="1600" spc="12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de</a:t>
            </a:r>
            <a:r>
              <a:rPr sz="1600" spc="114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corte.</a:t>
            </a:r>
            <a:r>
              <a:rPr sz="1600" spc="13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Vide</a:t>
            </a:r>
            <a:r>
              <a:rPr sz="1600" spc="12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2C2C2C"/>
                </a:solidFill>
                <a:latin typeface="Arial"/>
                <a:cs typeface="Arial"/>
              </a:rPr>
              <a:t>na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figura</a:t>
            </a:r>
            <a:r>
              <a:rPr sz="1600" spc="13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...</a:t>
            </a:r>
            <a:r>
              <a:rPr sz="1600" spc="15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as</a:t>
            </a:r>
            <a:r>
              <a:rPr sz="1600" spc="12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letras</a:t>
            </a:r>
            <a:r>
              <a:rPr sz="1600" spc="14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“A”,</a:t>
            </a:r>
            <a:r>
              <a:rPr sz="1600" spc="13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“B”</a:t>
            </a:r>
            <a:r>
              <a:rPr sz="1600" spc="14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e</a:t>
            </a:r>
            <a:r>
              <a:rPr sz="1600" spc="14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“C”</a:t>
            </a:r>
            <a:r>
              <a:rPr sz="1600" spc="13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junto</a:t>
            </a:r>
            <a:r>
              <a:rPr sz="1600" spc="13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às</a:t>
            </a:r>
            <a:r>
              <a:rPr sz="1600" spc="14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setas</a:t>
            </a:r>
            <a:r>
              <a:rPr sz="1600" spc="14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e</a:t>
            </a:r>
            <a:r>
              <a:rPr sz="1600" spc="14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os</a:t>
            </a:r>
            <a:r>
              <a:rPr sz="1600" spc="12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“nomes”</a:t>
            </a:r>
            <a:r>
              <a:rPr sz="1600" spc="13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dos</a:t>
            </a:r>
            <a:r>
              <a:rPr sz="1600" spc="13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cortes</a:t>
            </a:r>
            <a:r>
              <a:rPr sz="1600" spc="14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(corte</a:t>
            </a:r>
            <a:r>
              <a:rPr sz="1600" spc="13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2C2C2C"/>
                </a:solidFill>
                <a:latin typeface="Arial"/>
                <a:cs typeface="Arial"/>
              </a:rPr>
              <a:t>AA,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corte</a:t>
            </a:r>
            <a:r>
              <a:rPr sz="1600" spc="-3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BB,</a:t>
            </a:r>
            <a:r>
              <a:rPr sz="1600" spc="-6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corte</a:t>
            </a:r>
            <a:r>
              <a:rPr sz="1600" spc="-1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CC,</a:t>
            </a:r>
            <a:r>
              <a:rPr sz="1600" spc="-1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...)</a:t>
            </a:r>
            <a:r>
              <a:rPr sz="1600" spc="-1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indicados</a:t>
            </a:r>
            <a:r>
              <a:rPr sz="1600" spc="-6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abaixo</a:t>
            </a:r>
            <a:r>
              <a:rPr sz="1600" spc="-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das</a:t>
            </a:r>
            <a:r>
              <a:rPr sz="1600" spc="-2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respectivas</a:t>
            </a:r>
            <a:r>
              <a:rPr sz="1600" spc="-6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vistas</a:t>
            </a:r>
            <a:r>
              <a:rPr sz="1600" spc="-3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C2C2C"/>
                </a:solidFill>
                <a:latin typeface="Arial"/>
                <a:cs typeface="Arial"/>
              </a:rPr>
              <a:t>seccionadas.</a:t>
            </a:r>
            <a:endParaRPr sz="1600">
              <a:latin typeface="Arial"/>
              <a:cs typeface="Arial"/>
            </a:endParaRPr>
          </a:p>
          <a:p>
            <a:pPr marL="299085" marR="8890" indent="-287020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301625" algn="l"/>
              </a:tabLst>
            </a:pP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	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Hachurar</a:t>
            </a:r>
            <a:r>
              <a:rPr sz="1600" b="1" spc="1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todo</a:t>
            </a:r>
            <a:r>
              <a:rPr sz="1600" spc="2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a</a:t>
            </a:r>
            <a:r>
              <a:rPr sz="1600" spc="2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área</a:t>
            </a:r>
            <a:r>
              <a:rPr sz="1600" spc="2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cortada</a:t>
            </a:r>
            <a:r>
              <a:rPr sz="1600" spc="1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de</a:t>
            </a:r>
            <a:r>
              <a:rPr sz="1600" spc="1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acordo</a:t>
            </a:r>
            <a:r>
              <a:rPr sz="1600" spc="2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com</a:t>
            </a:r>
            <a:r>
              <a:rPr sz="1600" spc="2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o</a:t>
            </a:r>
            <a:r>
              <a:rPr sz="1600" spc="3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tipo</a:t>
            </a:r>
            <a:r>
              <a:rPr sz="1600" spc="1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de</a:t>
            </a:r>
            <a:r>
              <a:rPr sz="1600" spc="2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material,</a:t>
            </a:r>
            <a:r>
              <a:rPr sz="1600" spc="2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com</a:t>
            </a:r>
            <a:r>
              <a:rPr sz="1600" spc="3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traço</a:t>
            </a:r>
            <a:r>
              <a:rPr sz="1600" spc="2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de</a:t>
            </a:r>
            <a:r>
              <a:rPr sz="1600" spc="2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45º</a:t>
            </a:r>
            <a:r>
              <a:rPr sz="1600" spc="1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2C2C2C"/>
                </a:solidFill>
                <a:latin typeface="Arial"/>
                <a:cs typeface="Arial"/>
              </a:rPr>
              <a:t>e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sempre</a:t>
            </a:r>
            <a:r>
              <a:rPr sz="1600" spc="-6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no</a:t>
            </a:r>
            <a:r>
              <a:rPr sz="1600" spc="-2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mesmo</a:t>
            </a:r>
            <a:r>
              <a:rPr sz="1600" spc="-7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C2C2C"/>
                </a:solidFill>
                <a:latin typeface="Arial"/>
                <a:cs typeface="Arial"/>
              </a:rPr>
              <a:t>sentido.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00" y="1676400"/>
            <a:ext cx="3925570" cy="251714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5780" y="4761229"/>
            <a:ext cx="8374380" cy="161290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79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564640"/>
          </a:xfrm>
          <a:custGeom>
            <a:avLst/>
            <a:gdLst/>
            <a:ahLst/>
            <a:cxnLst/>
            <a:rect l="l" t="t" r="r" b="b"/>
            <a:pathLst>
              <a:path w="12192000" h="1564640">
                <a:moveTo>
                  <a:pt x="12192000" y="0"/>
                </a:moveTo>
                <a:lnTo>
                  <a:pt x="0" y="0"/>
                </a:lnTo>
                <a:lnTo>
                  <a:pt x="0" y="1564259"/>
                </a:lnTo>
                <a:lnTo>
                  <a:pt x="12192000" y="1564259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6255" y="606678"/>
            <a:ext cx="45250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Desenho</a:t>
            </a:r>
            <a:r>
              <a:rPr sz="3600" spc="-170" dirty="0"/>
              <a:t> </a:t>
            </a:r>
            <a:r>
              <a:rPr sz="3600" spc="-10" dirty="0"/>
              <a:t>geométrico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370522" y="1719834"/>
            <a:ext cx="5201285" cy="1444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1F1F1F"/>
                </a:solidFill>
                <a:latin typeface="Arial"/>
                <a:cs typeface="Arial"/>
              </a:rPr>
              <a:t>Classificação</a:t>
            </a:r>
            <a:r>
              <a:rPr sz="2000" b="1" spc="-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F1F1F"/>
                </a:solidFill>
                <a:latin typeface="Arial"/>
                <a:cs typeface="Arial"/>
              </a:rPr>
              <a:t>das</a:t>
            </a:r>
            <a:r>
              <a:rPr sz="2000" b="1" spc="-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F1F1F"/>
                </a:solidFill>
                <a:latin typeface="Arial"/>
                <a:cs typeface="Arial"/>
              </a:rPr>
              <a:t>linhas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30"/>
              </a:spcBef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Podemos</a:t>
            </a:r>
            <a:r>
              <a:rPr sz="1800" spc="-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classificar</a:t>
            </a:r>
            <a:r>
              <a:rPr sz="1800" spc="-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as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linhas</a:t>
            </a:r>
            <a:r>
              <a:rPr sz="1800" spc="-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da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seguinte</a:t>
            </a:r>
            <a:r>
              <a:rPr sz="1800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maneira: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1F1F1F"/>
                </a:solidFill>
                <a:latin typeface="Arial"/>
                <a:cs typeface="Arial"/>
              </a:rPr>
              <a:t>a)</a:t>
            </a:r>
            <a:r>
              <a:rPr sz="1800" b="1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1F1F"/>
                </a:solidFill>
                <a:latin typeface="Arial"/>
                <a:cs typeface="Arial"/>
              </a:rPr>
              <a:t>Quanto</a:t>
            </a:r>
            <a:r>
              <a:rPr sz="1800" b="1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1F1F"/>
                </a:solidFill>
                <a:latin typeface="Arial"/>
                <a:cs typeface="Arial"/>
              </a:rPr>
              <a:t>à</a:t>
            </a:r>
            <a:r>
              <a:rPr sz="1800" b="1" spc="-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1F1F"/>
                </a:solidFill>
                <a:latin typeface="Arial"/>
                <a:cs typeface="Arial"/>
              </a:rPr>
              <a:t>forma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74520" y="3785870"/>
            <a:ext cx="1330959" cy="3683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07840" y="3483609"/>
            <a:ext cx="2235200" cy="49148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52130" y="3553459"/>
            <a:ext cx="1798320" cy="35178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207895" y="4196778"/>
            <a:ext cx="3956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20" dirty="0">
                <a:solidFill>
                  <a:srgbClr val="454F57"/>
                </a:solidFill>
                <a:latin typeface="Arial"/>
                <a:cs typeface="Arial"/>
              </a:rPr>
              <a:t>Reta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00879" y="4196778"/>
            <a:ext cx="17913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10" dirty="0">
                <a:solidFill>
                  <a:srgbClr val="454F57"/>
                </a:solidFill>
                <a:latin typeface="Arial"/>
                <a:cs typeface="Arial"/>
              </a:rPr>
              <a:t>Quebrada</a:t>
            </a:r>
            <a:r>
              <a:rPr sz="1400" i="1" spc="-55" dirty="0">
                <a:solidFill>
                  <a:srgbClr val="454F57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54F57"/>
                </a:solidFill>
                <a:latin typeface="Arial"/>
                <a:cs typeface="Arial"/>
              </a:rPr>
              <a:t>ou</a:t>
            </a:r>
            <a:r>
              <a:rPr sz="1400" i="1" spc="-90" dirty="0">
                <a:solidFill>
                  <a:srgbClr val="454F57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454F57"/>
                </a:solidFill>
                <a:latin typeface="Arial"/>
                <a:cs typeface="Arial"/>
              </a:rPr>
              <a:t>poligonal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656955" y="4196778"/>
            <a:ext cx="7823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10" dirty="0">
                <a:solidFill>
                  <a:srgbClr val="454F57"/>
                </a:solidFill>
                <a:latin typeface="Arial"/>
                <a:cs typeface="Arial"/>
              </a:rPr>
              <a:t>Ondulada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65400" y="5172709"/>
            <a:ext cx="1922779" cy="22986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32829" y="5240020"/>
            <a:ext cx="2076450" cy="29590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357245" y="5823267"/>
            <a:ext cx="44195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10" dirty="0">
                <a:solidFill>
                  <a:srgbClr val="454F57"/>
                </a:solidFill>
                <a:latin typeface="Arial"/>
                <a:cs typeface="Arial"/>
              </a:rPr>
              <a:t>Mista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686804" y="5823267"/>
            <a:ext cx="6565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10" dirty="0">
                <a:solidFill>
                  <a:srgbClr val="454F57"/>
                </a:solidFill>
                <a:latin typeface="Arial"/>
                <a:cs typeface="Arial"/>
              </a:rPr>
              <a:t>Sinuosa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731770" cy="1564640"/>
          </a:xfrm>
          <a:custGeom>
            <a:avLst/>
            <a:gdLst/>
            <a:ahLst/>
            <a:cxnLst/>
            <a:rect l="l" t="t" r="r" b="b"/>
            <a:pathLst>
              <a:path w="2731770" h="1564640">
                <a:moveTo>
                  <a:pt x="2731643" y="0"/>
                </a:moveTo>
                <a:lnTo>
                  <a:pt x="0" y="0"/>
                </a:lnTo>
                <a:lnTo>
                  <a:pt x="0" y="1564259"/>
                </a:lnTo>
                <a:lnTo>
                  <a:pt x="2731643" y="1564259"/>
                </a:lnTo>
                <a:lnTo>
                  <a:pt x="2731643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633470" y="3644900"/>
            <a:ext cx="8088630" cy="3213100"/>
            <a:chOff x="3633470" y="3644900"/>
            <a:chExt cx="8088630" cy="32131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90579" y="5504179"/>
              <a:ext cx="731520" cy="135381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33470" y="3644900"/>
              <a:ext cx="7357109" cy="244856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2879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Corte</a:t>
            </a:r>
            <a:endParaRPr sz="3600"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37940" y="434340"/>
            <a:ext cx="6516369" cy="278637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80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157470" cy="1223010"/>
          </a:xfrm>
          <a:custGeom>
            <a:avLst/>
            <a:gdLst/>
            <a:ahLst/>
            <a:cxnLst/>
            <a:rect l="l" t="t" r="r" b="b"/>
            <a:pathLst>
              <a:path w="5157470" h="1223010">
                <a:moveTo>
                  <a:pt x="5157216" y="0"/>
                </a:moveTo>
                <a:lnTo>
                  <a:pt x="0" y="0"/>
                </a:lnTo>
                <a:lnTo>
                  <a:pt x="0" y="1222883"/>
                </a:lnTo>
                <a:lnTo>
                  <a:pt x="5157216" y="1222883"/>
                </a:lnTo>
                <a:lnTo>
                  <a:pt x="5157216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Corte:</a:t>
            </a:r>
            <a:r>
              <a:rPr sz="3600" spc="-190" dirty="0"/>
              <a:t> </a:t>
            </a:r>
            <a:r>
              <a:rPr sz="3600" spc="-10" dirty="0"/>
              <a:t>Hachuras</a:t>
            </a:r>
            <a:endParaRPr sz="36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68879" y="1221739"/>
            <a:ext cx="8007350" cy="497205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81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855720" cy="1564640"/>
          </a:xfrm>
          <a:custGeom>
            <a:avLst/>
            <a:gdLst/>
            <a:ahLst/>
            <a:cxnLst/>
            <a:rect l="l" t="t" r="r" b="b"/>
            <a:pathLst>
              <a:path w="3855720" h="1564640">
                <a:moveTo>
                  <a:pt x="3855720" y="0"/>
                </a:moveTo>
                <a:lnTo>
                  <a:pt x="0" y="0"/>
                </a:lnTo>
                <a:lnTo>
                  <a:pt x="0" y="1564259"/>
                </a:lnTo>
                <a:lnTo>
                  <a:pt x="3855720" y="1564259"/>
                </a:lnTo>
                <a:lnTo>
                  <a:pt x="385572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855720" y="298450"/>
            <a:ext cx="7900670" cy="6559550"/>
            <a:chOff x="3855720" y="298450"/>
            <a:chExt cx="7900670" cy="65595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90579" y="5504179"/>
              <a:ext cx="731520" cy="135381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5720" y="298450"/>
              <a:ext cx="7900670" cy="547116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2879" rIns="0" bIns="0" rtlCol="0">
            <a:spAutoFit/>
          </a:bodyPr>
          <a:lstStyle/>
          <a:p>
            <a:pPr marL="7429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Tipos</a:t>
            </a:r>
            <a:r>
              <a:rPr sz="3600" spc="-140" dirty="0"/>
              <a:t> </a:t>
            </a:r>
            <a:r>
              <a:rPr sz="3600" dirty="0"/>
              <a:t>de</a:t>
            </a:r>
            <a:r>
              <a:rPr sz="3600" spc="-110" dirty="0"/>
              <a:t> </a:t>
            </a:r>
            <a:r>
              <a:rPr sz="3600" spc="-10" dirty="0"/>
              <a:t>corte</a:t>
            </a:r>
            <a:endParaRPr sz="360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82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953000" cy="1447800"/>
          </a:xfrm>
          <a:custGeom>
            <a:avLst/>
            <a:gdLst/>
            <a:ahLst/>
            <a:cxnLst/>
            <a:rect l="l" t="t" r="r" b="b"/>
            <a:pathLst>
              <a:path w="5157470" h="1564640">
                <a:moveTo>
                  <a:pt x="5157216" y="0"/>
                </a:moveTo>
                <a:lnTo>
                  <a:pt x="0" y="0"/>
                </a:lnTo>
                <a:lnTo>
                  <a:pt x="0" y="1564259"/>
                </a:lnTo>
                <a:lnTo>
                  <a:pt x="5157216" y="1564259"/>
                </a:lnTo>
                <a:lnTo>
                  <a:pt x="5157216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8215" y="412988"/>
            <a:ext cx="3741040" cy="738663"/>
          </a:xfrm>
          <a:prstGeom prst="rect">
            <a:avLst/>
          </a:prstGeom>
        </p:spPr>
        <p:txBody>
          <a:bodyPr vert="horz" wrap="square" lIns="0" tIns="182879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Corte</a:t>
            </a:r>
            <a:r>
              <a:rPr sz="3600" spc="-90" dirty="0"/>
              <a:t> </a:t>
            </a:r>
            <a:r>
              <a:rPr sz="3600" dirty="0"/>
              <a:t>total</a:t>
            </a:r>
            <a:r>
              <a:rPr lang="pt-BR" sz="3600" dirty="0"/>
              <a:t> 26</a:t>
            </a:r>
            <a:r>
              <a:rPr sz="3600" spc="-65" dirty="0"/>
              <a:t> </a:t>
            </a:r>
            <a:endParaRPr sz="360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83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B57CAD9-1D8F-68A3-4F2A-54895B9C2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338" y="1499918"/>
            <a:ext cx="6867249" cy="4940028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444240" cy="1564640"/>
          </a:xfrm>
          <a:custGeom>
            <a:avLst/>
            <a:gdLst/>
            <a:ahLst/>
            <a:cxnLst/>
            <a:rect l="l" t="t" r="r" b="b"/>
            <a:pathLst>
              <a:path w="3444240" h="1564640">
                <a:moveTo>
                  <a:pt x="3444240" y="0"/>
                </a:moveTo>
                <a:lnTo>
                  <a:pt x="0" y="0"/>
                </a:lnTo>
                <a:lnTo>
                  <a:pt x="0" y="1564259"/>
                </a:lnTo>
                <a:lnTo>
                  <a:pt x="3444240" y="1564259"/>
                </a:lnTo>
                <a:lnTo>
                  <a:pt x="344424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6244" y="135989"/>
            <a:ext cx="3007996" cy="1292661"/>
          </a:xfrm>
          <a:prstGeom prst="rect">
            <a:avLst/>
          </a:prstGeom>
        </p:spPr>
        <p:txBody>
          <a:bodyPr vert="horz" wrap="square" lIns="0" tIns="182879" rIns="0" bIns="0" rtlCol="0">
            <a:spAutoFit/>
          </a:bodyPr>
          <a:lstStyle/>
          <a:p>
            <a:pPr marL="6350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Corte</a:t>
            </a:r>
            <a:r>
              <a:rPr lang="pt-BR" sz="3600" spc="-10" dirty="0"/>
              <a:t> Total 27</a:t>
            </a:r>
            <a:endParaRPr sz="360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84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B8E388E-DF4E-EDF6-2F16-93131BD40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483" y="1428650"/>
            <a:ext cx="6643117" cy="510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6448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221480" cy="1564640"/>
          </a:xfrm>
          <a:custGeom>
            <a:avLst/>
            <a:gdLst/>
            <a:ahLst/>
            <a:cxnLst/>
            <a:rect l="l" t="t" r="r" b="b"/>
            <a:pathLst>
              <a:path w="4221480" h="1564640">
                <a:moveTo>
                  <a:pt x="4221480" y="0"/>
                </a:moveTo>
                <a:lnTo>
                  <a:pt x="0" y="0"/>
                </a:lnTo>
                <a:lnTo>
                  <a:pt x="0" y="1564259"/>
                </a:lnTo>
                <a:lnTo>
                  <a:pt x="4221480" y="1564259"/>
                </a:lnTo>
                <a:lnTo>
                  <a:pt x="422148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564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Meio</a:t>
            </a:r>
            <a:r>
              <a:rPr sz="3600" spc="-95" dirty="0"/>
              <a:t> </a:t>
            </a:r>
            <a:r>
              <a:rPr sz="3600" spc="-10" dirty="0"/>
              <a:t>Corte</a:t>
            </a:r>
            <a:endParaRPr sz="36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4400" y="1013395"/>
            <a:ext cx="5947410" cy="471805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85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2957FBA-391F-B65A-513B-1BBC9EA40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13" y="1066800"/>
            <a:ext cx="5458587" cy="436305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B0ED815-6BC9-A4EE-E629-DCE235D9E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914400"/>
            <a:ext cx="5039428" cy="3648584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B360AB34-D4E0-C9A8-D791-D9AD452BD3B7}"/>
              </a:ext>
            </a:extLst>
          </p:cNvPr>
          <p:cNvSpPr/>
          <p:nvPr/>
        </p:nvSpPr>
        <p:spPr>
          <a:xfrm>
            <a:off x="0" y="0"/>
            <a:ext cx="3200400" cy="914400"/>
          </a:xfrm>
          <a:custGeom>
            <a:avLst/>
            <a:gdLst/>
            <a:ahLst/>
            <a:cxnLst/>
            <a:rect l="l" t="t" r="r" b="b"/>
            <a:pathLst>
              <a:path w="4221480" h="1564640">
                <a:moveTo>
                  <a:pt x="4221480" y="0"/>
                </a:moveTo>
                <a:lnTo>
                  <a:pt x="0" y="0"/>
                </a:lnTo>
                <a:lnTo>
                  <a:pt x="0" y="1564259"/>
                </a:lnTo>
                <a:lnTo>
                  <a:pt x="4221480" y="1564259"/>
                </a:lnTo>
                <a:lnTo>
                  <a:pt x="422148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pPr algn="ctr"/>
            <a:endParaRPr lang="pt-BR" sz="2000" dirty="0">
              <a:latin typeface="Arial Black" panose="020B0A04020102020204" pitchFamily="34" charset="0"/>
            </a:endParaRPr>
          </a:p>
          <a:p>
            <a:pPr algn="ctr"/>
            <a:r>
              <a:rPr lang="pt-BR" sz="2000" dirty="0">
                <a:latin typeface="Arial Black" panose="020B0A04020102020204" pitchFamily="34" charset="0"/>
              </a:rPr>
              <a:t>Meio</a:t>
            </a:r>
            <a:r>
              <a:rPr lang="pt-BR" sz="2000" spc="-95" dirty="0">
                <a:latin typeface="Arial Black" panose="020B0A04020102020204" pitchFamily="34" charset="0"/>
              </a:rPr>
              <a:t> </a:t>
            </a:r>
            <a:r>
              <a:rPr lang="pt-BR" sz="2000" spc="-10" dirty="0">
                <a:latin typeface="Arial Black" panose="020B0A04020102020204" pitchFamily="34" charset="0"/>
              </a:rPr>
              <a:t>Corte</a:t>
            </a:r>
            <a:endParaRPr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2945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009644" cy="1564640"/>
          </a:xfrm>
          <a:custGeom>
            <a:avLst/>
            <a:gdLst/>
            <a:ahLst/>
            <a:cxnLst/>
            <a:rect l="l" t="t" r="r" b="b"/>
            <a:pathLst>
              <a:path w="4221480" h="1564640">
                <a:moveTo>
                  <a:pt x="4221480" y="0"/>
                </a:moveTo>
                <a:lnTo>
                  <a:pt x="0" y="0"/>
                </a:lnTo>
                <a:lnTo>
                  <a:pt x="0" y="1564259"/>
                </a:lnTo>
                <a:lnTo>
                  <a:pt x="4221480" y="1564259"/>
                </a:lnTo>
                <a:lnTo>
                  <a:pt x="422148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8604" y="296798"/>
            <a:ext cx="3465196" cy="731354"/>
          </a:xfrm>
          <a:prstGeom prst="rect">
            <a:avLst/>
          </a:prstGeom>
        </p:spPr>
        <p:txBody>
          <a:bodyPr vert="horz" wrap="square" lIns="0" tIns="17564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Meio</a:t>
            </a:r>
            <a:r>
              <a:rPr sz="3600" spc="-95" dirty="0"/>
              <a:t> </a:t>
            </a:r>
            <a:r>
              <a:rPr sz="3600" spc="-10" dirty="0"/>
              <a:t>Corte</a:t>
            </a:r>
            <a:r>
              <a:rPr lang="pt-BR" sz="3600" spc="-10" dirty="0"/>
              <a:t> </a:t>
            </a:r>
            <a:endParaRPr sz="360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87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BA46679-29A8-92A9-89B7-B046F8318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89912"/>
            <a:ext cx="4453102" cy="6144591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157470" cy="1564640"/>
          </a:xfrm>
          <a:custGeom>
            <a:avLst/>
            <a:gdLst/>
            <a:ahLst/>
            <a:cxnLst/>
            <a:rect l="l" t="t" r="r" b="b"/>
            <a:pathLst>
              <a:path w="5157470" h="1564640">
                <a:moveTo>
                  <a:pt x="5157216" y="0"/>
                </a:moveTo>
                <a:lnTo>
                  <a:pt x="0" y="0"/>
                </a:lnTo>
                <a:lnTo>
                  <a:pt x="0" y="1564259"/>
                </a:lnTo>
                <a:lnTo>
                  <a:pt x="5157216" y="1564259"/>
                </a:lnTo>
                <a:lnTo>
                  <a:pt x="5157216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8604" y="296798"/>
            <a:ext cx="4227196" cy="1846658"/>
          </a:xfrm>
          <a:prstGeom prst="rect">
            <a:avLst/>
          </a:prstGeom>
        </p:spPr>
        <p:txBody>
          <a:bodyPr vert="horz" wrap="square" lIns="0" tIns="182879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Corte</a:t>
            </a:r>
            <a:r>
              <a:rPr sz="3600" spc="-110" dirty="0"/>
              <a:t> </a:t>
            </a:r>
            <a:r>
              <a:rPr sz="3600" spc="-10" dirty="0"/>
              <a:t>Co</a:t>
            </a:r>
            <a:r>
              <a:rPr lang="pt-BR" sz="3600" spc="-10" dirty="0"/>
              <a:t>m Desvio</a:t>
            </a:r>
            <a:br>
              <a:rPr lang="pt-BR" sz="3600" spc="-10" dirty="0"/>
            </a:br>
            <a:r>
              <a:rPr lang="pt-BR" sz="3600" spc="-10" dirty="0"/>
              <a:t>             28</a:t>
            </a:r>
            <a:br>
              <a:rPr lang="pt-BR" sz="3600" spc="-10" dirty="0"/>
            </a:br>
            <a:endParaRPr sz="3600"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42660" y="325373"/>
            <a:ext cx="4828540" cy="287146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15000" y="3585303"/>
            <a:ext cx="4960620" cy="292735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88</a:t>
            </a:fld>
            <a:endParaRPr spc="-25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9E846123-817C-FD80-A82F-5C6DBA9121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74535"/>
            <a:ext cx="3962400" cy="4685467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B8A6B8B-29DF-4E6F-6AF3-6558CA258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59097E39-8180-5F57-6E06-1BEBB7FF07DA}"/>
              </a:ext>
            </a:extLst>
          </p:cNvPr>
          <p:cNvSpPr/>
          <p:nvPr/>
        </p:nvSpPr>
        <p:spPr>
          <a:xfrm>
            <a:off x="0" y="0"/>
            <a:ext cx="3352800" cy="1219200"/>
          </a:xfrm>
          <a:custGeom>
            <a:avLst/>
            <a:gdLst/>
            <a:ahLst/>
            <a:cxnLst/>
            <a:rect l="l" t="t" r="r" b="b"/>
            <a:pathLst>
              <a:path w="3670300" h="1564640">
                <a:moveTo>
                  <a:pt x="3669791" y="0"/>
                </a:moveTo>
                <a:lnTo>
                  <a:pt x="0" y="0"/>
                </a:lnTo>
                <a:lnTo>
                  <a:pt x="0" y="1564259"/>
                </a:lnTo>
                <a:lnTo>
                  <a:pt x="3669791" y="1564259"/>
                </a:lnTo>
                <a:lnTo>
                  <a:pt x="3669791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4D1BF7B0-323D-448B-3AA2-B836176CE4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8604" y="296798"/>
            <a:ext cx="2626996" cy="738663"/>
          </a:xfrm>
          <a:prstGeom prst="rect">
            <a:avLst/>
          </a:prstGeom>
        </p:spPr>
        <p:txBody>
          <a:bodyPr vert="horz" wrap="square" lIns="0" tIns="182879" rIns="0" bIns="0" rtlCol="0">
            <a:spAutoFit/>
          </a:bodyPr>
          <a:lstStyle/>
          <a:p>
            <a:pPr marL="97091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Ex</a:t>
            </a:r>
            <a:r>
              <a:rPr sz="3600" spc="-110" dirty="0"/>
              <a:t> </a:t>
            </a:r>
            <a:r>
              <a:rPr lang="pt-BR" sz="3600" spc="-25" dirty="0"/>
              <a:t>29</a:t>
            </a:r>
            <a:endParaRPr sz="360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E6D9ADD8-5658-33F8-CC14-606177AA0D43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89</a:t>
            </a:fld>
            <a:endParaRPr spc="-25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D489B92C-214E-1AD5-497E-BEF22EF2679F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9E99918-9313-81C3-B3A6-C4568BAE7147}"/>
              </a:ext>
            </a:extLst>
          </p:cNvPr>
          <p:cNvSpPr txBox="1"/>
          <p:nvPr/>
        </p:nvSpPr>
        <p:spPr>
          <a:xfrm>
            <a:off x="5486400" y="481463"/>
            <a:ext cx="304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Fazer a Perspectiva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3D1E19F-FE9A-1B7C-B07A-79826BC81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035461"/>
            <a:ext cx="6934200" cy="531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44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564640"/>
          </a:xfrm>
          <a:custGeom>
            <a:avLst/>
            <a:gdLst/>
            <a:ahLst/>
            <a:cxnLst/>
            <a:rect l="l" t="t" r="r" b="b"/>
            <a:pathLst>
              <a:path w="12192000" h="1564640">
                <a:moveTo>
                  <a:pt x="12192000" y="0"/>
                </a:moveTo>
                <a:lnTo>
                  <a:pt x="0" y="0"/>
                </a:lnTo>
                <a:lnTo>
                  <a:pt x="0" y="1564259"/>
                </a:lnTo>
                <a:lnTo>
                  <a:pt x="12192000" y="1564259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2579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Desenho</a:t>
            </a:r>
            <a:r>
              <a:rPr sz="3600" spc="-170" dirty="0"/>
              <a:t> </a:t>
            </a:r>
            <a:r>
              <a:rPr sz="3600" spc="-10" dirty="0"/>
              <a:t>geométrico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619125" y="2078990"/>
            <a:ext cx="2212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F1F1F"/>
                </a:solidFill>
                <a:latin typeface="Arial"/>
                <a:cs typeface="Arial"/>
              </a:rPr>
              <a:t>b)</a:t>
            </a:r>
            <a:r>
              <a:rPr sz="1800" b="1" spc="-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1F1F"/>
                </a:solidFill>
                <a:latin typeface="Arial"/>
                <a:cs typeface="Arial"/>
              </a:rPr>
              <a:t>Quanto</a:t>
            </a:r>
            <a:r>
              <a:rPr sz="1800" b="1" spc="-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b="1" spc="-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1F1F"/>
                </a:solidFill>
                <a:latin typeface="Arial"/>
                <a:cs typeface="Arial"/>
              </a:rPr>
              <a:t>posição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35910" y="3451605"/>
            <a:ext cx="1054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Horizontal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03420" y="3451605"/>
            <a:ext cx="756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Vertical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46291" y="3451605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Inclinada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24050" y="3261359"/>
            <a:ext cx="1549400" cy="381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88229" y="2435860"/>
            <a:ext cx="25398" cy="90551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48350" y="2678429"/>
            <a:ext cx="2310129" cy="68072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51579" y="4777740"/>
            <a:ext cx="6351270" cy="128651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741680" y="4250054"/>
            <a:ext cx="2299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F1F1F"/>
                </a:solidFill>
                <a:latin typeface="Arial"/>
                <a:cs typeface="Arial"/>
              </a:rPr>
              <a:t>c)</a:t>
            </a:r>
            <a:r>
              <a:rPr sz="1800" b="1" spc="-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1F1F"/>
                </a:solidFill>
                <a:latin typeface="Arial"/>
                <a:cs typeface="Arial"/>
              </a:rPr>
              <a:t>Quanto</a:t>
            </a:r>
            <a:r>
              <a:rPr sz="1800" b="1" spc="-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1F1F"/>
                </a:solidFill>
                <a:latin typeface="Arial"/>
                <a:cs typeface="Arial"/>
              </a:rPr>
              <a:t>ao</a:t>
            </a:r>
            <a:r>
              <a:rPr sz="1800" b="1" spc="-7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1F1F"/>
                </a:solidFill>
                <a:latin typeface="Arial"/>
                <a:cs typeface="Arial"/>
              </a:rPr>
              <a:t>traçado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221480" cy="1564640"/>
          </a:xfrm>
          <a:custGeom>
            <a:avLst/>
            <a:gdLst/>
            <a:ahLst/>
            <a:cxnLst/>
            <a:rect l="l" t="t" r="r" b="b"/>
            <a:pathLst>
              <a:path w="4221480" h="1564640">
                <a:moveTo>
                  <a:pt x="4221480" y="0"/>
                </a:moveTo>
                <a:lnTo>
                  <a:pt x="0" y="0"/>
                </a:lnTo>
                <a:lnTo>
                  <a:pt x="0" y="1564259"/>
                </a:lnTo>
                <a:lnTo>
                  <a:pt x="4221480" y="1564259"/>
                </a:lnTo>
                <a:lnTo>
                  <a:pt x="422148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Corte</a:t>
            </a:r>
            <a:r>
              <a:rPr sz="3600" spc="-190" dirty="0"/>
              <a:t> </a:t>
            </a:r>
            <a:r>
              <a:rPr sz="3600" spc="-10" dirty="0"/>
              <a:t>Parcial</a:t>
            </a:r>
            <a:endParaRPr sz="36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871979"/>
            <a:ext cx="6537959" cy="378841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7239000" y="406400"/>
            <a:ext cx="4243070" cy="5692140"/>
            <a:chOff x="7239000" y="406400"/>
            <a:chExt cx="4243070" cy="569214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79029" y="406400"/>
              <a:ext cx="4003039" cy="336804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39000" y="3766820"/>
              <a:ext cx="2871470" cy="233171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443470" y="2063750"/>
              <a:ext cx="1167130" cy="368300"/>
            </a:xfrm>
            <a:custGeom>
              <a:avLst/>
              <a:gdLst/>
              <a:ahLst/>
              <a:cxnLst/>
              <a:rect l="l" t="t" r="r" b="b"/>
              <a:pathLst>
                <a:path w="1167129" h="368300">
                  <a:moveTo>
                    <a:pt x="1166749" y="0"/>
                  </a:moveTo>
                  <a:lnTo>
                    <a:pt x="0" y="0"/>
                  </a:lnTo>
                  <a:lnTo>
                    <a:pt x="0" y="368173"/>
                  </a:lnTo>
                  <a:lnTo>
                    <a:pt x="1166749" y="368173"/>
                  </a:lnTo>
                  <a:lnTo>
                    <a:pt x="11667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525004" y="2084323"/>
            <a:ext cx="9823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454F57"/>
                </a:solidFill>
                <a:latin typeface="Trebuchet MS"/>
                <a:cs typeface="Trebuchet MS"/>
              </a:rPr>
              <a:t>Corte</a:t>
            </a:r>
            <a:r>
              <a:rPr sz="1800" spc="-155" dirty="0">
                <a:solidFill>
                  <a:srgbClr val="454F57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454F57"/>
                </a:solidFill>
                <a:latin typeface="Trebuchet MS"/>
                <a:cs typeface="Trebuchet MS"/>
              </a:rPr>
              <a:t>A-</a:t>
            </a:r>
            <a:r>
              <a:rPr sz="1800" spc="-50" dirty="0">
                <a:solidFill>
                  <a:srgbClr val="454F57"/>
                </a:solidFill>
                <a:latin typeface="Trebuchet MS"/>
                <a:cs typeface="Trebuchet MS"/>
              </a:rPr>
              <a:t>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90</a:t>
            </a:fld>
            <a:endParaRPr spc="-25"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B247D405-02EF-BC63-8E40-4F851E0A7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741" y="1746821"/>
            <a:ext cx="6877849" cy="489569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0"/>
            <a:ext cx="4221480" cy="1564640"/>
          </a:xfrm>
          <a:custGeom>
            <a:avLst/>
            <a:gdLst/>
            <a:ahLst/>
            <a:cxnLst/>
            <a:rect l="l" t="t" r="r" b="b"/>
            <a:pathLst>
              <a:path w="4221480" h="1564640">
                <a:moveTo>
                  <a:pt x="4221480" y="0"/>
                </a:moveTo>
                <a:lnTo>
                  <a:pt x="0" y="0"/>
                </a:lnTo>
                <a:lnTo>
                  <a:pt x="0" y="1564259"/>
                </a:lnTo>
                <a:lnTo>
                  <a:pt x="4221480" y="1564259"/>
                </a:lnTo>
                <a:lnTo>
                  <a:pt x="422148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8604" y="296798"/>
            <a:ext cx="3741040" cy="731354"/>
          </a:xfrm>
          <a:prstGeom prst="rect">
            <a:avLst/>
          </a:prstGeom>
        </p:spPr>
        <p:txBody>
          <a:bodyPr vert="horz" wrap="square" lIns="0" tIns="17564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Mais</a:t>
            </a:r>
            <a:r>
              <a:rPr sz="3600" spc="-45" dirty="0"/>
              <a:t> </a:t>
            </a:r>
            <a:r>
              <a:rPr sz="3600" dirty="0"/>
              <a:t>de</a:t>
            </a:r>
            <a:r>
              <a:rPr sz="3600" spc="-35" dirty="0"/>
              <a:t> </a:t>
            </a:r>
            <a:r>
              <a:rPr sz="3600" dirty="0"/>
              <a:t>um</a:t>
            </a:r>
            <a:r>
              <a:rPr sz="3600" spc="-50" dirty="0"/>
              <a:t> </a:t>
            </a:r>
            <a:r>
              <a:rPr sz="3600" spc="-10" dirty="0"/>
              <a:t>corte</a:t>
            </a:r>
            <a:endParaRPr sz="36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91</a:t>
            </a:fld>
            <a:endParaRPr spc="-25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09CDC39-9704-9A5D-C5EC-ED8B192CF781}"/>
              </a:ext>
            </a:extLst>
          </p:cNvPr>
          <p:cNvSpPr txBox="1"/>
          <p:nvPr/>
        </p:nvSpPr>
        <p:spPr>
          <a:xfrm>
            <a:off x="8566435" y="2967335"/>
            <a:ext cx="3684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EE0000"/>
                </a:solidFill>
                <a:latin typeface="Arial Black" panose="020B0A04020102020204" pitchFamily="34" charset="0"/>
              </a:rPr>
              <a:t>Nesses casos pode-se</a:t>
            </a:r>
          </a:p>
          <a:p>
            <a:r>
              <a:rPr lang="pt-BR" dirty="0">
                <a:solidFill>
                  <a:srgbClr val="EE0000"/>
                </a:solidFill>
                <a:latin typeface="Arial Black" panose="020B0A04020102020204" pitchFamily="34" charset="0"/>
              </a:rPr>
              <a:t>Utilizar 02 cortes na </a:t>
            </a:r>
          </a:p>
          <a:p>
            <a:r>
              <a:rPr lang="pt-BR" dirty="0">
                <a:solidFill>
                  <a:srgbClr val="EE0000"/>
                </a:solidFill>
                <a:latin typeface="Arial Black" panose="020B0A04020102020204" pitchFamily="34" charset="0"/>
              </a:rPr>
              <a:t>Representação da peça</a:t>
            </a: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E98372D9-DE8B-C95C-AFC4-A1FDA455BA1D}"/>
              </a:ext>
            </a:extLst>
          </p:cNvPr>
          <p:cNvCxnSpPr/>
          <p:nvPr/>
        </p:nvCxnSpPr>
        <p:spPr>
          <a:xfrm>
            <a:off x="5203513" y="1000674"/>
            <a:ext cx="990600" cy="106680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FCDE154-5B05-7751-8CF7-D4B56BA7551C}"/>
              </a:ext>
            </a:extLst>
          </p:cNvPr>
          <p:cNvSpPr txBox="1"/>
          <p:nvPr/>
        </p:nvSpPr>
        <p:spPr>
          <a:xfrm>
            <a:off x="4490084" y="426329"/>
            <a:ext cx="226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EE0000"/>
                </a:solidFill>
                <a:latin typeface="Arial Black" panose="020B0A04020102020204" pitchFamily="34" charset="0"/>
              </a:rPr>
              <a:t>Furo Cilíndrico</a:t>
            </a:r>
          </a:p>
          <a:p>
            <a:r>
              <a:rPr lang="pt-BR" dirty="0">
                <a:solidFill>
                  <a:srgbClr val="EE0000"/>
                </a:solidFill>
                <a:latin typeface="Arial Black" panose="020B0A04020102020204" pitchFamily="34" charset="0"/>
              </a:rPr>
              <a:t>Com Rebaixo</a:t>
            </a:r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24806F22-2B72-24B9-7FC4-E1FBD3136305}"/>
              </a:ext>
            </a:extLst>
          </p:cNvPr>
          <p:cNvCxnSpPr/>
          <p:nvPr/>
        </p:nvCxnSpPr>
        <p:spPr>
          <a:xfrm flipH="1">
            <a:off x="7147571" y="1564640"/>
            <a:ext cx="1465580" cy="83820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5550D94-3E2B-4C0F-97FD-71F254DB78B6}"/>
              </a:ext>
            </a:extLst>
          </p:cNvPr>
          <p:cNvSpPr txBox="1"/>
          <p:nvPr/>
        </p:nvSpPr>
        <p:spPr>
          <a:xfrm>
            <a:off x="8641726" y="1334019"/>
            <a:ext cx="2254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rgbClr val="EE0000"/>
                </a:solidFill>
                <a:latin typeface="Arial Black" panose="020B0A04020102020204" pitchFamily="34" charset="0"/>
              </a:rPr>
              <a:t>Furo Quadrado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486910" cy="1564640"/>
          </a:xfrm>
          <a:custGeom>
            <a:avLst/>
            <a:gdLst/>
            <a:ahLst/>
            <a:cxnLst/>
            <a:rect l="l" t="t" r="r" b="b"/>
            <a:pathLst>
              <a:path w="4486910" h="1564640">
                <a:moveTo>
                  <a:pt x="4486656" y="0"/>
                </a:moveTo>
                <a:lnTo>
                  <a:pt x="0" y="0"/>
                </a:lnTo>
                <a:lnTo>
                  <a:pt x="0" y="1564259"/>
                </a:lnTo>
                <a:lnTo>
                  <a:pt x="4486656" y="1564259"/>
                </a:lnTo>
                <a:lnTo>
                  <a:pt x="4486656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564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Omissão</a:t>
            </a:r>
            <a:r>
              <a:rPr sz="3600" spc="-60" dirty="0"/>
              <a:t> </a:t>
            </a:r>
            <a:r>
              <a:rPr sz="3600" dirty="0"/>
              <a:t>de</a:t>
            </a:r>
            <a:r>
              <a:rPr sz="3600" spc="-75" dirty="0"/>
              <a:t> </a:t>
            </a:r>
            <a:r>
              <a:rPr sz="3600" spc="-10" dirty="0"/>
              <a:t>corte</a:t>
            </a:r>
            <a:endParaRPr sz="36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630679"/>
            <a:ext cx="6022339" cy="359664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09029" y="1670050"/>
            <a:ext cx="5643880" cy="357632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92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85670"/>
            <a:ext cx="12192000" cy="2270760"/>
          </a:xfrm>
          <a:custGeom>
            <a:avLst/>
            <a:gdLst/>
            <a:ahLst/>
            <a:cxnLst/>
            <a:rect l="l" t="t" r="r" b="b"/>
            <a:pathLst>
              <a:path w="12192000" h="2270760">
                <a:moveTo>
                  <a:pt x="12192000" y="0"/>
                </a:moveTo>
                <a:lnTo>
                  <a:pt x="0" y="0"/>
                </a:lnTo>
                <a:lnTo>
                  <a:pt x="0" y="2270760"/>
                </a:lnTo>
                <a:lnTo>
                  <a:pt x="12192000" y="227076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52009" y="2855912"/>
            <a:ext cx="28809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/>
              <a:t>SEÇÕES</a:t>
            </a:r>
            <a:endParaRPr sz="5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93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78610" y="624840"/>
            <a:ext cx="9008109" cy="527303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94</a:t>
            </a:fld>
            <a:endParaRPr spc="-2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703830" cy="1564640"/>
          </a:xfrm>
          <a:custGeom>
            <a:avLst/>
            <a:gdLst/>
            <a:ahLst/>
            <a:cxnLst/>
            <a:rect l="l" t="t" r="r" b="b"/>
            <a:pathLst>
              <a:path w="2703830" h="1564640">
                <a:moveTo>
                  <a:pt x="2703576" y="0"/>
                </a:moveTo>
                <a:lnTo>
                  <a:pt x="0" y="0"/>
                </a:lnTo>
                <a:lnTo>
                  <a:pt x="0" y="1564259"/>
                </a:lnTo>
                <a:lnTo>
                  <a:pt x="2703576" y="1564259"/>
                </a:lnTo>
                <a:lnTo>
                  <a:pt x="2703576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7192" y="466978"/>
            <a:ext cx="13646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Seção</a:t>
            </a:r>
            <a:endParaRPr sz="36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03829" y="457200"/>
            <a:ext cx="8155940" cy="528896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95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07260" y="584200"/>
            <a:ext cx="7847330" cy="49276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96</a:t>
            </a:fld>
            <a:endParaRPr spc="-2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185920" cy="1564640"/>
          </a:xfrm>
          <a:custGeom>
            <a:avLst/>
            <a:gdLst/>
            <a:ahLst/>
            <a:cxnLst/>
            <a:rect l="l" t="t" r="r" b="b"/>
            <a:pathLst>
              <a:path w="4185920" h="1564640">
                <a:moveTo>
                  <a:pt x="4185539" y="0"/>
                </a:moveTo>
                <a:lnTo>
                  <a:pt x="0" y="0"/>
                </a:lnTo>
                <a:lnTo>
                  <a:pt x="0" y="1564259"/>
                </a:lnTo>
                <a:lnTo>
                  <a:pt x="4185539" y="1564259"/>
                </a:lnTo>
                <a:lnTo>
                  <a:pt x="4185539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057140" y="3063239"/>
            <a:ext cx="6664959" cy="3794760"/>
            <a:chOff x="5057140" y="3063239"/>
            <a:chExt cx="6664959" cy="37947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90580" y="5504179"/>
              <a:ext cx="731520" cy="135381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57140" y="3063239"/>
              <a:ext cx="6488429" cy="244728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2879" rIns="0" bIns="0" rtlCol="0">
            <a:spAutoFit/>
          </a:bodyPr>
          <a:lstStyle/>
          <a:p>
            <a:pPr marL="14097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Corte</a:t>
            </a:r>
            <a:r>
              <a:rPr sz="3600" spc="-80" dirty="0"/>
              <a:t> </a:t>
            </a:r>
            <a:r>
              <a:rPr sz="3600" dirty="0"/>
              <a:t>x</a:t>
            </a:r>
            <a:r>
              <a:rPr sz="3600" spc="-105" dirty="0"/>
              <a:t> </a:t>
            </a:r>
            <a:r>
              <a:rPr sz="3600" spc="-10" dirty="0"/>
              <a:t>Seção</a:t>
            </a:r>
            <a:endParaRPr sz="3600"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50740" y="728980"/>
            <a:ext cx="7284719" cy="162560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97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523220" cy="6144260"/>
            <a:chOff x="0" y="0"/>
            <a:chExt cx="10523220" cy="61442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07970" y="1308100"/>
              <a:ext cx="7715250" cy="483616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4185920" cy="1564640"/>
            </a:xfrm>
            <a:custGeom>
              <a:avLst/>
              <a:gdLst/>
              <a:ahLst/>
              <a:cxnLst/>
              <a:rect l="l" t="t" r="r" b="b"/>
              <a:pathLst>
                <a:path w="4185920" h="1564640">
                  <a:moveTo>
                    <a:pt x="4185539" y="0"/>
                  </a:moveTo>
                  <a:lnTo>
                    <a:pt x="0" y="0"/>
                  </a:lnTo>
                  <a:lnTo>
                    <a:pt x="0" y="1564259"/>
                  </a:lnTo>
                  <a:lnTo>
                    <a:pt x="4185539" y="1564259"/>
                  </a:lnTo>
                  <a:lnTo>
                    <a:pt x="4185539" y="0"/>
                  </a:lnTo>
                  <a:close/>
                </a:path>
              </a:pathLst>
            </a:custGeom>
            <a:solidFill>
              <a:srgbClr val="347A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97192" y="466978"/>
            <a:ext cx="13646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Seção</a:t>
            </a:r>
            <a:endParaRPr sz="36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98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42489"/>
            <a:ext cx="12192000" cy="1564640"/>
          </a:xfrm>
          <a:custGeom>
            <a:avLst/>
            <a:gdLst/>
            <a:ahLst/>
            <a:cxnLst/>
            <a:rect l="l" t="t" r="r" b="b"/>
            <a:pathLst>
              <a:path w="12192000" h="1564639">
                <a:moveTo>
                  <a:pt x="12192000" y="0"/>
                </a:moveTo>
                <a:lnTo>
                  <a:pt x="0" y="0"/>
                </a:lnTo>
                <a:lnTo>
                  <a:pt x="0" y="1564259"/>
                </a:lnTo>
                <a:lnTo>
                  <a:pt x="12192000" y="1564259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97275" y="2588640"/>
            <a:ext cx="47066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45" dirty="0"/>
              <a:t>ENCURTAMENTO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99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5157</TotalTime>
  <Words>3510</Words>
  <Application>Microsoft Office PowerPoint</Application>
  <PresentationFormat>Widescreen</PresentationFormat>
  <Paragraphs>480</Paragraphs>
  <Slides>107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107</vt:i4>
      </vt:variant>
    </vt:vector>
  </HeadingPairs>
  <TitlesOfParts>
    <vt:vector size="113" baseType="lpstr">
      <vt:lpstr>Arial</vt:lpstr>
      <vt:lpstr>Arial Black</vt:lpstr>
      <vt:lpstr>Symbol</vt:lpstr>
      <vt:lpstr>Trebuchet MS</vt:lpstr>
      <vt:lpstr>Wingdings</vt:lpstr>
      <vt:lpstr>Office Theme</vt:lpstr>
      <vt:lpstr>Apresentação do PowerPoint</vt:lpstr>
      <vt:lpstr>Desenho técnico</vt:lpstr>
      <vt:lpstr>Apresentação do PowerPoint</vt:lpstr>
      <vt:lpstr>Finalidade do desenho técnico</vt:lpstr>
      <vt:lpstr>INTRODUÇÃO</vt:lpstr>
      <vt:lpstr>Desenho geométrico</vt:lpstr>
      <vt:lpstr>Desenho geométrico</vt:lpstr>
      <vt:lpstr>Desenho geométrico</vt:lpstr>
      <vt:lpstr>Desenho geométrico</vt:lpstr>
      <vt:lpstr>Desenho geométrico</vt:lpstr>
      <vt:lpstr>Desenho Técnico</vt:lpstr>
      <vt:lpstr>Tipos de desenho</vt:lpstr>
      <vt:lpstr>Como elaborar um desenho técnico?</vt:lpstr>
      <vt:lpstr>Como elaborar um desenho técnico?</vt:lpstr>
      <vt:lpstr>Folha de desenho</vt:lpstr>
      <vt:lpstr>Como elaborar um desenho técnico?</vt:lpstr>
      <vt:lpstr>Como elaborar um desenho técnico?</vt:lpstr>
      <vt:lpstr>Como elaborar um desenho técnico?</vt:lpstr>
      <vt:lpstr>Como elaborar um desenho técnico?</vt:lpstr>
      <vt:lpstr>Como elaborar um desenho técnico?</vt:lpstr>
      <vt:lpstr>Como elaborar um desenho técnico?</vt:lpstr>
      <vt:lpstr>Como elaborar um desenho técnico?</vt:lpstr>
      <vt:lpstr>Como elaborar um desenho técnico?</vt:lpstr>
      <vt:lpstr>Lembrem-se...</vt:lpstr>
      <vt:lpstr>Perspectivas isométrica e cavaleira</vt:lpstr>
      <vt:lpstr>Perspectivas isométrica</vt:lpstr>
      <vt:lpstr>Ex : 01</vt:lpstr>
      <vt:lpstr>Perspectiva isométrica exemplos</vt:lpstr>
      <vt:lpstr>Ex 02</vt:lpstr>
      <vt:lpstr>Ex 03</vt:lpstr>
      <vt:lpstr>Ex 04</vt:lpstr>
      <vt:lpstr>Ex 05</vt:lpstr>
      <vt:lpstr>Ex 06</vt:lpstr>
      <vt:lpstr>Ex 07</vt:lpstr>
      <vt:lpstr>Ex 08</vt:lpstr>
      <vt:lpstr>Ex 09</vt:lpstr>
      <vt:lpstr>Perspectivas isométrica do círculo</vt:lpstr>
      <vt:lpstr>Perspectivas isométrica do círculo</vt:lpstr>
      <vt:lpstr>Perspectivas isométrica do círculo</vt:lpstr>
      <vt:lpstr>Perspectivas isométrica do círculo</vt:lpstr>
      <vt:lpstr>Perspectivas isométrica do círculo</vt:lpstr>
      <vt:lpstr>Ex 10</vt:lpstr>
      <vt:lpstr>Ex 11</vt:lpstr>
      <vt:lpstr>Apresentação do PowerPoint</vt:lpstr>
      <vt:lpstr>Apresentação do PowerPoint</vt:lpstr>
      <vt:lpstr>Projeção no plano</vt:lpstr>
      <vt:lpstr>Apresentação do PowerPoint</vt:lpstr>
      <vt:lpstr>Diedros</vt:lpstr>
      <vt:lpstr>Ex 12</vt:lpstr>
      <vt:lpstr>Vistas ortográficas</vt:lpstr>
      <vt:lpstr>Ex. 13</vt:lpstr>
      <vt:lpstr>COTAGEM</vt:lpstr>
      <vt:lpstr>COTAGEM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Vistas ortográficas e Perspectiva isométrica</vt:lpstr>
      <vt:lpstr>Vistas ortográficas e Perspectiva isométrica</vt:lpstr>
      <vt:lpstr>Ex 14</vt:lpstr>
      <vt:lpstr>Ex 15</vt:lpstr>
      <vt:lpstr>Ex 16</vt:lpstr>
      <vt:lpstr>Ex 17</vt:lpstr>
      <vt:lpstr>Ex 18</vt:lpstr>
      <vt:lpstr>Ex 19</vt:lpstr>
      <vt:lpstr>Ex 20</vt:lpstr>
      <vt:lpstr>Ex 21</vt:lpstr>
      <vt:lpstr>Ex 22</vt:lpstr>
      <vt:lpstr>Ex 23</vt:lpstr>
      <vt:lpstr>Ex 24</vt:lpstr>
      <vt:lpstr>Ex 25</vt:lpstr>
      <vt:lpstr>O que é um corte?</vt:lpstr>
      <vt:lpstr>CorteTotal</vt:lpstr>
      <vt:lpstr>Corte</vt:lpstr>
      <vt:lpstr>Apresentação do PowerPoint</vt:lpstr>
      <vt:lpstr>Corte</vt:lpstr>
      <vt:lpstr>Corte: Hachuras</vt:lpstr>
      <vt:lpstr>Tipos de corte</vt:lpstr>
      <vt:lpstr>Corte total 26 </vt:lpstr>
      <vt:lpstr>Corte Total 27</vt:lpstr>
      <vt:lpstr>Meio Corte</vt:lpstr>
      <vt:lpstr>Apresentação do PowerPoint</vt:lpstr>
      <vt:lpstr>Meio Corte </vt:lpstr>
      <vt:lpstr>Corte Com Desvio              28 </vt:lpstr>
      <vt:lpstr>Ex 29</vt:lpstr>
      <vt:lpstr>Corte Parcial</vt:lpstr>
      <vt:lpstr>Mais de um corte</vt:lpstr>
      <vt:lpstr>Omissão de corte</vt:lpstr>
      <vt:lpstr>SEÇÕES</vt:lpstr>
      <vt:lpstr>Apresentação do PowerPoint</vt:lpstr>
      <vt:lpstr>Seção</vt:lpstr>
      <vt:lpstr>Apresentação do PowerPoint</vt:lpstr>
      <vt:lpstr>Corte x Seção</vt:lpstr>
      <vt:lpstr>Seção</vt:lpstr>
      <vt:lpstr>ENCURTAMENTO</vt:lpstr>
      <vt:lpstr>Apresentação do PowerPoint</vt:lpstr>
      <vt:lpstr>Apresentação do PowerPoint</vt:lpstr>
      <vt:lpstr>VISTAS AUXILIARES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Cidadania e Diversidade na Rede Federal de EPT</dc:title>
  <dc:creator>Lisiane Correa Gomes Silveira</dc:creator>
  <cp:lastModifiedBy>joão climaco borba soll</cp:lastModifiedBy>
  <cp:revision>137</cp:revision>
  <dcterms:created xsi:type="dcterms:W3CDTF">2024-05-01T20:55:13Z</dcterms:created>
  <dcterms:modified xsi:type="dcterms:W3CDTF">2026-02-25T14:23:52Z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2024-03-01T00:00:00Z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2024-05-01T00:00:00Z</vt:filetime>
  </property>
  <property fmtid="{D5CDD505-2E9C-101B-9397-08002B2CF9AE}" pid="5" name="Producer">
    <vt:lpwstr>Microsoft® PowerPoint® para Microsoft 365</vt:lpwstr>
  </property>
</Properties>
</file>