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0" r:id="rId4"/>
    <p:sldId id="261" r:id="rId5"/>
    <p:sldId id="258" r:id="rId6"/>
    <p:sldId id="259" r:id="rId7"/>
    <p:sldId id="262" r:id="rId8"/>
    <p:sldId id="263" r:id="rId9"/>
    <p:sldId id="264" r:id="rId10"/>
    <p:sldId id="265" r:id="rId11"/>
    <p:sldId id="266" r:id="rId12"/>
    <p:sldId id="267" r:id="rId13"/>
    <p:sldId id="270" r:id="rId14"/>
    <p:sldId id="268" r:id="rId15"/>
    <p:sldId id="269" r:id="rId16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8" d="100"/>
          <a:sy n="78" d="100"/>
        </p:scale>
        <p:origin x="456" y="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microsoft.com/office/2015/10/relationships/revisionInfo" Target="revisionInfo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tângulo de cantos arredondados 14"/>
          <p:cNvSpPr/>
          <p:nvPr/>
        </p:nvSpPr>
        <p:spPr>
          <a:xfrm>
            <a:off x="406401" y="329185"/>
            <a:ext cx="11376073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tângulo de cantos arredondados 9"/>
          <p:cNvSpPr/>
          <p:nvPr/>
        </p:nvSpPr>
        <p:spPr>
          <a:xfrm>
            <a:off x="558129" y="434162"/>
            <a:ext cx="11075745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5" name="Título 4"/>
          <p:cNvSpPr>
            <a:spLocks noGrp="1"/>
          </p:cNvSpPr>
          <p:nvPr>
            <p:ph type="ctrTitle"/>
          </p:nvPr>
        </p:nvSpPr>
        <p:spPr>
          <a:xfrm>
            <a:off x="963168" y="1820206"/>
            <a:ext cx="103632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pt-BR"/>
              <a:t>Clique para editar o estilo do título mestre</a:t>
            </a:r>
            <a:endParaRPr kumimoji="0" lang="en-US"/>
          </a:p>
        </p:txBody>
      </p:sp>
      <p:sp>
        <p:nvSpPr>
          <p:cNvPr id="20" name="Subtítulo 19"/>
          <p:cNvSpPr>
            <a:spLocks noGrp="1"/>
          </p:cNvSpPr>
          <p:nvPr>
            <p:ph type="subTitle" idx="1"/>
          </p:nvPr>
        </p:nvSpPr>
        <p:spPr>
          <a:xfrm>
            <a:off x="963168" y="3685032"/>
            <a:ext cx="103632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pt-BR"/>
              <a:t>Clique para editar o estilo do subtítulo mestre</a:t>
            </a:r>
            <a:endParaRPr kumimoji="0" lang="en-US"/>
          </a:p>
        </p:txBody>
      </p:sp>
      <p:sp>
        <p:nvSpPr>
          <p:cNvPr id="19" name="Espaço Reservado para Data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BB068-4C8D-4570-B27E-81BE23A8984C}" type="datetimeFigureOut">
              <a:rPr lang="pt-BR" smtClean="0"/>
              <a:pPr/>
              <a:t>13/09/2017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11" name="Espaço Reservado para Número de Slide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FAB0B-CEF3-4ACE-B6CA-DC24675199B4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70560" y="4983480"/>
            <a:ext cx="10911840" cy="1051560"/>
          </a:xfrm>
        </p:spPr>
        <p:txBody>
          <a:bodyPr/>
          <a:lstStyle/>
          <a:p>
            <a:r>
              <a:rPr kumimoji="0" lang="pt-BR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670560" y="530352"/>
            <a:ext cx="10911840" cy="4187952"/>
          </a:xfrm>
        </p:spPr>
        <p:txBody>
          <a:bodyPr vert="eaVert"/>
          <a:lstStyle/>
          <a:p>
            <a:pPr lvl="0" eaLnBrk="1" latinLnBrk="0" hangingPunct="1"/>
            <a:r>
              <a:rPr lang="pt-BR"/>
              <a:t>Clique para editar os estilos do texto mestre</a:t>
            </a:r>
          </a:p>
          <a:p>
            <a:pPr lvl="1" eaLnBrk="1" latinLnBrk="0" hangingPunct="1"/>
            <a:r>
              <a:rPr lang="pt-BR"/>
              <a:t>Segundo nível</a:t>
            </a:r>
          </a:p>
          <a:p>
            <a:pPr lvl="2" eaLnBrk="1" latinLnBrk="0" hangingPunct="1"/>
            <a:r>
              <a:rPr lang="pt-BR"/>
              <a:t>Terceiro nível</a:t>
            </a:r>
          </a:p>
          <a:p>
            <a:pPr lvl="3" eaLnBrk="1" latinLnBrk="0" hangingPunct="1"/>
            <a:r>
              <a:rPr lang="pt-BR"/>
              <a:t>Quarto nível</a:t>
            </a:r>
          </a:p>
          <a:p>
            <a:pPr lvl="4" eaLnBrk="1" latinLnBrk="0" hangingPunct="1"/>
            <a:r>
              <a:rPr lang="pt-BR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BB068-4C8D-4570-B27E-81BE23A8984C}" type="datetimeFigureOut">
              <a:rPr lang="pt-BR" smtClean="0"/>
              <a:pPr/>
              <a:t>13/09/2017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FAB0B-CEF3-4ACE-B6CA-DC24675199B4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839200" y="533405"/>
            <a:ext cx="2641600" cy="5257799"/>
          </a:xfrm>
        </p:spPr>
        <p:txBody>
          <a:bodyPr vert="eaVert"/>
          <a:lstStyle/>
          <a:p>
            <a:r>
              <a:rPr kumimoji="0" lang="pt-BR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711200" y="533403"/>
            <a:ext cx="7924800" cy="5257801"/>
          </a:xfrm>
        </p:spPr>
        <p:txBody>
          <a:bodyPr vert="eaVert"/>
          <a:lstStyle/>
          <a:p>
            <a:pPr lvl="0" eaLnBrk="1" latinLnBrk="0" hangingPunct="1"/>
            <a:r>
              <a:rPr lang="pt-BR"/>
              <a:t>Clique para editar os estilos do texto mestre</a:t>
            </a:r>
          </a:p>
          <a:p>
            <a:pPr lvl="1" eaLnBrk="1" latinLnBrk="0" hangingPunct="1"/>
            <a:r>
              <a:rPr lang="pt-BR"/>
              <a:t>Segundo nível</a:t>
            </a:r>
          </a:p>
          <a:p>
            <a:pPr lvl="2" eaLnBrk="1" latinLnBrk="0" hangingPunct="1"/>
            <a:r>
              <a:rPr lang="pt-BR"/>
              <a:t>Terceiro nível</a:t>
            </a:r>
          </a:p>
          <a:p>
            <a:pPr lvl="3" eaLnBrk="1" latinLnBrk="0" hangingPunct="1"/>
            <a:r>
              <a:rPr lang="pt-BR"/>
              <a:t>Quarto nível</a:t>
            </a:r>
          </a:p>
          <a:p>
            <a:pPr lvl="4" eaLnBrk="1" latinLnBrk="0" hangingPunct="1"/>
            <a:r>
              <a:rPr lang="pt-BR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BB068-4C8D-4570-B27E-81BE23A8984C}" type="datetimeFigureOut">
              <a:rPr lang="pt-BR" smtClean="0"/>
              <a:pPr/>
              <a:t>13/09/2017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FAB0B-CEF3-4ACE-B6CA-DC24675199B4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70560" y="4983480"/>
            <a:ext cx="10911840" cy="1051560"/>
          </a:xfrm>
        </p:spPr>
        <p:txBody>
          <a:bodyPr/>
          <a:lstStyle/>
          <a:p>
            <a:r>
              <a:rPr kumimoji="0" lang="pt-BR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70560" y="530352"/>
            <a:ext cx="10911840" cy="4187952"/>
          </a:xfrm>
        </p:spPr>
        <p:txBody>
          <a:bodyPr/>
          <a:lstStyle/>
          <a:p>
            <a:pPr lvl="0" eaLnBrk="1" latinLnBrk="0" hangingPunct="1"/>
            <a:r>
              <a:rPr lang="pt-BR"/>
              <a:t>Clique para editar os estilos do texto mestre</a:t>
            </a:r>
          </a:p>
          <a:p>
            <a:pPr lvl="1" eaLnBrk="1" latinLnBrk="0" hangingPunct="1"/>
            <a:r>
              <a:rPr lang="pt-BR"/>
              <a:t>Segundo nível</a:t>
            </a:r>
          </a:p>
          <a:p>
            <a:pPr lvl="2" eaLnBrk="1" latinLnBrk="0" hangingPunct="1"/>
            <a:r>
              <a:rPr lang="pt-BR"/>
              <a:t>Terceiro nível</a:t>
            </a:r>
          </a:p>
          <a:p>
            <a:pPr lvl="3" eaLnBrk="1" latinLnBrk="0" hangingPunct="1"/>
            <a:r>
              <a:rPr lang="pt-BR"/>
              <a:t>Quarto nível</a:t>
            </a:r>
          </a:p>
          <a:p>
            <a:pPr lvl="4" eaLnBrk="1" latinLnBrk="0" hangingPunct="1"/>
            <a:r>
              <a:rPr lang="pt-BR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BB068-4C8D-4570-B27E-81BE23A8984C}" type="datetimeFigureOut">
              <a:rPr lang="pt-BR" smtClean="0"/>
              <a:pPr/>
              <a:t>13/09/2017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FAB0B-CEF3-4ACE-B6CA-DC24675199B4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tângulo de cantos arredondados 13"/>
          <p:cNvSpPr/>
          <p:nvPr/>
        </p:nvSpPr>
        <p:spPr>
          <a:xfrm>
            <a:off x="406401" y="329185"/>
            <a:ext cx="11376073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tângulo de cantos arredondados 10"/>
          <p:cNvSpPr/>
          <p:nvPr/>
        </p:nvSpPr>
        <p:spPr>
          <a:xfrm>
            <a:off x="558129" y="434163"/>
            <a:ext cx="11075745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4459" y="4928616"/>
            <a:ext cx="1091184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pt-BR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24459" y="5624484"/>
            <a:ext cx="1091184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pt-BR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BB068-4C8D-4570-B27E-81BE23A8984C}" type="datetimeFigureOut">
              <a:rPr lang="pt-BR" smtClean="0"/>
              <a:pPr/>
              <a:t>13/09/2017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FAB0B-CEF3-4ACE-B6CA-DC24675199B4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685803" y="530352"/>
            <a:ext cx="524256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pt-BR"/>
              <a:t>Clique para editar os estilos do texto mestre</a:t>
            </a:r>
          </a:p>
          <a:p>
            <a:pPr lvl="1" eaLnBrk="1" latinLnBrk="0" hangingPunct="1"/>
            <a:r>
              <a:rPr lang="pt-BR"/>
              <a:t>Segundo nível</a:t>
            </a:r>
          </a:p>
          <a:p>
            <a:pPr lvl="2" eaLnBrk="1" latinLnBrk="0" hangingPunct="1"/>
            <a:r>
              <a:rPr lang="pt-BR"/>
              <a:t>Terceiro nível</a:t>
            </a:r>
          </a:p>
          <a:p>
            <a:pPr lvl="3" eaLnBrk="1" latinLnBrk="0" hangingPunct="1"/>
            <a:r>
              <a:rPr lang="pt-BR"/>
              <a:t>Quarto nível</a:t>
            </a:r>
          </a:p>
          <a:p>
            <a:pPr lvl="4" eaLnBrk="1" latinLnBrk="0" hangingPunct="1"/>
            <a:r>
              <a:rPr lang="pt-BR"/>
              <a:t>Quinto nível</a:t>
            </a:r>
            <a:endParaRPr kumimoji="0" lang="en-US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340480" y="530352"/>
            <a:ext cx="524256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pt-BR"/>
              <a:t>Clique para editar os estilos do texto mestre</a:t>
            </a:r>
          </a:p>
          <a:p>
            <a:pPr lvl="1" eaLnBrk="1" latinLnBrk="0" hangingPunct="1"/>
            <a:r>
              <a:rPr lang="pt-BR"/>
              <a:t>Segundo nível</a:t>
            </a:r>
          </a:p>
          <a:p>
            <a:pPr lvl="2" eaLnBrk="1" latinLnBrk="0" hangingPunct="1"/>
            <a:r>
              <a:rPr lang="pt-BR"/>
              <a:t>Terceiro nível</a:t>
            </a:r>
          </a:p>
          <a:p>
            <a:pPr lvl="3" eaLnBrk="1" latinLnBrk="0" hangingPunct="1"/>
            <a:r>
              <a:rPr lang="pt-BR"/>
              <a:t>Quarto nível</a:t>
            </a:r>
          </a:p>
          <a:p>
            <a:pPr lvl="4" eaLnBrk="1" latinLnBrk="0" hangingPunct="1"/>
            <a:r>
              <a:rPr lang="pt-BR"/>
              <a:t>Quinto nível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BB068-4C8D-4570-B27E-81BE23A8984C}" type="datetimeFigureOut">
              <a:rPr lang="pt-BR" smtClean="0"/>
              <a:pPr/>
              <a:t>13/09/2017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FAB0B-CEF3-4ACE-B6CA-DC24675199B4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70560" y="4983480"/>
            <a:ext cx="1091184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pt-BR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09632" y="579438"/>
            <a:ext cx="524256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pt-BR"/>
              <a:t>Clique para editar os estilos do texto mestre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3"/>
          </p:nvPr>
        </p:nvSpPr>
        <p:spPr>
          <a:xfrm>
            <a:off x="6202892" y="579438"/>
            <a:ext cx="524256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pt-BR"/>
              <a:t>Clique para editar os estilos do texto mestre</a:t>
            </a:r>
          </a:p>
        </p:txBody>
      </p:sp>
      <p:sp>
        <p:nvSpPr>
          <p:cNvPr id="5" name="Espaço Reservado para Conteúdo 4"/>
          <p:cNvSpPr>
            <a:spLocks noGrp="1"/>
          </p:cNvSpPr>
          <p:nvPr>
            <p:ph sz="quarter" idx="2"/>
          </p:nvPr>
        </p:nvSpPr>
        <p:spPr>
          <a:xfrm>
            <a:off x="809632" y="1447800"/>
            <a:ext cx="524256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pt-BR"/>
              <a:t>Clique para editar os estilos do texto mestre</a:t>
            </a:r>
          </a:p>
          <a:p>
            <a:pPr lvl="1" eaLnBrk="1" latinLnBrk="0" hangingPunct="1"/>
            <a:r>
              <a:rPr lang="pt-BR"/>
              <a:t>Segundo nível</a:t>
            </a:r>
          </a:p>
          <a:p>
            <a:pPr lvl="2" eaLnBrk="1" latinLnBrk="0" hangingPunct="1"/>
            <a:r>
              <a:rPr lang="pt-BR"/>
              <a:t>Terceiro nível</a:t>
            </a:r>
          </a:p>
          <a:p>
            <a:pPr lvl="3" eaLnBrk="1" latinLnBrk="0" hangingPunct="1"/>
            <a:r>
              <a:rPr lang="pt-BR"/>
              <a:t>Quarto nível</a:t>
            </a:r>
          </a:p>
          <a:p>
            <a:pPr lvl="4" eaLnBrk="1" latinLnBrk="0" hangingPunct="1"/>
            <a:r>
              <a:rPr lang="pt-BR"/>
              <a:t>Quinto nível</a:t>
            </a:r>
            <a:endParaRPr kumimoji="0" lang="en-US"/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202892" y="1447800"/>
            <a:ext cx="524256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pt-BR"/>
              <a:t>Clique para editar os estilos do texto mestre</a:t>
            </a:r>
          </a:p>
          <a:p>
            <a:pPr lvl="1" eaLnBrk="1" latinLnBrk="0" hangingPunct="1"/>
            <a:r>
              <a:rPr lang="pt-BR"/>
              <a:t>Segundo nível</a:t>
            </a:r>
          </a:p>
          <a:p>
            <a:pPr lvl="2" eaLnBrk="1" latinLnBrk="0" hangingPunct="1"/>
            <a:r>
              <a:rPr lang="pt-BR"/>
              <a:t>Terceiro nível</a:t>
            </a:r>
          </a:p>
          <a:p>
            <a:pPr lvl="3" eaLnBrk="1" latinLnBrk="0" hangingPunct="1"/>
            <a:r>
              <a:rPr lang="pt-BR"/>
              <a:t>Quarto nível</a:t>
            </a:r>
          </a:p>
          <a:p>
            <a:pPr lvl="4" eaLnBrk="1" latinLnBrk="0" hangingPunct="1"/>
            <a:r>
              <a:rPr lang="pt-BR"/>
              <a:t>Quinto nível</a:t>
            </a:r>
            <a:endParaRPr kumimoji="0" lang="en-US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BB068-4C8D-4570-B27E-81BE23A8984C}" type="datetimeFigureOut">
              <a:rPr lang="pt-BR" smtClean="0"/>
              <a:pPr/>
              <a:t>13/09/2017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FAB0B-CEF3-4ACE-B6CA-DC24675199B4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BB068-4C8D-4570-B27E-81BE23A8984C}" type="datetimeFigureOut">
              <a:rPr lang="pt-BR" smtClean="0"/>
              <a:pPr/>
              <a:t>13/09/2017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FAB0B-CEF3-4ACE-B6CA-DC24675199B4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ângulo de cantos arredondados 6"/>
          <p:cNvSpPr/>
          <p:nvPr/>
        </p:nvSpPr>
        <p:spPr>
          <a:xfrm>
            <a:off x="406401" y="329185"/>
            <a:ext cx="11376073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BB068-4C8D-4570-B27E-81BE23A8984C}" type="datetimeFigureOut">
              <a:rPr lang="pt-BR" smtClean="0"/>
              <a:pPr/>
              <a:t>13/09/2017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FAB0B-CEF3-4ACE-B6CA-DC24675199B4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385045" y="533400"/>
            <a:ext cx="39624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pt-BR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7385129" y="1447802"/>
            <a:ext cx="39624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pt-BR"/>
              <a:t>Clique para editar os estilos do texto mestre</a:t>
            </a:r>
          </a:p>
          <a:p>
            <a:pPr lvl="1" eaLnBrk="1" latinLnBrk="0" hangingPunct="1"/>
            <a:r>
              <a:rPr lang="pt-BR"/>
              <a:t>Segundo nível</a:t>
            </a:r>
          </a:p>
          <a:p>
            <a:pPr lvl="2" eaLnBrk="1" latinLnBrk="0" hangingPunct="1"/>
            <a:r>
              <a:rPr lang="pt-BR"/>
              <a:t>Terceiro nível</a:t>
            </a:r>
          </a:p>
          <a:p>
            <a:pPr lvl="3" eaLnBrk="1" latinLnBrk="0" hangingPunct="1"/>
            <a:r>
              <a:rPr lang="pt-BR"/>
              <a:t>Quarto nível</a:t>
            </a:r>
          </a:p>
          <a:p>
            <a:pPr lvl="4" eaLnBrk="1" latinLnBrk="0" hangingPunct="1"/>
            <a:r>
              <a:rPr lang="pt-BR"/>
              <a:t>Quinto nível</a:t>
            </a:r>
            <a:endParaRPr kumimoji="0" lang="en-US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1"/>
          </p:nvPr>
        </p:nvSpPr>
        <p:spPr>
          <a:xfrm>
            <a:off x="1015163" y="930144"/>
            <a:ext cx="6168212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pt-BR"/>
              <a:t>Clique para editar os estilos do texto mestre</a:t>
            </a:r>
          </a:p>
          <a:p>
            <a:pPr lvl="1" eaLnBrk="1" latinLnBrk="0" hangingPunct="1"/>
            <a:r>
              <a:rPr lang="pt-BR"/>
              <a:t>Segundo nível</a:t>
            </a:r>
          </a:p>
          <a:p>
            <a:pPr lvl="2" eaLnBrk="1" latinLnBrk="0" hangingPunct="1"/>
            <a:r>
              <a:rPr lang="pt-BR"/>
              <a:t>Terceiro nível</a:t>
            </a:r>
          </a:p>
          <a:p>
            <a:pPr lvl="3" eaLnBrk="1" latinLnBrk="0" hangingPunct="1"/>
            <a:r>
              <a:rPr lang="pt-BR"/>
              <a:t>Quarto nível</a:t>
            </a:r>
          </a:p>
          <a:p>
            <a:pPr lvl="4" eaLnBrk="1" latinLnBrk="0" hangingPunct="1"/>
            <a:r>
              <a:rPr lang="pt-BR"/>
              <a:t>Quinto nível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BB068-4C8D-4570-B27E-81BE23A8984C}" type="datetimeFigureOut">
              <a:rPr lang="pt-BR" smtClean="0"/>
              <a:pPr/>
              <a:t>13/09/2017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FAB0B-CEF3-4ACE-B6CA-DC24675199B4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tângulo de cantos arredondados 14"/>
          <p:cNvSpPr/>
          <p:nvPr/>
        </p:nvSpPr>
        <p:spPr>
          <a:xfrm>
            <a:off x="406401" y="329185"/>
            <a:ext cx="11376073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Arredondar Retângulo em um Canto Único 10"/>
          <p:cNvSpPr/>
          <p:nvPr/>
        </p:nvSpPr>
        <p:spPr>
          <a:xfrm>
            <a:off x="8534401" y="434162"/>
            <a:ext cx="3099473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09600" y="5012056"/>
            <a:ext cx="109728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pt-BR"/>
              <a:t>Clique para editar o estilo do título mestre</a:t>
            </a:r>
            <a:endParaRPr kumimoji="0" lang="en-US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 bwMode="grayWhite">
          <a:xfrm>
            <a:off x="8616949" y="533400"/>
            <a:ext cx="298704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pt-BR"/>
              <a:t>Clique para editar os estilos do texto mestre</a:t>
            </a:r>
          </a:p>
          <a:p>
            <a:pPr lvl="1" eaLnBrk="1" latinLnBrk="0" hangingPunct="1"/>
            <a:r>
              <a:rPr lang="pt-BR"/>
              <a:t>Segundo nível</a:t>
            </a:r>
          </a:p>
          <a:p>
            <a:pPr lvl="2" eaLnBrk="1" latinLnBrk="0" hangingPunct="1"/>
            <a:r>
              <a:rPr lang="pt-BR"/>
              <a:t>Terceiro nível</a:t>
            </a:r>
          </a:p>
          <a:p>
            <a:pPr lvl="3" eaLnBrk="1" latinLnBrk="0" hangingPunct="1"/>
            <a:r>
              <a:rPr lang="pt-BR"/>
              <a:t>Quarto nível</a:t>
            </a:r>
          </a:p>
          <a:p>
            <a:pPr lvl="4" eaLnBrk="1" latinLnBrk="0" hangingPunct="1"/>
            <a:r>
              <a:rPr lang="pt-BR"/>
              <a:t>Quinto nível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BB068-4C8D-4570-B27E-81BE23A8984C}" type="datetimeFigureOut">
              <a:rPr lang="pt-BR" smtClean="0"/>
              <a:pPr/>
              <a:t>13/09/2017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FAB0B-CEF3-4ACE-B6CA-DC24675199B4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561973" y="435768"/>
            <a:ext cx="7900416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pt-BR"/>
              <a:t>Clique no ícone para adicionar uma imagem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ângulo de cantos arredondados 6"/>
          <p:cNvSpPr/>
          <p:nvPr/>
        </p:nvSpPr>
        <p:spPr>
          <a:xfrm>
            <a:off x="406401" y="329185"/>
            <a:ext cx="11376073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tângulo de cantos arredondados 8"/>
          <p:cNvSpPr/>
          <p:nvPr/>
        </p:nvSpPr>
        <p:spPr>
          <a:xfrm>
            <a:off x="558129" y="434162"/>
            <a:ext cx="11075745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Espaço Reservado para Título 12"/>
          <p:cNvSpPr>
            <a:spLocks noGrp="1"/>
          </p:cNvSpPr>
          <p:nvPr>
            <p:ph type="title"/>
          </p:nvPr>
        </p:nvSpPr>
        <p:spPr>
          <a:xfrm>
            <a:off x="670560" y="4985590"/>
            <a:ext cx="10911840" cy="105156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pt-BR"/>
              <a:t>Clique para editar o estilo do título mestre</a:t>
            </a:r>
            <a:endParaRPr kumimoji="0" lang="en-US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idx="1"/>
          </p:nvPr>
        </p:nvSpPr>
        <p:spPr>
          <a:xfrm>
            <a:off x="670560" y="530352"/>
            <a:ext cx="1091184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/>
          <a:p>
            <a:pPr lvl="0" eaLnBrk="1" latinLnBrk="0" hangingPunct="1"/>
            <a:r>
              <a:rPr kumimoji="0" lang="pt-BR"/>
              <a:t>Clique para editar os estilos do texto mestre</a:t>
            </a:r>
          </a:p>
          <a:p>
            <a:pPr lvl="1" eaLnBrk="1" latinLnBrk="0" hangingPunct="1"/>
            <a:r>
              <a:rPr kumimoji="0" lang="pt-BR"/>
              <a:t>Segundo nível</a:t>
            </a:r>
          </a:p>
          <a:p>
            <a:pPr lvl="2" eaLnBrk="1" latinLnBrk="0" hangingPunct="1"/>
            <a:r>
              <a:rPr kumimoji="0" lang="pt-BR"/>
              <a:t>Terceiro nível</a:t>
            </a:r>
          </a:p>
          <a:p>
            <a:pPr lvl="3" eaLnBrk="1" latinLnBrk="0" hangingPunct="1"/>
            <a:r>
              <a:rPr kumimoji="0" lang="pt-BR"/>
              <a:t>Quarto nível</a:t>
            </a:r>
          </a:p>
          <a:p>
            <a:pPr lvl="4" eaLnBrk="1" latinLnBrk="0" hangingPunct="1"/>
            <a:r>
              <a:rPr kumimoji="0" lang="pt-BR"/>
              <a:t>Quinto nível</a:t>
            </a:r>
            <a:endParaRPr kumimoji="0" lang="en-US"/>
          </a:p>
        </p:txBody>
      </p:sp>
      <p:sp>
        <p:nvSpPr>
          <p:cNvPr id="25" name="Espaço Reservado para Data 24"/>
          <p:cNvSpPr>
            <a:spLocks noGrp="1"/>
          </p:cNvSpPr>
          <p:nvPr>
            <p:ph type="dt" sz="half" idx="2"/>
          </p:nvPr>
        </p:nvSpPr>
        <p:spPr>
          <a:xfrm>
            <a:off x="5035104" y="6111876"/>
            <a:ext cx="3048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354BB068-4C8D-4570-B27E-81BE23A8984C}" type="datetimeFigureOut">
              <a:rPr lang="pt-BR" smtClean="0"/>
              <a:pPr/>
              <a:t>13/09/2017</a:t>
            </a:fld>
            <a:endParaRPr lang="pt-BR"/>
          </a:p>
        </p:txBody>
      </p:sp>
      <p:sp>
        <p:nvSpPr>
          <p:cNvPr id="18" name="Espaço Reservado para Rodapé 17"/>
          <p:cNvSpPr>
            <a:spLocks noGrp="1"/>
          </p:cNvSpPr>
          <p:nvPr>
            <p:ph type="ftr" sz="quarter" idx="3"/>
          </p:nvPr>
        </p:nvSpPr>
        <p:spPr>
          <a:xfrm>
            <a:off x="8083104" y="6111876"/>
            <a:ext cx="3048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4"/>
          </p:nvPr>
        </p:nvSpPr>
        <p:spPr>
          <a:xfrm>
            <a:off x="11131104" y="6111876"/>
            <a:ext cx="609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BD1FAB0B-CEF3-4ACE-B6CA-DC24675199B4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infoescola.com/administracao_/controle-de-qualidade-total-tqc/" TargetMode="External"/><Relationship Id="rId2" Type="http://schemas.openxmlformats.org/officeDocument/2006/relationships/hyperlink" Target="http://www.blogdaqualidade.com.br/gurus-da-qualidade-armand-vallin-feigenbaum/" TargetMode="External"/><Relationship Id="rId1" Type="http://schemas.openxmlformats.org/officeDocument/2006/relationships/slideLayout" Target="../slideLayouts/slideLayout7.xml"/><Relationship Id="rId4" Type="http://schemas.openxmlformats.org/officeDocument/2006/relationships/hyperlink" Target="http://www.abqualidade.org.br/artigos-destaque-abq.php?id=29" TargetMode="Externa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4">
            <a:extLst>
              <a:ext uri="{FF2B5EF4-FFF2-40B4-BE49-F238E27FC236}">
                <a16:creationId xmlns:a16="http://schemas.microsoft.com/office/drawing/2014/main" id="{83AE9EB9-1F44-45C8-B69A-0B427798349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17169" y="2568620"/>
            <a:ext cx="6604195" cy="3720363"/>
          </a:xfrm>
          <a:prstGeom prst="rect">
            <a:avLst/>
          </a:prstGeom>
        </p:spPr>
      </p:pic>
      <p:sp>
        <p:nvSpPr>
          <p:cNvPr id="6" name="CaixaDeTexto 5">
            <a:extLst>
              <a:ext uri="{FF2B5EF4-FFF2-40B4-BE49-F238E27FC236}">
                <a16:creationId xmlns:a16="http://schemas.microsoft.com/office/drawing/2014/main" id="{004FF5A2-69C2-45B2-BD0E-3863A426D741}"/>
              </a:ext>
            </a:extLst>
          </p:cNvPr>
          <p:cNvSpPr txBox="1"/>
          <p:nvPr/>
        </p:nvSpPr>
        <p:spPr>
          <a:xfrm>
            <a:off x="517358" y="3668327"/>
            <a:ext cx="449981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dirty="0"/>
              <a:t>Nomes: João Andrey</a:t>
            </a:r>
          </a:p>
          <a:p>
            <a:r>
              <a:rPr lang="pt-BR" sz="2400" dirty="0"/>
              <a:t>            Lucas Bernardes</a:t>
            </a:r>
          </a:p>
          <a:p>
            <a:r>
              <a:rPr lang="pt-BR" sz="2400" dirty="0"/>
              <a:t>            Vagner Xavier</a:t>
            </a:r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id="{13853452-F677-491A-9ED2-D9C40EA28D0A}"/>
              </a:ext>
            </a:extLst>
          </p:cNvPr>
          <p:cNvSpPr txBox="1"/>
          <p:nvPr/>
        </p:nvSpPr>
        <p:spPr>
          <a:xfrm>
            <a:off x="3319975" y="689317"/>
            <a:ext cx="451674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4000" dirty="0"/>
              <a:t>Gestão da Qualidade</a:t>
            </a:r>
          </a:p>
        </p:txBody>
      </p:sp>
    </p:spTree>
    <p:extLst>
      <p:ext uri="{BB962C8B-B14F-4D97-AF65-F5344CB8AC3E}">
        <p14:creationId xmlns:p14="http://schemas.microsoft.com/office/powerpoint/2010/main" val="7471647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938464" y="986589"/>
            <a:ext cx="9986210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800" dirty="0"/>
              <a:t>Custo da Qualidade</a:t>
            </a:r>
          </a:p>
          <a:p>
            <a:pPr algn="ctr"/>
            <a:endParaRPr lang="pt-BR" dirty="0"/>
          </a:p>
        </p:txBody>
      </p:sp>
      <p:sp>
        <p:nvSpPr>
          <p:cNvPr id="3" name="CaixaDeTexto 2"/>
          <p:cNvSpPr txBox="1"/>
          <p:nvPr/>
        </p:nvSpPr>
        <p:spPr>
          <a:xfrm>
            <a:off x="902368" y="2298032"/>
            <a:ext cx="100584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400" dirty="0"/>
              <a:t>	</a:t>
            </a:r>
            <a:r>
              <a:rPr lang="pt-BR" sz="2400" dirty="0" err="1"/>
              <a:t>Feigenbaum</a:t>
            </a:r>
            <a:r>
              <a:rPr lang="pt-BR" sz="2400" dirty="0"/>
              <a:t> também provocou grandes mudanças ao demostrar por meio de números e da linguagem financeira que a falta de Qualidade nas empresas custava caro. O autor aprofundou o conceito de Custo Econômico, desenvolvido por </a:t>
            </a:r>
            <a:r>
              <a:rPr lang="pt-BR" sz="2400" dirty="0" err="1"/>
              <a:t>Shewhart</a:t>
            </a:r>
            <a:r>
              <a:rPr lang="pt-BR" sz="2400" dirty="0"/>
              <a:t> em 1931, que só levava em consideração os custos com retrabalho e desperdício de materiais.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1070811" y="1070811"/>
            <a:ext cx="9901989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400" dirty="0"/>
              <a:t>	</a:t>
            </a:r>
            <a:r>
              <a:rPr lang="pt-BR" sz="2400" dirty="0" err="1"/>
              <a:t>Feigenbaum</a:t>
            </a:r>
            <a:r>
              <a:rPr lang="pt-BR" sz="2400" dirty="0"/>
              <a:t> propôs então o Custo da Qualidade, acrescentando aos estudos de </a:t>
            </a:r>
            <a:r>
              <a:rPr lang="pt-BR" sz="2400" dirty="0" err="1"/>
              <a:t>Shewhart</a:t>
            </a:r>
            <a:r>
              <a:rPr lang="pt-BR" sz="2400" dirty="0"/>
              <a:t> todos os gastos diretos e indiretos causados pela insatisfação dos clientes no processo de compra. Essa nova visão também incluía custos associados à definição/planejamento, criação e controle da qualidade, à avaliação e realimentação da conformidade com exigência em requisitos de desempenho, confiabilidade, segurança; e também custos associados às </a:t>
            </a:r>
            <a:r>
              <a:rPr lang="pt-BR" sz="2400" dirty="0" err="1"/>
              <a:t>consequências</a:t>
            </a:r>
            <a:r>
              <a:rPr lang="pt-BR" sz="2400" dirty="0"/>
              <a:t> provenientes de falhas.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878305" y="830178"/>
            <a:ext cx="995011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800" dirty="0"/>
              <a:t>Planta Oculta</a:t>
            </a:r>
          </a:p>
          <a:p>
            <a:pPr algn="ctr"/>
            <a:endParaRPr lang="pt-BR" sz="2800" dirty="0"/>
          </a:p>
        </p:txBody>
      </p:sp>
      <p:sp>
        <p:nvSpPr>
          <p:cNvPr id="3" name="CaixaDeTexto 2"/>
          <p:cNvSpPr txBox="1"/>
          <p:nvPr/>
        </p:nvSpPr>
        <p:spPr>
          <a:xfrm>
            <a:off x="794084" y="1768642"/>
            <a:ext cx="10154652" cy="40626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400" dirty="0"/>
              <a:t>	Outra importante contribuição de </a:t>
            </a:r>
            <a:r>
              <a:rPr lang="pt-BR" sz="2400" dirty="0" err="1"/>
              <a:t>Feigenbaum</a:t>
            </a:r>
            <a:r>
              <a:rPr lang="pt-BR" sz="2400" dirty="0"/>
              <a:t> foi o que ele denominou de “Fábrica Oculta”. Segundo ele, a não utilização de métodos que evitassem o retrabalho e o desperdício de materiais reduzia drasticamente o potencial de produção.</a:t>
            </a:r>
          </a:p>
          <a:p>
            <a:pPr algn="just"/>
            <a:endParaRPr lang="pt-BR" sz="2400" dirty="0"/>
          </a:p>
          <a:p>
            <a:pPr algn="just"/>
            <a:r>
              <a:rPr lang="pt-BR" sz="2400" dirty="0"/>
              <a:t>	Seus estudos apontaram que algumas fábricas chegavam a perder 40% do potencial de produção, como se houvesse uma verdadeira “fábrica oculta” dentro das organizações destinada apenas a perder dinheiro.</a:t>
            </a:r>
          </a:p>
          <a:p>
            <a:endParaRPr lang="pt-BR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673767" y="1564106"/>
            <a:ext cx="1029903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4800" dirty="0"/>
              <a:t>“Qualidade é um trabalho de todos na organização.”</a:t>
            </a:r>
          </a:p>
        </p:txBody>
      </p:sp>
      <p:sp>
        <p:nvSpPr>
          <p:cNvPr id="3" name="CaixaDeTexto 2"/>
          <p:cNvSpPr txBox="1"/>
          <p:nvPr/>
        </p:nvSpPr>
        <p:spPr>
          <a:xfrm>
            <a:off x="7411453" y="3537284"/>
            <a:ext cx="37418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/>
              <a:t>Armand V. </a:t>
            </a:r>
            <a:r>
              <a:rPr lang="pt-BR" dirty="0" err="1"/>
              <a:t>Feigenbaum</a:t>
            </a:r>
            <a:endParaRPr lang="pt-BR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/>
          <p:cNvSpPr txBox="1"/>
          <p:nvPr/>
        </p:nvSpPr>
        <p:spPr>
          <a:xfrm>
            <a:off x="1010653" y="1082842"/>
            <a:ext cx="10118558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/>
              <a:t>Referências:</a:t>
            </a:r>
          </a:p>
          <a:p>
            <a:endParaRPr lang="pt-BR" dirty="0"/>
          </a:p>
          <a:p>
            <a:r>
              <a:rPr lang="pt-BR" dirty="0">
                <a:hlinkClick r:id="rId2"/>
              </a:rPr>
              <a:t>http://www.blogdaqualidade.com.br/gurus-da-qualidade-armand-vallin-feigenbaum/</a:t>
            </a:r>
            <a:endParaRPr lang="pt-BR" dirty="0"/>
          </a:p>
          <a:p>
            <a:endParaRPr lang="pt-BR" dirty="0"/>
          </a:p>
          <a:p>
            <a:r>
              <a:rPr lang="pt-BR" dirty="0">
                <a:hlinkClick r:id="rId3"/>
              </a:rPr>
              <a:t>http://www.infoescola.com/administracao_/controle-de-qualidade-total-tqc/</a:t>
            </a:r>
            <a:endParaRPr lang="pt-BR" dirty="0"/>
          </a:p>
          <a:p>
            <a:endParaRPr lang="pt-BR" dirty="0"/>
          </a:p>
          <a:p>
            <a:r>
              <a:rPr lang="pt-BR" dirty="0">
                <a:hlinkClick r:id="rId4"/>
              </a:rPr>
              <a:t>http://www.abqualidade.org.br/artigos-destaque-abq.</a:t>
            </a:r>
            <a:r>
              <a:rPr lang="pt-BR" dirty="0" err="1">
                <a:hlinkClick r:id="rId4"/>
              </a:rPr>
              <a:t>php</a:t>
            </a:r>
            <a:r>
              <a:rPr lang="pt-BR" dirty="0">
                <a:hlinkClick r:id="rId4"/>
              </a:rPr>
              <a:t>?id=29</a:t>
            </a:r>
            <a:endParaRPr lang="pt-BR" dirty="0"/>
          </a:p>
          <a:p>
            <a:endParaRPr lang="pt-BR" dirty="0"/>
          </a:p>
          <a:p>
            <a:endParaRPr lang="pt-BR" dirty="0"/>
          </a:p>
          <a:p>
            <a:endParaRPr lang="pt-BR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1600200" y="2406316"/>
            <a:ext cx="895149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dirty="0"/>
              <a:t>OBRIGADO!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CDACAEB6-C9BB-4099-808C-C3ED476A4B5A}"/>
              </a:ext>
            </a:extLst>
          </p:cNvPr>
          <p:cNvSpPr txBox="1"/>
          <p:nvPr/>
        </p:nvSpPr>
        <p:spPr>
          <a:xfrm>
            <a:off x="853267" y="692628"/>
            <a:ext cx="9811265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800" dirty="0"/>
              <a:t>Quem foi </a:t>
            </a:r>
            <a:r>
              <a:rPr lang="pt-BR" sz="2800" dirty="0">
                <a:effectLst/>
              </a:rPr>
              <a:t>Armand </a:t>
            </a:r>
            <a:r>
              <a:rPr lang="pt-BR" sz="2800" dirty="0" err="1">
                <a:effectLst/>
              </a:rPr>
              <a:t>Vallin</a:t>
            </a:r>
            <a:r>
              <a:rPr lang="pt-BR" sz="2800" dirty="0">
                <a:effectLst/>
              </a:rPr>
              <a:t> </a:t>
            </a:r>
            <a:r>
              <a:rPr lang="pt-BR" sz="2800" dirty="0" err="1">
                <a:effectLst/>
              </a:rPr>
              <a:t>Feigenbaum</a:t>
            </a:r>
            <a:r>
              <a:rPr lang="pt-BR" sz="2800" dirty="0">
                <a:effectLst/>
              </a:rPr>
              <a:t> </a:t>
            </a:r>
            <a:r>
              <a:rPr lang="pt-BR" sz="2800" dirty="0"/>
              <a:t>(</a:t>
            </a:r>
            <a:r>
              <a:rPr lang="pt-BR" sz="2800" dirty="0">
                <a:effectLst/>
              </a:rPr>
              <a:t>Nova Iorque, 6 de abril de 1922 — </a:t>
            </a:r>
            <a:r>
              <a:rPr lang="pt-BR" sz="2800" dirty="0" err="1">
                <a:effectLst/>
              </a:rPr>
              <a:t>Pittsfield</a:t>
            </a:r>
            <a:r>
              <a:rPr lang="pt-BR" sz="2800" dirty="0">
                <a:effectLst/>
              </a:rPr>
              <a:t>, Massachusetts, 13 de novembro de 2014)</a:t>
            </a:r>
            <a:r>
              <a:rPr lang="pt-BR" sz="2800" dirty="0"/>
              <a:t>?</a:t>
            </a:r>
          </a:p>
          <a:p>
            <a:endParaRPr lang="pt-BR" sz="2800" dirty="0"/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9DC40E03-9249-4113-8599-CB53847D0E85}"/>
              </a:ext>
            </a:extLst>
          </p:cNvPr>
          <p:cNvSpPr txBox="1"/>
          <p:nvPr/>
        </p:nvSpPr>
        <p:spPr>
          <a:xfrm>
            <a:off x="916025" y="2235271"/>
            <a:ext cx="10181967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400" dirty="0"/>
              <a:t>	</a:t>
            </a:r>
            <a:r>
              <a:rPr lang="pt-BR" sz="2400" dirty="0" err="1">
                <a:effectLst/>
              </a:rPr>
              <a:t>Feigenbaum</a:t>
            </a:r>
            <a:r>
              <a:rPr lang="pt-BR" sz="2400" dirty="0">
                <a:effectLst/>
              </a:rPr>
              <a:t> obteve bacharelado pelo Union </a:t>
            </a:r>
            <a:r>
              <a:rPr lang="pt-BR" sz="2400" dirty="0" err="1">
                <a:effectLst/>
              </a:rPr>
              <a:t>College</a:t>
            </a:r>
            <a:r>
              <a:rPr lang="pt-BR" sz="2400" dirty="0">
                <a:effectLst/>
              </a:rPr>
              <a:t>, em </a:t>
            </a:r>
            <a:r>
              <a:rPr lang="pt-BR" sz="2400" dirty="0" err="1">
                <a:effectLst/>
              </a:rPr>
              <a:t>Schenectady</a:t>
            </a:r>
            <a:r>
              <a:rPr lang="pt-BR" sz="2400" dirty="0">
                <a:effectLst/>
              </a:rPr>
              <a:t>, NY e tornou-se mestre e doutor pelo Instituto de Tecnologia de Massachusetts (M.I.T.).</a:t>
            </a:r>
          </a:p>
          <a:p>
            <a:pPr algn="just"/>
            <a:endParaRPr lang="pt-BR" sz="2400" dirty="0">
              <a:effectLst/>
            </a:endParaRPr>
          </a:p>
          <a:p>
            <a:pPr algn="just"/>
            <a:r>
              <a:rPr lang="pt-BR" sz="2400" dirty="0">
                <a:effectLst/>
              </a:rPr>
              <a:t>	</a:t>
            </a:r>
            <a:r>
              <a:rPr lang="pt-BR" sz="2400" dirty="0" err="1">
                <a:effectLst/>
              </a:rPr>
              <a:t>Feigenbaum</a:t>
            </a:r>
            <a:r>
              <a:rPr lang="pt-BR" sz="2400" dirty="0">
                <a:effectLst/>
              </a:rPr>
              <a:t> trabalhou por 31 anos na gigante General Eletric, onde se tornou Gerente de Operações de Manufatura e Controle de Qualidade. Cargo que exerceu por 10 anos antes de sair e fundar em conjunto com seu irmão, Donald S. </a:t>
            </a:r>
            <a:r>
              <a:rPr lang="pt-BR" sz="2400" dirty="0" err="1">
                <a:effectLst/>
              </a:rPr>
              <a:t>Feigenbaum</a:t>
            </a:r>
            <a:r>
              <a:rPr lang="pt-BR" sz="2400" dirty="0">
                <a:effectLst/>
              </a:rPr>
              <a:t>, a General Systems </a:t>
            </a:r>
            <a:r>
              <a:rPr lang="pt-BR" sz="2400" dirty="0" err="1">
                <a:effectLst/>
              </a:rPr>
              <a:t>Company</a:t>
            </a:r>
            <a:r>
              <a:rPr lang="pt-BR" sz="2400" dirty="0">
                <a:effectLst/>
              </a:rPr>
              <a:t>.</a:t>
            </a:r>
          </a:p>
          <a:p>
            <a:endParaRPr lang="pt-BR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7194456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/>
          <p:cNvSpPr txBox="1"/>
          <p:nvPr/>
        </p:nvSpPr>
        <p:spPr>
          <a:xfrm>
            <a:off x="745958" y="673768"/>
            <a:ext cx="10599821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400" dirty="0"/>
              <a:t>	Tamanha sua importância para o setor da Qualidade e para o desenvolvimento norte-americano, </a:t>
            </a:r>
            <a:r>
              <a:rPr lang="pt-BR" sz="2400" dirty="0" err="1"/>
              <a:t>Feigenbaum</a:t>
            </a:r>
            <a:r>
              <a:rPr lang="pt-BR" sz="2400" dirty="0"/>
              <a:t> recebeu em 2008 uma das maiores honras passíveis de serem entregues a cidadãos americanos, a Medalha Nacional de Tecnologia e Inovação. A cerimônia ocorreu na Casa Branca e a medalha foi dada a </a:t>
            </a:r>
            <a:r>
              <a:rPr lang="pt-BR" sz="2400" dirty="0" err="1"/>
              <a:t>Feigenbaum</a:t>
            </a:r>
            <a:r>
              <a:rPr lang="pt-BR" sz="2400" dirty="0"/>
              <a:t> pelo próprio presidente americano, na época George Walker Bush.</a:t>
            </a:r>
          </a:p>
          <a:p>
            <a:pPr algn="just"/>
            <a:endParaRPr lang="pt-BR" sz="2400" dirty="0"/>
          </a:p>
          <a:p>
            <a:pPr algn="just"/>
            <a:r>
              <a:rPr lang="pt-BR" sz="2400" dirty="0"/>
              <a:t>	</a:t>
            </a:r>
            <a:r>
              <a:rPr lang="pt-BR" sz="2400" dirty="0" err="1"/>
              <a:t>Feigenbaum</a:t>
            </a:r>
            <a:r>
              <a:rPr lang="pt-BR" sz="2400" dirty="0"/>
              <a:t> também atuou em importantes órgãos ligados a Qualidade, tornando-se presidente da Academia Internacional de Qualidade (IAQ) e da Sociedade Americana de Qualidade (ASQ), da qual recebeu título de Membro Honorário, maior honraria da instituição.</a:t>
            </a:r>
          </a:p>
          <a:p>
            <a:endParaRPr lang="pt-BR" sz="2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770021" y="878306"/>
            <a:ext cx="10672011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400" dirty="0"/>
              <a:t>	Seus principais livros Total </a:t>
            </a:r>
            <a:r>
              <a:rPr lang="pt-BR" sz="2400" dirty="0" err="1"/>
              <a:t>Quality</a:t>
            </a:r>
            <a:r>
              <a:rPr lang="pt-BR" sz="2400" dirty="0"/>
              <a:t> </a:t>
            </a:r>
            <a:r>
              <a:rPr lang="pt-BR" sz="2400" dirty="0" err="1"/>
              <a:t>Control</a:t>
            </a:r>
            <a:r>
              <a:rPr lang="pt-BR" sz="2400" dirty="0"/>
              <a:t> e The Power </a:t>
            </a:r>
            <a:r>
              <a:rPr lang="pt-BR" sz="2400" dirty="0" err="1"/>
              <a:t>of</a:t>
            </a:r>
            <a:r>
              <a:rPr lang="pt-BR" sz="2400" dirty="0"/>
              <a:t> Management Capital (em co-autoria com seu irmão) foram traduzidos para mais de 20 línguas, dentre elas francês, alemão, japonês, chinês, espanhol, russo, português brasileiro e árabe.</a:t>
            </a:r>
          </a:p>
          <a:p>
            <a:endParaRPr lang="pt-BR" dirty="0"/>
          </a:p>
          <a:p>
            <a:endParaRPr lang="pt-B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0AA485CF-8982-44E8-8BF0-1C059DE0DAA0}"/>
              </a:ext>
            </a:extLst>
          </p:cNvPr>
          <p:cNvSpPr txBox="1"/>
          <p:nvPr/>
        </p:nvSpPr>
        <p:spPr>
          <a:xfrm>
            <a:off x="836357" y="1422980"/>
            <a:ext cx="10696074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400" dirty="0"/>
              <a:t>	</a:t>
            </a:r>
            <a:r>
              <a:rPr lang="pt-BR" sz="2400" dirty="0" err="1"/>
              <a:t>Feigenbaum</a:t>
            </a:r>
            <a:r>
              <a:rPr lang="pt-BR" sz="2400" dirty="0"/>
              <a:t> define </a:t>
            </a:r>
            <a:r>
              <a:rPr lang="pt-BR" sz="2400" u="sng" dirty="0"/>
              <a:t>Qualidade</a:t>
            </a:r>
            <a:r>
              <a:rPr lang="pt-BR" sz="2400" dirty="0"/>
              <a:t> como um conjunto de características do produto ou serviço em uso, as quais satisfazem as expectativas do cliente. Para </a:t>
            </a:r>
            <a:r>
              <a:rPr lang="pt-BR" sz="2400" dirty="0" err="1"/>
              <a:t>Feigenbaum</a:t>
            </a:r>
            <a:r>
              <a:rPr lang="pt-BR" sz="2400" dirty="0"/>
              <a:t> nove fatores afetam a Qualidade - os chamados 9M - que são:</a:t>
            </a:r>
          </a:p>
          <a:p>
            <a:pPr algn="just"/>
            <a:endParaRPr lang="pt-BR" sz="2400" dirty="0"/>
          </a:p>
          <a:p>
            <a:pPr algn="just">
              <a:buFontTx/>
              <a:buChar char="-"/>
            </a:pPr>
            <a:r>
              <a:rPr lang="pt-BR" sz="2400" dirty="0"/>
              <a:t> Mercados (</a:t>
            </a:r>
            <a:r>
              <a:rPr lang="pt-BR" sz="2400" dirty="0" err="1"/>
              <a:t>Markets</a:t>
            </a:r>
            <a:r>
              <a:rPr lang="pt-BR" sz="2400" dirty="0"/>
              <a:t>) - competição e velocidade de mudança; </a:t>
            </a:r>
          </a:p>
          <a:p>
            <a:pPr algn="just">
              <a:buFontTx/>
              <a:buChar char="-"/>
            </a:pPr>
            <a:r>
              <a:rPr lang="pt-BR" sz="2400" dirty="0"/>
              <a:t> Dinheiro (Money) - margens de lucro estreitas e investimentos;</a:t>
            </a:r>
          </a:p>
          <a:p>
            <a:pPr algn="just">
              <a:buFontTx/>
              <a:buChar char="-"/>
            </a:pPr>
            <a:r>
              <a:rPr lang="pt-BR" sz="2400" dirty="0"/>
              <a:t> Gerência (Management) - qualidade do produto e assistência </a:t>
            </a:r>
          </a:p>
          <a:p>
            <a:pPr algn="just"/>
            <a:r>
              <a:rPr lang="pt-BR" sz="2400" dirty="0"/>
              <a:t>técnica;</a:t>
            </a:r>
          </a:p>
          <a:p>
            <a:pPr algn="just">
              <a:buFontTx/>
              <a:buChar char="-"/>
            </a:pPr>
            <a:r>
              <a:rPr lang="pt-BR" sz="2400" dirty="0"/>
              <a:t> Pessoas (Man) - especialização e Engenharia de Sistemas</a:t>
            </a:r>
          </a:p>
          <a:p>
            <a:pPr algn="just"/>
            <a:r>
              <a:rPr lang="pt-BR" sz="2400" dirty="0"/>
              <a:t>- Motivação (</a:t>
            </a:r>
            <a:r>
              <a:rPr lang="pt-BR" sz="2400" dirty="0" err="1"/>
              <a:t>Motivation</a:t>
            </a:r>
            <a:r>
              <a:rPr lang="pt-BR" sz="2400" dirty="0"/>
              <a:t>) - educação e conscientização para a Qualidade</a:t>
            </a:r>
          </a:p>
        </p:txBody>
      </p:sp>
      <p:sp>
        <p:nvSpPr>
          <p:cNvPr id="3" name="CaixaDeTexto 2"/>
          <p:cNvSpPr txBox="1"/>
          <p:nvPr/>
        </p:nvSpPr>
        <p:spPr>
          <a:xfrm>
            <a:off x="625642" y="673769"/>
            <a:ext cx="1068404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800" dirty="0"/>
              <a:t>Princípios Segundo </a:t>
            </a:r>
            <a:r>
              <a:rPr lang="pt-BR" sz="2800" dirty="0" err="1"/>
              <a:t>Feigenbaum</a:t>
            </a: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29178295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914400" y="938463"/>
            <a:ext cx="10274968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buFontTx/>
              <a:buChar char="-"/>
            </a:pPr>
            <a:endParaRPr lang="pt-BR" dirty="0"/>
          </a:p>
          <a:p>
            <a:pPr algn="just">
              <a:buFontTx/>
              <a:buChar char="-"/>
            </a:pPr>
            <a:r>
              <a:rPr lang="pt-BR" sz="2400" dirty="0"/>
              <a:t> Materiais(</a:t>
            </a:r>
            <a:r>
              <a:rPr lang="pt-BR" sz="2400" dirty="0" err="1"/>
              <a:t>Materials</a:t>
            </a:r>
            <a:r>
              <a:rPr lang="pt-BR" sz="2400" dirty="0"/>
              <a:t>) - diversidade e necessidade de exames complexos; </a:t>
            </a:r>
          </a:p>
          <a:p>
            <a:pPr algn="just">
              <a:buFontTx/>
              <a:buChar char="-"/>
            </a:pPr>
            <a:r>
              <a:rPr lang="pt-BR" sz="2400" dirty="0"/>
              <a:t> Máquinas (Machines) - complexidade e dependência da Qualidade dos materiais;</a:t>
            </a:r>
          </a:p>
          <a:p>
            <a:pPr algn="just">
              <a:buFontTx/>
              <a:buChar char="-"/>
            </a:pPr>
            <a:r>
              <a:rPr lang="pt-BR" sz="2400" dirty="0"/>
              <a:t> Métodos (</a:t>
            </a:r>
            <a:r>
              <a:rPr lang="pt-BR" sz="2400" dirty="0" err="1"/>
              <a:t>Methods</a:t>
            </a:r>
            <a:r>
              <a:rPr lang="pt-BR" sz="2400" dirty="0"/>
              <a:t>) - Melhores informações para tomada de decisão;</a:t>
            </a:r>
          </a:p>
          <a:p>
            <a:pPr algn="just">
              <a:buFontTx/>
              <a:buChar char="-"/>
            </a:pPr>
            <a:r>
              <a:rPr lang="pt-BR" sz="2400" dirty="0"/>
              <a:t> Montagens do Produto - requisitos (</a:t>
            </a:r>
            <a:r>
              <a:rPr lang="pt-BR" sz="2400" dirty="0" err="1"/>
              <a:t>Mounting</a:t>
            </a:r>
            <a:r>
              <a:rPr lang="pt-BR" sz="2400" dirty="0"/>
              <a:t> </a:t>
            </a:r>
            <a:r>
              <a:rPr lang="pt-BR" sz="2400" dirty="0" err="1"/>
              <a:t>product</a:t>
            </a:r>
            <a:r>
              <a:rPr lang="pt-BR" sz="2400" dirty="0"/>
              <a:t> </a:t>
            </a:r>
            <a:r>
              <a:rPr lang="pt-BR" sz="2400" dirty="0" err="1"/>
              <a:t>requirements</a:t>
            </a:r>
            <a:r>
              <a:rPr lang="pt-BR" sz="2400" dirty="0"/>
              <a:t>) - fatores que devem ser considerados - poeira, vibração, etc.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0461267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914400" y="806117"/>
            <a:ext cx="10178716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800" dirty="0"/>
              <a:t>Controle de Qualidade Total (CQT)</a:t>
            </a:r>
          </a:p>
          <a:p>
            <a:endParaRPr lang="pt-BR" dirty="0"/>
          </a:p>
        </p:txBody>
      </p:sp>
      <p:sp>
        <p:nvSpPr>
          <p:cNvPr id="3" name="CaixaDeTexto 2"/>
          <p:cNvSpPr txBox="1"/>
          <p:nvPr/>
        </p:nvSpPr>
        <p:spPr>
          <a:xfrm>
            <a:off x="986589" y="1684421"/>
            <a:ext cx="10190748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400" dirty="0"/>
              <a:t>	O termo Controle de Qualidade Total (CQT) (em inglês Total </a:t>
            </a:r>
            <a:r>
              <a:rPr lang="pt-BR" sz="2400" dirty="0" err="1"/>
              <a:t>Quality</a:t>
            </a:r>
            <a:r>
              <a:rPr lang="pt-BR" sz="2400" dirty="0"/>
              <a:t> </a:t>
            </a:r>
            <a:r>
              <a:rPr lang="pt-BR" sz="2400" dirty="0" err="1"/>
              <a:t>Control</a:t>
            </a:r>
            <a:r>
              <a:rPr lang="pt-BR" sz="2400" dirty="0"/>
              <a:t> – TQC) foi definido pelo próprio </a:t>
            </a:r>
            <a:r>
              <a:rPr lang="pt-BR" sz="2400" dirty="0" err="1"/>
              <a:t>Feigenbaum</a:t>
            </a:r>
            <a:r>
              <a:rPr lang="pt-BR" sz="2400" dirty="0"/>
              <a:t> como:</a:t>
            </a:r>
          </a:p>
          <a:p>
            <a:pPr algn="just"/>
            <a:endParaRPr lang="pt-BR" sz="2400" dirty="0"/>
          </a:p>
          <a:p>
            <a:pPr algn="just"/>
            <a:r>
              <a:rPr lang="pt-BR" sz="2400" dirty="0"/>
              <a:t>	“Um sistema eficaz para integrar os esforços de desenvolvimento, manutenção e de melhoria da qualidade dos vários grupos em uma organização, de modo a permitir produtos e serviços com níveis mais econômicos que permitam a plena satisfação do cliente”</a:t>
            </a:r>
          </a:p>
          <a:p>
            <a:endParaRPr lang="pt-B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950495" y="998621"/>
            <a:ext cx="10274968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400" dirty="0"/>
              <a:t>	Isso quer dizer que a Qualidade não é responsabilidade apenas daqueles que põe a mão na massa, do chão de fábrica, mas de todos. </a:t>
            </a:r>
            <a:r>
              <a:rPr lang="pt-BR" sz="2400" dirty="0" err="1"/>
              <a:t>Feigenbaum</a:t>
            </a:r>
            <a:r>
              <a:rPr lang="pt-BR" sz="2400" dirty="0"/>
              <a:t> propôs uma integração perfeita entre todos os setores da empresa, com o objetivo de entregar valor ao ciente.</a:t>
            </a:r>
          </a:p>
          <a:p>
            <a:pPr algn="just"/>
            <a:endParaRPr lang="pt-BR" sz="2400" dirty="0"/>
          </a:p>
          <a:p>
            <a:pPr algn="just"/>
            <a:r>
              <a:rPr lang="pt-BR" sz="2400" dirty="0"/>
              <a:t>	Disso, resultaram alguns conceitos que influenciaram muito os rumos da Qualidade mundial e ajudam a compreender a Qualidade:</a:t>
            </a:r>
          </a:p>
          <a:p>
            <a:endParaRPr lang="pt-B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1070811" y="1263315"/>
            <a:ext cx="9901990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400" dirty="0"/>
              <a:t>- Qualidade é um processo organizacional;</a:t>
            </a:r>
          </a:p>
          <a:p>
            <a:pPr algn="just"/>
            <a:r>
              <a:rPr lang="pt-BR" sz="2400" dirty="0"/>
              <a:t>- Qualidade e custo são sinônimos;</a:t>
            </a:r>
          </a:p>
          <a:p>
            <a:pPr algn="just"/>
            <a:r>
              <a:rPr lang="pt-BR" sz="2400" dirty="0"/>
              <a:t>- Qualidade requer esforço individual e trabalho em equipe;</a:t>
            </a:r>
          </a:p>
          <a:p>
            <a:pPr algn="just"/>
            <a:r>
              <a:rPr lang="pt-BR" sz="2400" dirty="0"/>
              <a:t>- Qualidade é uma forma de gerenciamento;</a:t>
            </a:r>
          </a:p>
          <a:p>
            <a:pPr algn="just"/>
            <a:r>
              <a:rPr lang="pt-BR" sz="2400" dirty="0"/>
              <a:t>- Qualidade e inovação são mutuamente dependentes;</a:t>
            </a:r>
          </a:p>
          <a:p>
            <a:pPr algn="just"/>
            <a:r>
              <a:rPr lang="pt-BR" sz="2400" dirty="0"/>
              <a:t>- Qualidade é ética;</a:t>
            </a:r>
          </a:p>
          <a:p>
            <a:pPr algn="just"/>
            <a:r>
              <a:rPr lang="pt-BR" sz="2400" dirty="0"/>
              <a:t>- Qualidade requer melhoria contínua;</a:t>
            </a:r>
          </a:p>
          <a:p>
            <a:pPr algn="just"/>
            <a:r>
              <a:rPr lang="pt-BR" sz="2400" dirty="0"/>
              <a:t>- Qualidade é um sistema total ligado aos clientes e aos fornecedores.</a:t>
            </a:r>
          </a:p>
          <a:p>
            <a:endParaRPr lang="pt-BR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specto">
  <a:themeElements>
    <a:clrScheme name="Aspecto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Aspecto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Aspecto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79</TotalTime>
  <Words>237</Words>
  <Application>Microsoft Office PowerPoint</Application>
  <PresentationFormat>Widescreen</PresentationFormat>
  <Paragraphs>59</Paragraphs>
  <Slides>15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15</vt:i4>
      </vt:variant>
    </vt:vector>
  </HeadingPairs>
  <TitlesOfParts>
    <vt:vector size="18" baseType="lpstr">
      <vt:lpstr>Verdana</vt:lpstr>
      <vt:lpstr>Wingdings 2</vt:lpstr>
      <vt:lpstr>Aspecto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Joao Andrey Oliveira</dc:creator>
  <cp:lastModifiedBy>Joao Andrey Oliveira</cp:lastModifiedBy>
  <cp:revision>9</cp:revision>
  <dcterms:created xsi:type="dcterms:W3CDTF">2017-09-12T19:49:50Z</dcterms:created>
  <dcterms:modified xsi:type="dcterms:W3CDTF">2017-09-13T13:17:39Z</dcterms:modified>
</cp:coreProperties>
</file>