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1" r:id="rId1"/>
  </p:sldMasterIdLst>
  <p:sldIdLst>
    <p:sldId id="256" r:id="rId2"/>
    <p:sldId id="257" r:id="rId3"/>
    <p:sldId id="264" r:id="rId4"/>
    <p:sldId id="258" r:id="rId5"/>
    <p:sldId id="269" r:id="rId6"/>
    <p:sldId id="260" r:id="rId7"/>
    <p:sldId id="283" r:id="rId8"/>
    <p:sldId id="270" r:id="rId9"/>
    <p:sldId id="271" r:id="rId10"/>
    <p:sldId id="278" r:id="rId11"/>
    <p:sldId id="279" r:id="rId12"/>
    <p:sldId id="273" r:id="rId13"/>
    <p:sldId id="274" r:id="rId14"/>
    <p:sldId id="275" r:id="rId15"/>
    <p:sldId id="267" r:id="rId16"/>
    <p:sldId id="268" r:id="rId17"/>
    <p:sldId id="284" r:id="rId18"/>
    <p:sldId id="280" r:id="rId19"/>
    <p:sldId id="276" r:id="rId20"/>
    <p:sldId id="281" r:id="rId21"/>
    <p:sldId id="277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metro.gov.br/qualidade/responsabilidade_social/pontos-iso.a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6158" y="1852246"/>
            <a:ext cx="7211683" cy="874312"/>
          </a:xfrm>
        </p:spPr>
        <p:txBody>
          <a:bodyPr/>
          <a:lstStyle/>
          <a:p>
            <a:r>
              <a:rPr lang="pt-BR" b="1" dirty="0"/>
              <a:t>ISO 26000 e NBR 16001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6665" y="4443909"/>
            <a:ext cx="7550669" cy="1194027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/>
              <a:t>Lorena </a:t>
            </a:r>
            <a:r>
              <a:rPr lang="pt-BR" b="1" dirty="0" err="1"/>
              <a:t>Tranhaque</a:t>
            </a:r>
            <a:endParaRPr lang="pt-BR" b="1" dirty="0"/>
          </a:p>
          <a:p>
            <a:r>
              <a:rPr lang="pt-BR" b="1" dirty="0"/>
              <a:t>Anderson Magalhães</a:t>
            </a:r>
          </a:p>
          <a:p>
            <a:r>
              <a:rPr lang="pt-BR" b="1" dirty="0"/>
              <a:t>Ronaldo Ribeiro</a:t>
            </a:r>
          </a:p>
          <a:p>
            <a:r>
              <a:rPr lang="pt-BR" b="1" dirty="0"/>
              <a:t>Viviane Abreu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93711" y="252982"/>
            <a:ext cx="8156579" cy="1194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err="1">
                <a:solidFill>
                  <a:schemeClr val="bg1"/>
                </a:solidFill>
              </a:rPr>
              <a:t>IFSul</a:t>
            </a:r>
            <a:r>
              <a:rPr lang="pt-BR" dirty="0">
                <a:solidFill>
                  <a:schemeClr val="bg1"/>
                </a:solidFill>
              </a:rPr>
              <a:t> – Instituto Federal de Educação Ciência e Tecnologia Sul-rio-grandense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Gestão da Qualidade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96666" y="6288681"/>
            <a:ext cx="7550669" cy="303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500" dirty="0"/>
              <a:t>Sapucaia do Sul, 22 de Novembro de 2017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6" t="53205" r="56121" b="26282"/>
          <a:stretch/>
        </p:blipFill>
        <p:spPr bwMode="auto">
          <a:xfrm>
            <a:off x="3927231" y="2743200"/>
            <a:ext cx="1512276" cy="150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410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4462" y="2192216"/>
            <a:ext cx="8675076" cy="45602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1900" dirty="0"/>
              <a:t>As organizações devem tratar de todos os 7 temas centrais, porém,  não </a:t>
            </a:r>
            <a:r>
              <a:rPr lang="pt-BR" sz="1900" dirty="0" err="1"/>
              <a:t>necessaria-mente</a:t>
            </a:r>
            <a:r>
              <a:rPr lang="pt-BR" sz="1900" dirty="0"/>
              <a:t> de todas as questões a eles relacionadas.  Cada organização deverá analisar, junto com seus </a:t>
            </a:r>
            <a:r>
              <a:rPr lang="pt-BR" sz="1900" i="1" dirty="0" err="1"/>
              <a:t>stakeholders</a:t>
            </a:r>
            <a:r>
              <a:rPr lang="pt-BR" sz="1900" dirty="0"/>
              <a:t>, a relevância das questões e </a:t>
            </a:r>
            <a:r>
              <a:rPr lang="pt-BR" sz="1900" dirty="0" err="1"/>
              <a:t>sub-temas</a:t>
            </a:r>
            <a:r>
              <a:rPr lang="pt-BR" sz="1900" dirty="0"/>
              <a:t> para sua organização e  priorizar as suas ações.</a:t>
            </a:r>
          </a:p>
          <a:p>
            <a:pPr algn="just"/>
            <a:r>
              <a:rPr lang="pt-BR" sz="1900" b="1" i="1" dirty="0"/>
              <a:t>Governança organizacional</a:t>
            </a:r>
            <a:r>
              <a:rPr lang="pt-BR" sz="1900" dirty="0"/>
              <a:t>: Trata de processos e estruturas de tomada de decisão, delegação de poder e controle. O tema é, ao mesmo tempo, algo sobre o qual a organização deve agir e uma forma de incorporar os princípios e práticas  da responsabilidade social à sua forma de atuação cotidiana.</a:t>
            </a:r>
          </a:p>
          <a:p>
            <a:pPr algn="just"/>
            <a:r>
              <a:rPr lang="pt-BR" sz="1900" b="1" i="1" dirty="0"/>
              <a:t>Direitos humanos:</a:t>
            </a:r>
            <a:r>
              <a:rPr lang="pt-BR" sz="1900" dirty="0"/>
              <a:t> Inclui </a:t>
            </a:r>
            <a:r>
              <a:rPr lang="pt-BR" sz="1900" i="1" dirty="0" err="1"/>
              <a:t>due</a:t>
            </a:r>
            <a:r>
              <a:rPr lang="pt-BR" sz="1900" i="1" dirty="0"/>
              <a:t> </a:t>
            </a:r>
            <a:r>
              <a:rPr lang="pt-BR" sz="1900" i="1" dirty="0" err="1"/>
              <a:t>dilligence</a:t>
            </a:r>
            <a:r>
              <a:rPr lang="pt-BR" sz="1900" dirty="0"/>
              <a:t>,   situações de risco para os DH; como evitar cumplicidade; resolução de queixas; discriminação e grupos vulneráveis;  direito civis e  políticos, direitos econômicos, sociais e culturais; princípios e direitos fundamentais do trabalho.</a:t>
            </a:r>
          </a:p>
          <a:p>
            <a:pPr algn="just"/>
            <a:r>
              <a:rPr lang="pt-BR" sz="1900" b="1" dirty="0"/>
              <a:t>Práticas trabalhistas: </a:t>
            </a:r>
            <a:r>
              <a:rPr lang="pt-BR" sz="1900" dirty="0"/>
              <a:t>Refere-se tanto a emprego direto quanto ao terceirizado e ao trabalho autônomo. Inclui emprego e relações do trabalho; condições de trabalho e proteção social; diálogo social; saúde e segurança no trabalho; desenvolvimento humano e treinamento no local de trabalho.</a:t>
            </a:r>
          </a:p>
          <a:p>
            <a:pPr marL="0" indent="0" algn="just">
              <a:buNone/>
            </a:pPr>
            <a:endParaRPr lang="pt-BR" sz="1900" dirty="0"/>
          </a:p>
          <a:p>
            <a:pPr algn="just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ISO 26000</a:t>
            </a:r>
          </a:p>
        </p:txBody>
      </p:sp>
    </p:spTree>
    <p:extLst>
      <p:ext uri="{BB962C8B-B14F-4D97-AF65-F5344CB8AC3E}">
        <p14:creationId xmlns:p14="http://schemas.microsoft.com/office/powerpoint/2010/main" val="2492473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8365" y="2101756"/>
            <a:ext cx="8652680" cy="4572000"/>
          </a:xfrm>
        </p:spPr>
        <p:txBody>
          <a:bodyPr>
            <a:normAutofit/>
          </a:bodyPr>
          <a:lstStyle/>
          <a:p>
            <a:r>
              <a:rPr lang="pt-BR" sz="1800" b="1" dirty="0">
                <a:latin typeface="Calibri" panose="020F0502020204030204" pitchFamily="34" charset="0"/>
              </a:rPr>
              <a:t>Meio ambiente: </a:t>
            </a:r>
            <a:r>
              <a:rPr lang="pt-BR" sz="1800" dirty="0">
                <a:latin typeface="Calibri" panose="020F0502020204030204" pitchFamily="34" charset="0"/>
              </a:rPr>
              <a:t>Inclui prevenção da poluição; uso sustentável de recursos; mitigação e adaptação às mudanças climáticas; proteção do meio ambiente e da biodiversidade e restauração de </a:t>
            </a:r>
            <a:r>
              <a:rPr lang="pt-BR" sz="1800" i="1" dirty="0">
                <a:latin typeface="Calibri" panose="020F0502020204030204" pitchFamily="34" charset="0"/>
              </a:rPr>
              <a:t>habitats</a:t>
            </a:r>
            <a:r>
              <a:rPr lang="pt-BR" sz="1800" dirty="0">
                <a:latin typeface="Calibri" panose="020F0502020204030204" pitchFamily="34" charset="0"/>
              </a:rPr>
              <a:t> naturais.</a:t>
            </a:r>
          </a:p>
          <a:p>
            <a:r>
              <a:rPr lang="pt-BR" sz="1800" b="1" dirty="0">
                <a:latin typeface="Calibri" panose="020F0502020204030204" pitchFamily="34" charset="0"/>
              </a:rPr>
              <a:t>Práticas leais de operação: </a:t>
            </a:r>
            <a:r>
              <a:rPr lang="pt-BR" sz="1800" dirty="0">
                <a:latin typeface="Calibri" panose="020F0502020204030204" pitchFamily="34" charset="0"/>
              </a:rPr>
              <a:t>Compreende práticas anticorrupção; envolvimento político responsável; concorrência leal; promoção da responsabilidade social na cadeia de valor e respeito aos direitos de propriedade.</a:t>
            </a:r>
          </a:p>
          <a:p>
            <a:r>
              <a:rPr lang="pt-BR" sz="1800" b="1" dirty="0">
                <a:latin typeface="Calibri" panose="020F0502020204030204" pitchFamily="34" charset="0"/>
              </a:rPr>
              <a:t>Questões dos consumidores: </a:t>
            </a:r>
            <a:r>
              <a:rPr lang="pt-BR" sz="1800" dirty="0">
                <a:latin typeface="Calibri" panose="020F0502020204030204" pitchFamily="34" charset="0"/>
              </a:rPr>
              <a:t>Inclui marketing leal, informações factuais e não tendenciosas e práticas contratuais justas; Proteção à saúde e a segurança do consumidor; consumo sustentável; atendimento e suporte ao consumidor e solução de reclamações e controvérsias;  proteção e privacidade dos dados do consumidor; acesso a serviços essenciais e educação e conscientização.</a:t>
            </a:r>
          </a:p>
          <a:p>
            <a:r>
              <a:rPr lang="pt-BR" sz="1800" b="1" dirty="0">
                <a:latin typeface="Calibri" panose="020F0502020204030204" pitchFamily="34" charset="0"/>
              </a:rPr>
              <a:t>Envolvimento e desenvolvimento da comunidade: </a:t>
            </a:r>
            <a:r>
              <a:rPr lang="pt-BR" sz="1800" dirty="0">
                <a:latin typeface="Calibri" panose="020F0502020204030204" pitchFamily="34" charset="0"/>
              </a:rPr>
              <a:t>Refere-se ao envolvimento da comunidade; educação e  cultura; geração de emprego e capacitação;  desenvolvimento tecnológico e acesso a tecnologias; geração de riqueza e renda; saúde e  investimento social.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ISO 26000</a:t>
            </a:r>
          </a:p>
        </p:txBody>
      </p:sp>
    </p:spTree>
    <p:extLst>
      <p:ext uri="{BB962C8B-B14F-4D97-AF65-F5344CB8AC3E}">
        <p14:creationId xmlns:p14="http://schemas.microsoft.com/office/powerpoint/2010/main" val="1152935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6184" y="1817076"/>
            <a:ext cx="8698523" cy="5040923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As organizações devem desenvolver programas (com objetivos e metas) que deverão contemplar onze temas da Responsabilidade Social. São eles:</a:t>
            </a:r>
          </a:p>
          <a:p>
            <a:pPr marL="644843" lvl="1" indent="-342900">
              <a:buFont typeface="+mj-lt"/>
              <a:buAutoNum type="arabicPeriod"/>
            </a:pPr>
            <a:r>
              <a:rPr lang="pt-BR" sz="1800" dirty="0"/>
              <a:t>boas práticas de governança; </a:t>
            </a:r>
          </a:p>
          <a:p>
            <a:pPr marL="644843" lvl="1" indent="-342900">
              <a:buFont typeface="+mj-lt"/>
              <a:buAutoNum type="arabicPeriod"/>
            </a:pPr>
            <a:r>
              <a:rPr lang="pt-BR" sz="1800" dirty="0"/>
              <a:t>combate à pirataria, sonegação, fraude e corrupção;</a:t>
            </a:r>
          </a:p>
          <a:p>
            <a:pPr marL="644843" lvl="1" indent="-342900">
              <a:buFont typeface="+mj-lt"/>
              <a:buAutoNum type="arabicPeriod"/>
            </a:pPr>
            <a:r>
              <a:rPr lang="pt-BR" sz="1800" dirty="0"/>
              <a:t>práticas leais de concorrência;</a:t>
            </a:r>
          </a:p>
          <a:p>
            <a:pPr marL="644843" lvl="1" indent="-342900">
              <a:buFont typeface="+mj-lt"/>
              <a:buAutoNum type="arabicPeriod"/>
            </a:pPr>
            <a:r>
              <a:rPr lang="pt-BR" sz="1800" dirty="0"/>
              <a:t>direitos da criança e do adolescente, incluindo o combate ao trabalho infantil;</a:t>
            </a:r>
          </a:p>
          <a:p>
            <a:pPr marL="644843" lvl="1" indent="-342900">
              <a:buFont typeface="+mj-lt"/>
              <a:buAutoNum type="arabicPeriod"/>
            </a:pPr>
            <a:r>
              <a:rPr lang="pt-BR" sz="1800" dirty="0"/>
              <a:t>direitos do trabalhador, incluindo o de livre associação, de negociação, a</a:t>
            </a:r>
          </a:p>
          <a:p>
            <a:pPr marL="644843" lvl="1" indent="-342900">
              <a:buFont typeface="+mj-lt"/>
              <a:buAutoNum type="arabicPeriod"/>
            </a:pPr>
            <a:r>
              <a:rPr lang="pt-BR" sz="1800" dirty="0"/>
              <a:t>remuneração justa  e benefícios básicos, bem como o combate ao trabalho forçado;</a:t>
            </a:r>
          </a:p>
          <a:p>
            <a:pPr marL="644843" lvl="1" indent="-342900">
              <a:buFont typeface="+mj-lt"/>
              <a:buAutoNum type="arabicPeriod"/>
            </a:pPr>
            <a:r>
              <a:rPr lang="pt-BR" sz="1800" dirty="0"/>
              <a:t>promoção da diversidade e combate à discriminação (por exemplo: cultural, de   gênero, de raça/etnia, idade, pessoa com deficiência);</a:t>
            </a:r>
          </a:p>
          <a:p>
            <a:pPr marL="644843" lvl="1" indent="-342900">
              <a:buFont typeface="+mj-lt"/>
              <a:buAutoNum type="arabicPeriod"/>
            </a:pPr>
            <a:r>
              <a:rPr lang="pt-BR" sz="1800" dirty="0"/>
              <a:t>compromisso com o desenvolvimento profissional;</a:t>
            </a:r>
          </a:p>
          <a:p>
            <a:pPr marL="644843" lvl="1" indent="-342900">
              <a:buFont typeface="+mj-lt"/>
              <a:buAutoNum type="arabicPeriod"/>
            </a:pPr>
            <a:r>
              <a:rPr lang="pt-BR" sz="1800" dirty="0"/>
              <a:t>promoção da saúde e segurança;</a:t>
            </a:r>
          </a:p>
          <a:p>
            <a:pPr marL="644843" lvl="1" indent="-342900">
              <a:buFont typeface="+mj-lt"/>
              <a:buAutoNum type="arabicPeriod"/>
            </a:pPr>
            <a:r>
              <a:rPr lang="pt-BR" sz="1800" dirty="0"/>
              <a:t>promoção de padrões sustentáveis de desenvolvimento, produção, distribuição e consumo, contemplando fornecedores, prestadores de serviço, entre outros;</a:t>
            </a:r>
          </a:p>
          <a:p>
            <a:pPr marL="644843" lvl="1" indent="-342900">
              <a:buFont typeface="+mj-lt"/>
              <a:buAutoNum type="arabicPeriod"/>
            </a:pPr>
            <a:r>
              <a:rPr lang="pt-BR" sz="1800" dirty="0"/>
              <a:t>proteção ao meio ambiente e aos direitos das gerações futuras; </a:t>
            </a:r>
            <a:br>
              <a:rPr lang="pt-BR" sz="1800" dirty="0"/>
            </a:br>
            <a:r>
              <a:rPr lang="pt-BR" sz="1800" dirty="0"/>
              <a:t>ações sociais de interesse público.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ABNT NBR 16001</a:t>
            </a:r>
          </a:p>
        </p:txBody>
      </p:sp>
    </p:spTree>
    <p:extLst>
      <p:ext uri="{BB962C8B-B14F-4D97-AF65-F5344CB8AC3E}">
        <p14:creationId xmlns:p14="http://schemas.microsoft.com/office/powerpoint/2010/main" val="1694597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9632" y="2414953"/>
            <a:ext cx="8651630" cy="294249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1800" dirty="0"/>
              <a:t>Adota modelo PDCA, utilizado pelas normas ISO 9001 e ISO 14001. Facilitando a integração com os sistemas de gestão já existentes, evitando-se assim a criação de sistemas e departamentos isolados;</a:t>
            </a:r>
          </a:p>
          <a:p>
            <a:pPr lvl="0">
              <a:lnSpc>
                <a:spcPct val="150000"/>
              </a:lnSpc>
            </a:pPr>
            <a:r>
              <a:rPr lang="pt-BR" sz="1800" dirty="0"/>
              <a:t>O atendimento aos requisitos da Norma não significa que a organização seja socialmente responsável, mas sim que possui um sistema de gestão da responsabilidade social. As comunicações da organização, tanto internas quanto externas, devem respeitar este preceito.</a:t>
            </a:r>
          </a:p>
          <a:p>
            <a:pPr>
              <a:lnSpc>
                <a:spcPct val="150000"/>
              </a:lnSpc>
            </a:pPr>
            <a:endParaRPr lang="pt-BR" sz="1800" dirty="0"/>
          </a:p>
          <a:p>
            <a:pPr>
              <a:lnSpc>
                <a:spcPct val="150000"/>
              </a:lnSpc>
            </a:pPr>
            <a:endParaRPr lang="pt-BR" sz="1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ABNT NBR 16001</a:t>
            </a:r>
          </a:p>
        </p:txBody>
      </p:sp>
    </p:spTree>
    <p:extLst>
      <p:ext uri="{BB962C8B-B14F-4D97-AF65-F5344CB8AC3E}">
        <p14:creationId xmlns:p14="http://schemas.microsoft.com/office/powerpoint/2010/main" val="2875895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ABNT NBR 16001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9" t="48960" r="35000" b="23245"/>
          <a:stretch/>
        </p:blipFill>
        <p:spPr bwMode="auto">
          <a:xfrm>
            <a:off x="1308547" y="2572870"/>
            <a:ext cx="6559737" cy="428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022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9631" y="2250831"/>
            <a:ext cx="8639907" cy="398584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/>
              <a:t>Benefícios</a:t>
            </a:r>
          </a:p>
          <a:p>
            <a:pPr algn="just">
              <a:lnSpc>
                <a:spcPct val="150000"/>
              </a:lnSpc>
            </a:pPr>
            <a:r>
              <a:rPr lang="pt-BR" sz="2000" dirty="0"/>
              <a:t>Em resumo, o principal benefício destas normas consiste na possibilidade de virem a se constituir num instrumento que induza a formação de novos valores, à medida que as mesmas forem obtendo a adesão das organizações. Sendo assim, estes valores poderão ser propagados não só nas organizações como também nas respectivas cadeias de fornecedores, clientes, comunidades de entorno e sociedade (“</a:t>
            </a:r>
            <a:r>
              <a:rPr lang="pt-BR" sz="2000" i="1" dirty="0" err="1"/>
              <a:t>stakeholders</a:t>
            </a:r>
            <a:r>
              <a:rPr lang="pt-BR" sz="2000" dirty="0"/>
              <a:t>”). Desta forma, poderá contribuir significativamente para a disseminação da conscientização de uma gestão com princípios éticos.</a:t>
            </a:r>
          </a:p>
          <a:p>
            <a:pPr algn="just">
              <a:lnSpc>
                <a:spcPct val="150000"/>
              </a:lnSpc>
            </a:pPr>
            <a:endParaRPr lang="pt-BR" sz="20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ISO 26000 e ABNT NBR 16001</a:t>
            </a:r>
          </a:p>
        </p:txBody>
      </p:sp>
    </p:spTree>
    <p:extLst>
      <p:ext uri="{BB962C8B-B14F-4D97-AF65-F5344CB8AC3E}">
        <p14:creationId xmlns:p14="http://schemas.microsoft.com/office/powerpoint/2010/main" val="1414909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ISO 26000 x ABNT NBR 16001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9" t="38200" r="41311" b="25233"/>
          <a:stretch/>
        </p:blipFill>
        <p:spPr bwMode="auto">
          <a:xfrm>
            <a:off x="750626" y="2606722"/>
            <a:ext cx="7710986" cy="383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501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6928" y="2663743"/>
            <a:ext cx="8307103" cy="374877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dirty="0"/>
              <a:t>Dificuldades na Implementação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/>
              <a:t>Norma genérica;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/>
              <a:t>Dificuldade de adaptação de diferentes realidades (econômicas, culturais, sociais e legais);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/>
              <a:t>Dificuldade de comprovar a adesão a norma;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/>
              <a:t>Norma não certificável;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0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ISO 26000</a:t>
            </a:r>
          </a:p>
        </p:txBody>
      </p:sp>
    </p:spTree>
    <p:extLst>
      <p:ext uri="{BB962C8B-B14F-4D97-AF65-F5344CB8AC3E}">
        <p14:creationId xmlns:p14="http://schemas.microsoft.com/office/powerpoint/2010/main" val="597423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155" y="2267958"/>
            <a:ext cx="8307103" cy="374877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dirty="0"/>
              <a:t>Dificuldades na Implementação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/>
              <a:t>Subjetividade dos requisitos;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/>
              <a:t>Dificuldade de quantificar objetivos;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/>
              <a:t>Dificuldade de estabelecer metas;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/>
              <a:t>Dificuldade de elaborar programas;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/>
              <a:t>Dificuldade de estabelecer critérios para auditoria;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/>
              <a:t>Falta de um conjunto de orientações (diretrizes específicas).</a:t>
            </a:r>
          </a:p>
          <a:p>
            <a:pPr>
              <a:lnSpc>
                <a:spcPct val="150000"/>
              </a:lnSpc>
            </a:pPr>
            <a:endParaRPr lang="pt-BR" sz="20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ABNT NBR 16001</a:t>
            </a:r>
          </a:p>
        </p:txBody>
      </p:sp>
    </p:spTree>
    <p:extLst>
      <p:ext uri="{BB962C8B-B14F-4D97-AF65-F5344CB8AC3E}">
        <p14:creationId xmlns:p14="http://schemas.microsoft.com/office/powerpoint/2010/main" val="1047501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3077" y="2567354"/>
            <a:ext cx="8522677" cy="39506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b="1" dirty="0"/>
              <a:t>Perguntas:</a:t>
            </a:r>
          </a:p>
          <a:p>
            <a:pPr algn="just"/>
            <a:r>
              <a:rPr lang="pt-BR" sz="1800" b="1" dirty="0"/>
              <a:t>Qual o temas das Normas apresentadas neste trabalho?</a:t>
            </a:r>
          </a:p>
          <a:p>
            <a:pPr algn="just">
              <a:buNone/>
            </a:pPr>
            <a:r>
              <a:rPr lang="pt-BR" sz="1800" dirty="0"/>
              <a:t>	Ambas as normas,ISO 26000 e ABNT NBR 16001,falam sobre a responsabilidade social, e buscam constituir um instrumento que induza a formação de novos valores para instituições.</a:t>
            </a:r>
          </a:p>
          <a:p>
            <a:pPr algn="just">
              <a:buNone/>
            </a:pPr>
            <a:endParaRPr lang="pt-BR" sz="1800" dirty="0"/>
          </a:p>
          <a:p>
            <a:pPr algn="just"/>
            <a:r>
              <a:rPr lang="pt-BR" sz="1800" b="1" dirty="0"/>
              <a:t>Qual a diferença entre a ABNT NBR 16001 e a ISO 26000?</a:t>
            </a:r>
          </a:p>
          <a:p>
            <a:pPr algn="just">
              <a:buNone/>
            </a:pPr>
            <a:r>
              <a:rPr lang="pt-BR" sz="1800" dirty="0"/>
              <a:t>	A ABNT NBR 16001 é uma norma de sistema de gestão, passível de auditória, estruturada  em requisitos verificáveis,já a ISO 26000 é uma norma de diretrizes Tem como objetivo traçar diretrizes para ajudar empresas na implantação e desenvolvimento de políticas baseadas na sustentabilidade, sem o propósito de certificação.</a:t>
            </a:r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  <a:p>
            <a:pPr marL="0" indent="0" algn="just">
              <a:buNone/>
            </a:pPr>
            <a:endParaRPr lang="pt-BR" sz="18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ISO 26000 e ABNT NBR 16001</a:t>
            </a:r>
          </a:p>
        </p:txBody>
      </p:sp>
    </p:spTree>
    <p:extLst>
      <p:ext uri="{BB962C8B-B14F-4D97-AF65-F5344CB8AC3E}">
        <p14:creationId xmlns:p14="http://schemas.microsoft.com/office/powerpoint/2010/main" val="350024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5968" y="2143204"/>
            <a:ext cx="8675077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>
                <a:latin typeface="Calibri" panose="020F0502020204030204" pitchFamily="34" charset="0"/>
              </a:rPr>
              <a:t>O que é?</a:t>
            </a:r>
          </a:p>
          <a:p>
            <a:pPr algn="just"/>
            <a:r>
              <a:rPr lang="pt-BR" dirty="0">
                <a:latin typeface="Calibri" panose="020F0502020204030204" pitchFamily="34" charset="0"/>
              </a:rPr>
              <a:t>É a primeira norma internacional de responsabilidade social empresarial - Primeira edição em 01/11/2010;</a:t>
            </a:r>
          </a:p>
          <a:p>
            <a:pPr algn="just"/>
            <a:r>
              <a:rPr lang="pt-BR" dirty="0">
                <a:latin typeface="Calibri" panose="020F0502020204030204" pitchFamily="34" charset="0"/>
              </a:rPr>
              <a:t>É uma norma de diretrizes, sem o propósito de certificação;</a:t>
            </a:r>
          </a:p>
          <a:p>
            <a:pPr algn="just"/>
            <a:r>
              <a:rPr lang="pt-BR" dirty="0">
                <a:latin typeface="Calibri" panose="020F0502020204030204" pitchFamily="34" charset="0"/>
              </a:rPr>
              <a:t>Tem como objetivo de ajudar empresas na implantação e desenvolvimento de políticas baseadas na sustentabilidade;</a:t>
            </a:r>
          </a:p>
          <a:p>
            <a:pPr algn="just"/>
            <a:r>
              <a:rPr lang="pt-BR" dirty="0">
                <a:latin typeface="Calibri" panose="020F0502020204030204" pitchFamily="34" charset="0"/>
              </a:rPr>
              <a:t>É aplicável a todos os tipos e portes de organizações e de todos os setores (governo, </a:t>
            </a:r>
            <a:r>
              <a:rPr lang="pt-BR" dirty="0" err="1">
                <a:latin typeface="Calibri" panose="020F0502020204030204" pitchFamily="34" charset="0"/>
              </a:rPr>
              <a:t>ONG’s</a:t>
            </a:r>
            <a:r>
              <a:rPr lang="pt-BR" dirty="0">
                <a:latin typeface="Calibri" panose="020F0502020204030204" pitchFamily="34" charset="0"/>
              </a:rPr>
              <a:t> e empresas privadas);</a:t>
            </a:r>
          </a:p>
          <a:p>
            <a:pPr algn="just"/>
            <a:endParaRPr lang="pt-BR" dirty="0">
              <a:latin typeface="Calibri" panose="020F0502020204030204" pitchFamily="34" charset="0"/>
            </a:endParaRPr>
          </a:p>
          <a:p>
            <a:pPr algn="just"/>
            <a:endParaRPr lang="pt-BR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Calibri" panose="020F0502020204030204" pitchFamily="34" charset="0"/>
            </a:endParaRPr>
          </a:p>
          <a:p>
            <a:pPr algn="just"/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b="1" dirty="0"/>
              <a:t>ISO 26000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6" t="67115" r="45771" b="14778"/>
          <a:stretch/>
        </p:blipFill>
        <p:spPr bwMode="auto">
          <a:xfrm>
            <a:off x="6073253" y="5459104"/>
            <a:ext cx="2797792" cy="125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264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4461" y="2110154"/>
            <a:ext cx="8593015" cy="47478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1800" b="1" dirty="0"/>
              <a:t>Perguntas:</a:t>
            </a:r>
          </a:p>
          <a:p>
            <a:r>
              <a:rPr lang="pt-BR" sz="1800" b="1" dirty="0"/>
              <a:t>Qual ferramenta da qualidade é utilizada pela NBR 16001?</a:t>
            </a:r>
          </a:p>
          <a:p>
            <a:pPr>
              <a:buNone/>
            </a:pPr>
            <a:r>
              <a:rPr lang="pt-BR" sz="1800" dirty="0"/>
              <a:t>A NBR 16001 utiliza-se da ferramenta PDCA, modelo já  utilizado pelas normas ISO 9001 </a:t>
            </a:r>
          </a:p>
          <a:p>
            <a:pPr>
              <a:buNone/>
            </a:pPr>
            <a:r>
              <a:rPr lang="pt-BR" sz="1800" dirty="0"/>
              <a:t>e ISO 14001, evitando a criação de sistemas e departamentos isolados.</a:t>
            </a:r>
          </a:p>
          <a:p>
            <a:pPr>
              <a:buNone/>
            </a:pPr>
            <a:endParaRPr lang="pt-BR" sz="1800" dirty="0"/>
          </a:p>
          <a:p>
            <a:r>
              <a:rPr lang="pt-BR" sz="1800" b="1" dirty="0"/>
              <a:t>Segundo a ISO 26000 qual a definição de responsabilidade social? </a:t>
            </a:r>
          </a:p>
          <a:p>
            <a:pPr marL="0" indent="0">
              <a:buNone/>
            </a:pPr>
            <a:r>
              <a:rPr lang="pt-BR" sz="1800" dirty="0"/>
              <a:t>É a responsabilidade de uma organização pelos impactos de suas decisões e atividades na sociedade e no meio ambiente, por meio de um comportamento ético e </a:t>
            </a:r>
            <a:r>
              <a:rPr lang="pt-BR" sz="1800" dirty="0" err="1"/>
              <a:t>transpa-rente</a:t>
            </a:r>
            <a:r>
              <a:rPr lang="pt-BR" sz="1800" dirty="0"/>
              <a:t> que: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800" i="1" dirty="0"/>
              <a:t>Contribua para o desenvolvimento sustentável, inclusive a saúde e o bem estar da sociedade;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800" i="1" dirty="0"/>
              <a:t>Leve em consideração as expectativas das partes interessadas: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800" i="1" dirty="0"/>
              <a:t>Esteja em conformidade com a legislação aplicável;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800" i="1" dirty="0"/>
              <a:t>Seja consistente com as normas internacionais de comportamento 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800" i="1" dirty="0"/>
              <a:t>Esteja integrada em toda a organização e seja praticada em suas relações.</a:t>
            </a:r>
          </a:p>
          <a:p>
            <a:endParaRPr lang="pt-BR" sz="1800" i="1" dirty="0"/>
          </a:p>
          <a:p>
            <a:endParaRPr lang="pt-BR" sz="1800" dirty="0"/>
          </a:p>
          <a:p>
            <a:pPr marL="0" indent="0">
              <a:buNone/>
            </a:pPr>
            <a:endParaRPr lang="pt-BR" sz="18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ISO 26000 e ABNT NBR 16001</a:t>
            </a:r>
          </a:p>
        </p:txBody>
      </p:sp>
    </p:spTree>
    <p:extLst>
      <p:ext uri="{BB962C8B-B14F-4D97-AF65-F5344CB8AC3E}">
        <p14:creationId xmlns:p14="http://schemas.microsoft.com/office/powerpoint/2010/main" val="3500242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9631" y="2344614"/>
            <a:ext cx="8628184" cy="43609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000" b="1" dirty="0"/>
              <a:t>Perguntas:</a:t>
            </a:r>
          </a:p>
          <a:p>
            <a:r>
              <a:rPr lang="pt-BR" sz="2000" dirty="0"/>
              <a:t>Cite 3 dos 7 princípios da responsabilidade social segundo a ISO 26000, dê uma breve explicação de cada um.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i="1" dirty="0"/>
              <a:t>Respeito pelo Estado de Direito: O ponto de partida mínimo da responsabilidade social é cumprir integralmente as leis do local onde está operando.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i="1" dirty="0"/>
              <a:t>Respeito pelas Normas Internacionais de Comportamento: Adotar prescrições de tratados e acordos internacionais favoráveis à responsabilidade social, mesmo que não que não haja obrigação legal.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i="1" dirty="0"/>
              <a:t>Direito aos humanos: Reconhecer a importância e a universalidade dos direitos humanos, cuidando para que as atividades da organização não os agridam direta ou indiretamente, zelando pelo ambiente econômico, social e natural que requerem.</a:t>
            </a:r>
          </a:p>
          <a:p>
            <a:endParaRPr lang="pt-BR" sz="2000" dirty="0"/>
          </a:p>
          <a:p>
            <a:pPr marL="0" indent="0">
              <a:buNone/>
            </a:pPr>
            <a:endParaRPr lang="pt-BR" sz="20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ISO 26000 e ABNT NBR 16001</a:t>
            </a:r>
          </a:p>
        </p:txBody>
      </p:sp>
    </p:spTree>
    <p:extLst>
      <p:ext uri="{BB962C8B-B14F-4D97-AF65-F5344CB8AC3E}">
        <p14:creationId xmlns:p14="http://schemas.microsoft.com/office/powerpoint/2010/main" val="3012317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923" y="2675467"/>
            <a:ext cx="8382000" cy="345069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ASHLEY, P.A. et al. </a:t>
            </a:r>
            <a:r>
              <a:rPr lang="en-US" b="1" dirty="0" err="1"/>
              <a:t>Ética</a:t>
            </a:r>
            <a:r>
              <a:rPr lang="en-US" b="1" dirty="0"/>
              <a:t> e </a:t>
            </a:r>
            <a:r>
              <a:rPr lang="en-US" b="1" dirty="0" err="1"/>
              <a:t>responsabilidade</a:t>
            </a:r>
            <a:r>
              <a:rPr lang="en-US" b="1" dirty="0"/>
              <a:t> social </a:t>
            </a:r>
            <a:r>
              <a:rPr lang="en-US" b="1" dirty="0" err="1"/>
              <a:t>nos</a:t>
            </a:r>
            <a:r>
              <a:rPr lang="en-US" b="1" dirty="0"/>
              <a:t> </a:t>
            </a:r>
            <a:r>
              <a:rPr lang="en-US" b="1" dirty="0" err="1"/>
              <a:t>negócios</a:t>
            </a:r>
            <a:r>
              <a:rPr lang="en-US" dirty="0"/>
              <a:t>. São Paulo: </a:t>
            </a:r>
            <a:r>
              <a:rPr lang="en-US" dirty="0" err="1"/>
              <a:t>Saraiva</a:t>
            </a:r>
            <a:r>
              <a:rPr lang="en-US" dirty="0"/>
              <a:t>, 2002.</a:t>
            </a:r>
            <a:endParaRPr lang="pt-BR" dirty="0"/>
          </a:p>
          <a:p>
            <a:pPr marL="114300" indent="0">
              <a:buNone/>
            </a:pPr>
            <a:r>
              <a:rPr lang="en-US" dirty="0"/>
              <a:t> </a:t>
            </a:r>
            <a:endParaRPr lang="pt-BR" dirty="0"/>
          </a:p>
          <a:p>
            <a:r>
              <a:rPr lang="en-US" dirty="0"/>
              <a:t>BARBIERI, J.; CAJAZEIRA, J. </a:t>
            </a:r>
            <a:r>
              <a:rPr lang="en-US" b="1" dirty="0"/>
              <a:t>ISO 26.000 – </a:t>
            </a:r>
            <a:r>
              <a:rPr lang="en-US" b="1" dirty="0" err="1"/>
              <a:t>Barreira</a:t>
            </a:r>
            <a:r>
              <a:rPr lang="en-US" b="1" dirty="0"/>
              <a:t> </a:t>
            </a:r>
            <a:r>
              <a:rPr lang="en-US" b="1" dirty="0" err="1"/>
              <a:t>não</a:t>
            </a:r>
            <a:r>
              <a:rPr lang="en-US" b="1" dirty="0"/>
              <a:t> </a:t>
            </a:r>
            <a:r>
              <a:rPr lang="en-US" b="1" dirty="0" err="1"/>
              <a:t>tarifária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</a:t>
            </a:r>
            <a:r>
              <a:rPr lang="en-US" b="1" dirty="0" err="1"/>
              <a:t>comércio</a:t>
            </a:r>
            <a:r>
              <a:rPr lang="en-US" b="1" dirty="0"/>
              <a:t> </a:t>
            </a:r>
            <a:r>
              <a:rPr lang="en-US" b="1" dirty="0" err="1"/>
              <a:t>justo</a:t>
            </a:r>
            <a:r>
              <a:rPr lang="en-US" b="1" dirty="0"/>
              <a:t>? </a:t>
            </a:r>
            <a:r>
              <a:rPr lang="en-US" dirty="0"/>
              <a:t>In: ENCONTRO GESTÃO DO MEIO AMBIENTE – ENGEMA, 2005. USP; FGV/EAESP, Rio de</a:t>
            </a:r>
            <a:r>
              <a:rPr lang="pt-BR" dirty="0"/>
              <a:t> </a:t>
            </a:r>
            <a:r>
              <a:rPr lang="en-US" dirty="0"/>
              <a:t>Janeiro: Anais </a:t>
            </a:r>
            <a:r>
              <a:rPr lang="en-US" dirty="0" err="1"/>
              <a:t>eletrônicos</a:t>
            </a:r>
            <a:r>
              <a:rPr lang="en-US" dirty="0"/>
              <a:t>... ENGEMA, 2005. 1 CD-ROM.</a:t>
            </a:r>
            <a:endParaRPr lang="pt-BR" dirty="0"/>
          </a:p>
          <a:p>
            <a:endParaRPr lang="pt-BR" dirty="0">
              <a:hlinkClick r:id="rId2"/>
            </a:endParaRPr>
          </a:p>
          <a:p>
            <a:r>
              <a:rPr lang="pt-BR" dirty="0"/>
              <a:t>http://www.inmetro.gov.br/qualidade/responsabilidade_social/pontos-iso.asp#principios</a:t>
            </a:r>
          </a:p>
          <a:p>
            <a:endParaRPr lang="pt-BR" dirty="0"/>
          </a:p>
          <a:p>
            <a:r>
              <a:rPr lang="pt-BR" dirty="0"/>
              <a:t>http://www.inmetro.gov.br/qualidade/responsabilidade_social/norma_nacional.asp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Bibliografia</a:t>
            </a:r>
          </a:p>
        </p:txBody>
      </p:sp>
    </p:spTree>
    <p:extLst>
      <p:ext uri="{BB962C8B-B14F-4D97-AF65-F5344CB8AC3E}">
        <p14:creationId xmlns:p14="http://schemas.microsoft.com/office/powerpoint/2010/main" val="308484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6603" y="2361063"/>
            <a:ext cx="8598090" cy="38077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000" b="1" dirty="0"/>
              <a:t>O que é?</a:t>
            </a:r>
          </a:p>
          <a:p>
            <a:pPr algn="just"/>
            <a:r>
              <a:rPr lang="pt-BR" dirty="0"/>
              <a:t>Responsabilidade social – Sistema da gestão – Requisitos, teve sua primeira edição publicada em novembro de 2004 e a sua segunda versão em julho de 2012.</a:t>
            </a:r>
          </a:p>
          <a:p>
            <a:pPr algn="just"/>
            <a:r>
              <a:rPr lang="pt-BR" dirty="0"/>
              <a:t>A versão de 2012 foi baseada na diretriz internacional ISO 26000 publicada em novembro de 2010;</a:t>
            </a:r>
          </a:p>
          <a:p>
            <a:pPr algn="just"/>
            <a:r>
              <a:rPr lang="pt-BR" dirty="0"/>
              <a:t>É uma norma de sistema de gestão, passível de auditória, estruturada  em requisitos verificáveis , permitindo que a organização busque a certificação por uma terceira parte (INMETRO) , o que não ocorre com a ISO 26000 que é uma norma de diretrizes;</a:t>
            </a:r>
          </a:p>
          <a:p>
            <a:pPr algn="just"/>
            <a:endParaRPr lang="pt-BR" sz="2000" b="1" dirty="0"/>
          </a:p>
          <a:p>
            <a:pPr algn="just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ABNT NBR 16001</a:t>
            </a:r>
          </a:p>
        </p:txBody>
      </p:sp>
    </p:spTree>
    <p:extLst>
      <p:ext uri="{BB962C8B-B14F-4D97-AF65-F5344CB8AC3E}">
        <p14:creationId xmlns:p14="http://schemas.microsoft.com/office/powerpoint/2010/main" val="66687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524" y="1699405"/>
            <a:ext cx="8487508" cy="515859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000" b="1" dirty="0"/>
              <a:t>Porque implantar?</a:t>
            </a:r>
          </a:p>
          <a:p>
            <a:pPr algn="just"/>
            <a:r>
              <a:rPr lang="pt-BR" dirty="0"/>
              <a:t>Estímulo a um processo decisório com decisões fundamentadas e baseadas em uma melhor compreensão das expectativas da sociedade, das oportunidades associadas à Responsabilidade Social e dos riscos de não ser socialmente responsável;</a:t>
            </a:r>
          </a:p>
          <a:p>
            <a:pPr algn="just"/>
            <a:r>
              <a:rPr lang="pt-BR" dirty="0"/>
              <a:t>Melhoria das práticas de gestão de risco da organização;</a:t>
            </a:r>
          </a:p>
          <a:p>
            <a:pPr algn="just"/>
            <a:r>
              <a:rPr lang="pt-BR" dirty="0"/>
              <a:t>Melhoria da reputação da organização e promoção de mais confiança por parte do público;</a:t>
            </a:r>
          </a:p>
          <a:p>
            <a:pPr algn="just"/>
            <a:r>
              <a:rPr lang="pt-BR" dirty="0"/>
              <a:t>Suporte à licença de operação de uma organização;</a:t>
            </a:r>
          </a:p>
          <a:p>
            <a:pPr algn="just"/>
            <a:r>
              <a:rPr lang="pt-BR" dirty="0"/>
              <a:t>Geração de inovação;</a:t>
            </a:r>
          </a:p>
          <a:p>
            <a:pPr algn="just"/>
            <a:r>
              <a:rPr lang="pt-BR" dirty="0"/>
              <a:t>Melhoria da competitividade da organização, incluindo acesso a financiamento e status de parceiro preferencial;</a:t>
            </a:r>
          </a:p>
          <a:p>
            <a:pPr algn="just"/>
            <a:r>
              <a:rPr lang="pt-BR" dirty="0"/>
              <a:t>Melhoria do relacionamento da organização com as partes interessadas, dessa forma expondo a organização a novas perspectivas e ao contato com diferentes partes interessadas;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ISO 26000 e ABNT NBR 16001</a:t>
            </a:r>
          </a:p>
        </p:txBody>
      </p:sp>
    </p:spTree>
    <p:extLst>
      <p:ext uri="{BB962C8B-B14F-4D97-AF65-F5344CB8AC3E}">
        <p14:creationId xmlns:p14="http://schemas.microsoft.com/office/powerpoint/2010/main" val="366285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522" y="1793631"/>
            <a:ext cx="8628186" cy="5064369"/>
          </a:xfrm>
        </p:spPr>
        <p:txBody>
          <a:bodyPr>
            <a:normAutofit fontScale="92500"/>
          </a:bodyPr>
          <a:lstStyle/>
          <a:p>
            <a:r>
              <a:rPr lang="pt-BR" dirty="0"/>
              <a:t>Aumento da fidelidade, do envolvimento, da participação e da moral dos empregados;</a:t>
            </a:r>
          </a:p>
          <a:p>
            <a:r>
              <a:rPr lang="pt-BR" dirty="0"/>
              <a:t>Melhoria da saúde e segurança dos trabalhadores de ambos os sexos;</a:t>
            </a:r>
          </a:p>
          <a:p>
            <a:r>
              <a:rPr lang="pt-BR" dirty="0"/>
              <a:t>Impacto positivo na capacidade da organização de recrutar, motivar e reter os empregados;</a:t>
            </a:r>
          </a:p>
          <a:p>
            <a:r>
              <a:rPr lang="pt-BR" dirty="0"/>
              <a:t>Economia resultante do aumento de produtividade e eficiência no uso dos recursos, </a:t>
            </a:r>
          </a:p>
          <a:p>
            <a:r>
              <a:rPr lang="pt-BR" dirty="0"/>
              <a:t>Redução no consumo de energia e água, </a:t>
            </a:r>
          </a:p>
          <a:p>
            <a:r>
              <a:rPr lang="pt-BR" dirty="0"/>
              <a:t>Redução do desperdício e recuperação de subprodutos valiosos;</a:t>
            </a:r>
          </a:p>
          <a:p>
            <a:r>
              <a:rPr lang="pt-BR" dirty="0"/>
              <a:t>Maior confiabilidade e equidade das transações por meio de envolvimento político responsável,</a:t>
            </a:r>
          </a:p>
          <a:p>
            <a:r>
              <a:rPr lang="pt-BR" dirty="0"/>
              <a:t>Concorrência leal e combate à corrupção;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ISO 26000 e ABNT NBR 16001</a:t>
            </a:r>
          </a:p>
        </p:txBody>
      </p:sp>
    </p:spTree>
    <p:extLst>
      <p:ext uri="{BB962C8B-B14F-4D97-AF65-F5344CB8AC3E}">
        <p14:creationId xmlns:p14="http://schemas.microsoft.com/office/powerpoint/2010/main" val="185194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4462" y="2203938"/>
            <a:ext cx="8651629" cy="456027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000" b="1" dirty="0"/>
              <a:t>Principais características</a:t>
            </a:r>
          </a:p>
          <a:p>
            <a:pPr algn="just"/>
            <a:r>
              <a:rPr lang="pt-BR" dirty="0"/>
              <a:t>A ISO 26000 apresenta 27 conceitos relevantes para uma gestão socialmente responsável e 7 princípios da responsabilidade social.</a:t>
            </a:r>
          </a:p>
          <a:p>
            <a:pPr algn="just"/>
            <a:r>
              <a:rPr lang="pt-BR" dirty="0"/>
              <a:t>A norma define que responsabilidade social é a responsabilidade de uma organização pelos impactos de suas decisões e atividades na sociedade e no meio ambiente, por meio de um comportamento ético e transparente que:</a:t>
            </a:r>
          </a:p>
          <a:p>
            <a:pPr lvl="1" algn="just"/>
            <a:r>
              <a:rPr lang="pt-BR" dirty="0"/>
              <a:t>Contribua para o desenvolvimento sustentável, inclusive a saúde e o bem estar da sociedade;</a:t>
            </a:r>
          </a:p>
          <a:p>
            <a:pPr lvl="1" algn="just"/>
            <a:r>
              <a:rPr lang="pt-BR" dirty="0"/>
              <a:t>Leve em consideração as expectativas das partes interessadas:</a:t>
            </a:r>
          </a:p>
          <a:p>
            <a:pPr lvl="1" algn="just"/>
            <a:r>
              <a:rPr lang="pt-BR" dirty="0"/>
              <a:t>Esteja em conformidade com a legislação aplicável;</a:t>
            </a:r>
          </a:p>
          <a:p>
            <a:pPr lvl="1" algn="just"/>
            <a:r>
              <a:rPr lang="pt-BR" dirty="0"/>
              <a:t>Seja consistente com as normas internacionais de comportamento e</a:t>
            </a:r>
          </a:p>
          <a:p>
            <a:pPr lvl="1" algn="just"/>
            <a:r>
              <a:rPr lang="pt-BR" dirty="0"/>
              <a:t>Esteja integrada em toda a organização e seja praticada em suas relações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ISO 26000</a:t>
            </a:r>
          </a:p>
        </p:txBody>
      </p:sp>
    </p:spTree>
    <p:extLst>
      <p:ext uri="{BB962C8B-B14F-4D97-AF65-F5344CB8AC3E}">
        <p14:creationId xmlns:p14="http://schemas.microsoft.com/office/powerpoint/2010/main" val="170429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b="1" dirty="0"/>
              <a:t>ISO 26000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1" t="30506" r="49022" b="15959"/>
          <a:stretch/>
        </p:blipFill>
        <p:spPr bwMode="auto">
          <a:xfrm>
            <a:off x="2094932" y="1691705"/>
            <a:ext cx="4954137" cy="50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98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1015" y="2074984"/>
            <a:ext cx="8686800" cy="45837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b="1" dirty="0"/>
              <a:t>7 princípios da responsabilidade social:</a:t>
            </a:r>
          </a:p>
          <a:p>
            <a:pPr algn="just"/>
            <a:r>
              <a:rPr lang="pt-BR" b="1" i="1" dirty="0" err="1"/>
              <a:t>Accountability</a:t>
            </a:r>
            <a:r>
              <a:rPr lang="pt-BR" b="1" i="1" dirty="0"/>
              <a:t>:</a:t>
            </a:r>
            <a:r>
              <a:rPr lang="pt-BR" dirty="0"/>
              <a:t> Ato de responsabilizar-se pelas consequências de suas ações e decisões, respondendo pelos seus impactos na sociedade, na economia e no meio ambiente, prestando contas aos órgãos de governança e demais partes interessadas declarando os seus erros e as medidas cabíveis para remediá-los. </a:t>
            </a:r>
          </a:p>
          <a:p>
            <a:pPr algn="just"/>
            <a:r>
              <a:rPr lang="pt-BR" b="1" i="1" dirty="0"/>
              <a:t>Transparência</a:t>
            </a:r>
            <a:r>
              <a:rPr lang="pt-BR" dirty="0"/>
              <a:t>: Fornecer às partes interessadas de forma acessível, clara, compreensível e em prazos adequados todas as informações sobre os fatos que possam afetá-las.</a:t>
            </a:r>
          </a:p>
          <a:p>
            <a:pPr algn="just"/>
            <a:r>
              <a:rPr lang="pt-BR" b="1" i="1" dirty="0"/>
              <a:t>Comportamento ético</a:t>
            </a:r>
            <a:r>
              <a:rPr lang="pt-BR" dirty="0"/>
              <a:t>: Agir de modo aceito como correto pela sociedade - com base nos valores da </a:t>
            </a:r>
            <a:r>
              <a:rPr lang="pt-BR" u="sng" dirty="0"/>
              <a:t>honestidade, equidade e integridade</a:t>
            </a:r>
            <a:r>
              <a:rPr lang="pt-BR" dirty="0"/>
              <a:t>,  perante as pessoas e a  natureza - e de forma consistente com as normas internacionais de comportamento.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pt-BR" b="1" dirty="0"/>
              <a:t>ISO 26000</a:t>
            </a:r>
          </a:p>
        </p:txBody>
      </p:sp>
    </p:spTree>
    <p:extLst>
      <p:ext uri="{BB962C8B-B14F-4D97-AF65-F5344CB8AC3E}">
        <p14:creationId xmlns:p14="http://schemas.microsoft.com/office/powerpoint/2010/main" val="1463818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1354" y="2180492"/>
            <a:ext cx="8639907" cy="440787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i="1" dirty="0"/>
              <a:t>Respeito pelos interesses das partes interessadas (Stakeholders)</a:t>
            </a:r>
            <a:r>
              <a:rPr lang="pt-BR" dirty="0"/>
              <a:t>: Ouvir, considerar e responder aos interesses das pessoas ou grupos que tenham um interesses nas atividades da organização ou por ela possam ser afetados.</a:t>
            </a:r>
          </a:p>
          <a:p>
            <a:pPr algn="just"/>
            <a:r>
              <a:rPr lang="pt-BR" b="1" i="1" dirty="0"/>
              <a:t>Respeito pelo Estado de Direito</a:t>
            </a:r>
            <a:r>
              <a:rPr lang="pt-BR" dirty="0"/>
              <a:t>: O ponto de partida mínimo da responsabilidade social é cumprir integralmente as leis do local onde está operando.</a:t>
            </a:r>
          </a:p>
          <a:p>
            <a:pPr algn="just"/>
            <a:r>
              <a:rPr lang="pt-BR" b="1" i="1" dirty="0"/>
              <a:t>Respeito pelas Normas Internacionais de Comportamento</a:t>
            </a:r>
            <a:r>
              <a:rPr lang="pt-BR" dirty="0"/>
              <a:t>: Adotar prescrições de tratados e acordos internacionais favoráveis à responsabilidade social, mesmo que não que não haja obrigação legal.</a:t>
            </a:r>
          </a:p>
          <a:p>
            <a:pPr algn="just"/>
            <a:r>
              <a:rPr lang="pt-BR" b="1" i="1" dirty="0"/>
              <a:t>Direito aos humanos</a:t>
            </a:r>
            <a:r>
              <a:rPr lang="pt-BR" dirty="0"/>
              <a:t>: Reconhecer a importância e a universalidade dos direitos humanos, cuidando para que as atividades da organização não os agridam direta ou indiretamente, zelando pelo ambiente econômico, social e natural que requerem.</a:t>
            </a:r>
          </a:p>
          <a:p>
            <a:pPr algn="just"/>
            <a:endParaRPr lang="pt-BR" sz="2000" b="1" dirty="0"/>
          </a:p>
          <a:p>
            <a:pPr algn="just"/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ISO 26000</a:t>
            </a:r>
          </a:p>
        </p:txBody>
      </p:sp>
    </p:spTree>
    <p:extLst>
      <p:ext uri="{BB962C8B-B14F-4D97-AF65-F5344CB8AC3E}">
        <p14:creationId xmlns:p14="http://schemas.microsoft.com/office/powerpoint/2010/main" val="2337777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476</TotalTime>
  <Words>1001</Words>
  <Application>Microsoft Office PowerPoint</Application>
  <PresentationFormat>Apresentação na tela (4:3)</PresentationFormat>
  <Paragraphs>142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Calibri</vt:lpstr>
      <vt:lpstr>Candara</vt:lpstr>
      <vt:lpstr>Symbol</vt:lpstr>
      <vt:lpstr>Wingdings</vt:lpstr>
      <vt:lpstr>Wingdings 3</vt:lpstr>
      <vt:lpstr>Forma de Onda</vt:lpstr>
      <vt:lpstr>ISO 26000 e NBR 16001</vt:lpstr>
      <vt:lpstr>ISO 26000</vt:lpstr>
      <vt:lpstr>ABNT NBR 16001</vt:lpstr>
      <vt:lpstr>ISO 26000 e ABNT NBR 16001</vt:lpstr>
      <vt:lpstr>ISO 26000 e ABNT NBR 16001</vt:lpstr>
      <vt:lpstr>ISO 26000</vt:lpstr>
      <vt:lpstr>ISO 26000</vt:lpstr>
      <vt:lpstr>ISO 26000</vt:lpstr>
      <vt:lpstr>ISO 26000</vt:lpstr>
      <vt:lpstr>ISO 26000</vt:lpstr>
      <vt:lpstr>ISO 26000</vt:lpstr>
      <vt:lpstr>ABNT NBR 16001</vt:lpstr>
      <vt:lpstr>ABNT NBR 16001</vt:lpstr>
      <vt:lpstr>ABNT NBR 16001</vt:lpstr>
      <vt:lpstr>ISO 26000 e ABNT NBR 16001</vt:lpstr>
      <vt:lpstr>ISO 26000 x ABNT NBR 16001</vt:lpstr>
      <vt:lpstr>ISO 26000</vt:lpstr>
      <vt:lpstr>ABNT NBR 16001</vt:lpstr>
      <vt:lpstr>ISO 26000 e ABNT NBR 16001</vt:lpstr>
      <vt:lpstr>ISO 26000 e ABNT NBR 16001</vt:lpstr>
      <vt:lpstr>ISO 26000 e ABNT NBR 16001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26000 e NBR 16001</dc:title>
  <dc:creator>Adolf Hitler</dc:creator>
  <cp:lastModifiedBy>RONALDO</cp:lastModifiedBy>
  <cp:revision>45</cp:revision>
  <dcterms:created xsi:type="dcterms:W3CDTF">2017-06-06T14:31:37Z</dcterms:created>
  <dcterms:modified xsi:type="dcterms:W3CDTF">2017-11-22T21:45:55Z</dcterms:modified>
</cp:coreProperties>
</file>