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99" r:id="rId3"/>
    <p:sldId id="300" r:id="rId4"/>
    <p:sldId id="301" r:id="rId5"/>
    <p:sldId id="303" r:id="rId6"/>
    <p:sldId id="304" r:id="rId7"/>
    <p:sldId id="305" r:id="rId8"/>
    <p:sldId id="307" r:id="rId9"/>
    <p:sldId id="309" r:id="rId10"/>
    <p:sldId id="310" r:id="rId11"/>
    <p:sldId id="311" r:id="rId12"/>
    <p:sldId id="318" r:id="rId13"/>
    <p:sldId id="319" r:id="rId14"/>
    <p:sldId id="320" r:id="rId15"/>
    <p:sldId id="312" r:id="rId16"/>
    <p:sldId id="313" r:id="rId17"/>
    <p:sldId id="314" r:id="rId18"/>
    <p:sldId id="315" r:id="rId19"/>
    <p:sldId id="316" r:id="rId20"/>
    <p:sldId id="317" r:id="rId21"/>
    <p:sldId id="289" r:id="rId22"/>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Arial Unicode MS"/>
        <a:cs typeface="Arial" charset="0"/>
      </a:defRPr>
    </a:lvl1pPr>
    <a:lvl2pPr marL="457200" algn="l" rtl="0" fontAlgn="base">
      <a:spcBef>
        <a:spcPct val="0"/>
      </a:spcBef>
      <a:spcAft>
        <a:spcPct val="0"/>
      </a:spcAft>
      <a:defRPr kern="1200">
        <a:solidFill>
          <a:schemeClr val="tx1"/>
        </a:solidFill>
        <a:latin typeface="Arial" charset="0"/>
        <a:ea typeface="Arial Unicode MS"/>
        <a:cs typeface="Arial" charset="0"/>
      </a:defRPr>
    </a:lvl2pPr>
    <a:lvl3pPr marL="914400" algn="l" rtl="0" fontAlgn="base">
      <a:spcBef>
        <a:spcPct val="0"/>
      </a:spcBef>
      <a:spcAft>
        <a:spcPct val="0"/>
      </a:spcAft>
      <a:defRPr kern="1200">
        <a:solidFill>
          <a:schemeClr val="tx1"/>
        </a:solidFill>
        <a:latin typeface="Arial" charset="0"/>
        <a:ea typeface="Arial Unicode MS"/>
        <a:cs typeface="Arial" charset="0"/>
      </a:defRPr>
    </a:lvl3pPr>
    <a:lvl4pPr marL="1371600" algn="l" rtl="0" fontAlgn="base">
      <a:spcBef>
        <a:spcPct val="0"/>
      </a:spcBef>
      <a:spcAft>
        <a:spcPct val="0"/>
      </a:spcAft>
      <a:defRPr kern="1200">
        <a:solidFill>
          <a:schemeClr val="tx1"/>
        </a:solidFill>
        <a:latin typeface="Arial" charset="0"/>
        <a:ea typeface="Arial Unicode MS"/>
        <a:cs typeface="Arial" charset="0"/>
      </a:defRPr>
    </a:lvl4pPr>
    <a:lvl5pPr marL="1828800" algn="l" rtl="0" fontAlgn="base">
      <a:spcBef>
        <a:spcPct val="0"/>
      </a:spcBef>
      <a:spcAft>
        <a:spcPct val="0"/>
      </a:spcAft>
      <a:defRPr kern="1200">
        <a:solidFill>
          <a:schemeClr val="tx1"/>
        </a:solidFill>
        <a:latin typeface="Arial" charset="0"/>
        <a:ea typeface="Arial Unicode MS"/>
        <a:cs typeface="Arial" charset="0"/>
      </a:defRPr>
    </a:lvl5pPr>
    <a:lvl6pPr marL="2286000" algn="l" defTabSz="914400" rtl="0" eaLnBrk="1" latinLnBrk="0" hangingPunct="1">
      <a:defRPr kern="1200">
        <a:solidFill>
          <a:schemeClr val="tx1"/>
        </a:solidFill>
        <a:latin typeface="Arial" charset="0"/>
        <a:ea typeface="Arial Unicode MS"/>
        <a:cs typeface="Arial" charset="0"/>
      </a:defRPr>
    </a:lvl6pPr>
    <a:lvl7pPr marL="2743200" algn="l" defTabSz="914400" rtl="0" eaLnBrk="1" latinLnBrk="0" hangingPunct="1">
      <a:defRPr kern="1200">
        <a:solidFill>
          <a:schemeClr val="tx1"/>
        </a:solidFill>
        <a:latin typeface="Arial" charset="0"/>
        <a:ea typeface="Arial Unicode MS"/>
        <a:cs typeface="Arial" charset="0"/>
      </a:defRPr>
    </a:lvl7pPr>
    <a:lvl8pPr marL="3200400" algn="l" defTabSz="914400" rtl="0" eaLnBrk="1" latinLnBrk="0" hangingPunct="1">
      <a:defRPr kern="1200">
        <a:solidFill>
          <a:schemeClr val="tx1"/>
        </a:solidFill>
        <a:latin typeface="Arial" charset="0"/>
        <a:ea typeface="Arial Unicode MS"/>
        <a:cs typeface="Arial" charset="0"/>
      </a:defRPr>
    </a:lvl8pPr>
    <a:lvl9pPr marL="3657600" algn="l" defTabSz="914400" rtl="0" eaLnBrk="1" latinLnBrk="0" hangingPunct="1">
      <a:defRPr kern="1200">
        <a:solidFill>
          <a:schemeClr val="tx1"/>
        </a:solidFill>
        <a:latin typeface="Arial" charset="0"/>
        <a:ea typeface="Arial Unicode MS"/>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2E6D15"/>
    <a:srgbClr val="419A1E"/>
    <a:srgbClr val="50BD25"/>
    <a:srgbClr val="B4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261" autoAdjust="0"/>
    <p:restoredTop sz="78995" autoAdjust="0"/>
  </p:normalViewPr>
  <p:slideViewPr>
    <p:cSldViewPr>
      <p:cViewPr varScale="1">
        <p:scale>
          <a:sx n="85" d="100"/>
          <a:sy n="85" d="100"/>
        </p:scale>
        <p:origin x="-44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7C9194-3596-4FD0-922A-DF16EB2BCC11}" type="datetimeFigureOut">
              <a:rPr lang="pt-BR" smtClean="0"/>
              <a:pPr/>
              <a:t>22/11/2017</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127775-561D-411D-B698-7DDD9EDF8F0A}" type="slidenum">
              <a:rPr lang="pt-BR" smtClean="0"/>
              <a:pPr/>
              <a:t>‹nº›</a:t>
            </a:fld>
            <a:endParaRPr lang="pt-BR"/>
          </a:p>
        </p:txBody>
      </p:sp>
    </p:spTree>
    <p:extLst>
      <p:ext uri="{BB962C8B-B14F-4D97-AF65-F5344CB8AC3E}">
        <p14:creationId xmlns="" xmlns:p14="http://schemas.microsoft.com/office/powerpoint/2010/main" val="3861393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lstStyle/>
          <a:p>
            <a:endParaRPr lang="pt-BR" dirty="0"/>
          </a:p>
        </p:txBody>
      </p:sp>
      <p:sp>
        <p:nvSpPr>
          <p:cNvPr id="4" name="Marcador de Posição do Número do Diapositivo 3"/>
          <p:cNvSpPr>
            <a:spLocks noGrp="1"/>
          </p:cNvSpPr>
          <p:nvPr>
            <p:ph type="sldNum" sz="quarter" idx="10"/>
          </p:nvPr>
        </p:nvSpPr>
        <p:spPr/>
        <p:txBody>
          <a:bodyPr/>
          <a:lstStyle/>
          <a:p>
            <a:fld id="{44127775-561D-411D-B698-7DDD9EDF8F0A}" type="slidenum">
              <a:rPr lang="pt-BR" smtClean="0"/>
              <a:pPr/>
              <a:t>20</a:t>
            </a:fld>
            <a:endParaRPr lang="pt-BR"/>
          </a:p>
        </p:txBody>
      </p:sp>
    </p:spTree>
    <p:extLst>
      <p:ext uri="{BB962C8B-B14F-4D97-AF65-F5344CB8AC3E}">
        <p14:creationId xmlns="" xmlns:p14="http://schemas.microsoft.com/office/powerpoint/2010/main" val="3386237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a:t>Clique para editar o estilo do subtítulo mestre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86550" y="957263"/>
            <a:ext cx="2074863" cy="5132387"/>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957263"/>
            <a:ext cx="6076950" cy="5132387"/>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a:t>Clique para editar o texto mestre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85775" y="1773238"/>
            <a:ext cx="4060825" cy="4316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99000" y="1773238"/>
            <a:ext cx="4062413" cy="4316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a:t>Clique no ícone para adicionar uma imagem</a:t>
            </a: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cstate="print"/>
          <a:srcRect/>
          <a:stretch>
            <a:fillRect/>
          </a:stretch>
        </p:blipFill>
        <p:spPr bwMode="auto">
          <a:xfrm>
            <a:off x="0" y="9525"/>
            <a:ext cx="9144000" cy="68389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957263"/>
            <a:ext cx="8275638" cy="719137"/>
          </a:xfrm>
          <a:prstGeom prst="rect">
            <a:avLst/>
          </a:prstGeom>
          <a:noFill/>
          <a:ln w="9525">
            <a:noFill/>
            <a:miter lim="800000"/>
            <a:headEnd/>
            <a:tailEnd/>
          </a:ln>
        </p:spPr>
        <p:txBody>
          <a:bodyPr vert="horz" wrap="square" lIns="90000" tIns="46800" rIns="90000" bIns="46800" numCol="1" anchor="b" anchorCtr="0" compatLnSpc="1">
            <a:prstTxWarp prst="textNoShape">
              <a:avLst/>
            </a:prstTxWarp>
          </a:bodyPr>
          <a:lstStyle/>
          <a:p>
            <a:pPr lvl="0"/>
            <a:r>
              <a:rPr lang="en-GB"/>
              <a:t>Click to edit the title text format</a:t>
            </a:r>
          </a:p>
        </p:txBody>
      </p:sp>
      <p:sp>
        <p:nvSpPr>
          <p:cNvPr id="1028" name="Rectangle 3"/>
          <p:cNvSpPr>
            <a:spLocks noGrp="1" noChangeArrowheads="1"/>
          </p:cNvSpPr>
          <p:nvPr>
            <p:ph type="body" idx="1"/>
          </p:nvPr>
        </p:nvSpPr>
        <p:spPr bwMode="auto">
          <a:xfrm>
            <a:off x="485775" y="1773238"/>
            <a:ext cx="8275638" cy="4316412"/>
          </a:xfrm>
          <a:prstGeom prst="rect">
            <a:avLst/>
          </a:prstGeom>
          <a:noFill/>
          <a:ln w="9525">
            <a:noFill/>
            <a:miter lim="800000"/>
            <a:headEnd/>
            <a:tailEnd/>
          </a:ln>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9" name="Text Box 4"/>
          <p:cNvSpPr txBox="1">
            <a:spLocks noChangeArrowheads="1"/>
          </p:cNvSpPr>
          <p:nvPr/>
        </p:nvSpPr>
        <p:spPr bwMode="auto">
          <a:xfrm>
            <a:off x="3124200" y="6153150"/>
            <a:ext cx="2897188" cy="474663"/>
          </a:xfrm>
          <a:prstGeom prst="rect">
            <a:avLst/>
          </a:prstGeom>
          <a:noFill/>
          <a:ln>
            <a:noFill/>
          </a:ln>
          <a:effectLs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auto" hangingPunct="1">
              <a:spcBef>
                <a:spcPts val="0"/>
              </a:spcBef>
              <a:spcAft>
                <a:spcPts val="0"/>
              </a:spcAft>
              <a:defRPr/>
            </a:pPr>
            <a:endParaRPr lang="pt-BR">
              <a:ea typeface="+mn-ea"/>
            </a:endParaRPr>
          </a:p>
        </p:txBody>
      </p:sp>
      <p:sp>
        <p:nvSpPr>
          <p:cNvPr id="1030" name="Rectangle 5"/>
          <p:cNvSpPr>
            <a:spLocks noChangeArrowheads="1"/>
          </p:cNvSpPr>
          <p:nvPr/>
        </p:nvSpPr>
        <p:spPr bwMode="auto">
          <a:xfrm>
            <a:off x="8153400" y="6248400"/>
            <a:ext cx="609600" cy="228600"/>
          </a:xfrm>
          <a:prstGeom prst="rect">
            <a:avLst/>
          </a:prstGeom>
          <a:noFill/>
          <a:ln>
            <a:noFill/>
          </a:ln>
          <a:effectLst/>
          <a:extLst/>
        </p:spPr>
        <p:txBody>
          <a:bodyPr lIns="90360" tIns="44280" rIns="90360" bIns="44280"/>
          <a:lstStyle/>
          <a:p>
            <a:pPr algn="r" fontAlgn="auto">
              <a:spcBef>
                <a:spcPts val="0"/>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C109CBB-05F6-4E3E-88DF-12F791E3D0B4}" type="slidenum">
              <a:rPr lang="pt-BR" sz="1400" b="1">
                <a:solidFill>
                  <a:srgbClr val="FFFFFF"/>
                </a:solidFill>
                <a:latin typeface="+mn-lt"/>
                <a:ea typeface="+mn-ea"/>
                <a:cs typeface="+mn-cs"/>
              </a:rPr>
              <a:pPr algn="r" fontAlgn="auto">
                <a:spcBef>
                  <a:spcPts val="0"/>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‹nº›</a:t>
            </a:fld>
            <a:endParaRPr lang="pt-BR" sz="1400" b="1">
              <a:solidFill>
                <a:srgbClr val="FFFFFF"/>
              </a:solidFill>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49263" rtl="0" eaLnBrk="0" fontAlgn="base" hangingPunct="0">
        <a:spcBef>
          <a:spcPct val="0"/>
        </a:spcBef>
        <a:spcAft>
          <a:spcPct val="0"/>
        </a:spcAft>
        <a:buClr>
          <a:srgbClr val="000000"/>
        </a:buClr>
        <a:buSzPct val="100000"/>
        <a:buFont typeface="Times New Roman" pitchFamily="18" charset="0"/>
        <a:defRPr sz="3200" b="1">
          <a:solidFill>
            <a:srgbClr val="519A1A"/>
          </a:solidFill>
          <a:latin typeface="+mj-lt"/>
          <a:ea typeface="Arial Unicode MS" pitchFamily="34" charset="-128"/>
          <a:cs typeface="+mj-cs"/>
        </a:defRPr>
      </a:lvl1pPr>
      <a:lvl2pPr algn="ctr" defTabSz="449263" rtl="0" eaLnBrk="0" fontAlgn="base" hangingPunct="0">
        <a:spcBef>
          <a:spcPct val="0"/>
        </a:spcBef>
        <a:spcAft>
          <a:spcPct val="0"/>
        </a:spcAft>
        <a:buClr>
          <a:srgbClr val="000000"/>
        </a:buClr>
        <a:buSzPct val="100000"/>
        <a:buFont typeface="Times New Roman" pitchFamily="18" charset="0"/>
        <a:defRPr sz="3200" b="1">
          <a:solidFill>
            <a:srgbClr val="519A1A"/>
          </a:solidFill>
          <a:latin typeface="Arial" charset="0"/>
          <a:ea typeface="Arial Unicode MS" pitchFamily="34" charset="-128"/>
          <a:cs typeface="Arial Unicode MS" charset="0"/>
        </a:defRPr>
      </a:lvl2pPr>
      <a:lvl3pPr algn="ctr" defTabSz="449263" rtl="0" eaLnBrk="0" fontAlgn="base" hangingPunct="0">
        <a:spcBef>
          <a:spcPct val="0"/>
        </a:spcBef>
        <a:spcAft>
          <a:spcPct val="0"/>
        </a:spcAft>
        <a:buClr>
          <a:srgbClr val="000000"/>
        </a:buClr>
        <a:buSzPct val="100000"/>
        <a:buFont typeface="Times New Roman" pitchFamily="18" charset="0"/>
        <a:defRPr sz="3200" b="1">
          <a:solidFill>
            <a:srgbClr val="519A1A"/>
          </a:solidFill>
          <a:latin typeface="Arial" charset="0"/>
          <a:ea typeface="Arial Unicode MS" pitchFamily="34" charset="-128"/>
          <a:cs typeface="Arial Unicode MS" charset="0"/>
        </a:defRPr>
      </a:lvl3pPr>
      <a:lvl4pPr algn="ctr" defTabSz="449263" rtl="0" eaLnBrk="0" fontAlgn="base" hangingPunct="0">
        <a:spcBef>
          <a:spcPct val="0"/>
        </a:spcBef>
        <a:spcAft>
          <a:spcPct val="0"/>
        </a:spcAft>
        <a:buClr>
          <a:srgbClr val="000000"/>
        </a:buClr>
        <a:buSzPct val="100000"/>
        <a:buFont typeface="Times New Roman" pitchFamily="18" charset="0"/>
        <a:defRPr sz="3200" b="1">
          <a:solidFill>
            <a:srgbClr val="519A1A"/>
          </a:solidFill>
          <a:latin typeface="Arial" charset="0"/>
          <a:ea typeface="Arial Unicode MS" pitchFamily="34" charset="-128"/>
          <a:cs typeface="Arial Unicode MS" charset="0"/>
        </a:defRPr>
      </a:lvl4pPr>
      <a:lvl5pPr algn="ctr" defTabSz="449263" rtl="0" eaLnBrk="0" fontAlgn="base" hangingPunct="0">
        <a:spcBef>
          <a:spcPct val="0"/>
        </a:spcBef>
        <a:spcAft>
          <a:spcPct val="0"/>
        </a:spcAft>
        <a:buClr>
          <a:srgbClr val="000000"/>
        </a:buClr>
        <a:buSzPct val="100000"/>
        <a:buFont typeface="Times New Roman" pitchFamily="18" charset="0"/>
        <a:defRPr sz="3200" b="1">
          <a:solidFill>
            <a:srgbClr val="519A1A"/>
          </a:solidFill>
          <a:latin typeface="Arial" charset="0"/>
          <a:ea typeface="Arial Unicode MS" pitchFamily="34" charset="-128"/>
          <a:cs typeface="Arial Unicode MS" charset="0"/>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519A1A"/>
          </a:solidFill>
          <a:latin typeface="Arial" charset="0"/>
          <a:cs typeface="Arial Unicode MS" charset="0"/>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519A1A"/>
          </a:solidFill>
          <a:latin typeface="Arial" charset="0"/>
          <a:cs typeface="Arial Unicode MS" charset="0"/>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519A1A"/>
          </a:solidFill>
          <a:latin typeface="Arial" charset="0"/>
          <a:cs typeface="Arial Unicode MS" charset="0"/>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519A1A"/>
          </a:solidFill>
          <a:latin typeface="Arial" charset="0"/>
          <a:cs typeface="Arial Unicode MS" charset="0"/>
        </a:defRPr>
      </a:lvl9pPr>
    </p:titleStyle>
    <p:bodyStyle>
      <a:lvl1pPr marL="342900" indent="-342900" algn="just" defTabSz="449263" rtl="0" eaLnBrk="0" fontAlgn="base" hangingPunct="0">
        <a:spcBef>
          <a:spcPts val="750"/>
        </a:spcBef>
        <a:spcAft>
          <a:spcPct val="0"/>
        </a:spcAft>
        <a:buClr>
          <a:srgbClr val="000000"/>
        </a:buClr>
        <a:buSzPct val="100000"/>
        <a:buFont typeface="Times New Roman" pitchFamily="18" charset="0"/>
        <a:defRPr sz="2400">
          <a:solidFill>
            <a:srgbClr val="000000"/>
          </a:solidFill>
          <a:latin typeface="+mn-lt"/>
          <a:ea typeface="Arial Unicode MS" pitchFamily="34" charset="-128"/>
          <a:cs typeface="+mn-cs"/>
        </a:defRPr>
      </a:lvl1pPr>
      <a:lvl2pPr marL="742950" indent="-285750" algn="just"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2pPr>
      <a:lvl3pPr marL="1143000" indent="-228600" algn="just"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3pPr>
      <a:lvl4pPr marL="1600200" indent="-228600" algn="l"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5pPr>
      <a:lvl6pPr marL="25146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ítulo 1"/>
          <p:cNvSpPr>
            <a:spLocks noGrp="1"/>
          </p:cNvSpPr>
          <p:nvPr>
            <p:ph type="ctrTitle"/>
          </p:nvPr>
        </p:nvSpPr>
        <p:spPr>
          <a:xfrm>
            <a:off x="685800" y="1700808"/>
            <a:ext cx="7772400" cy="1470025"/>
          </a:xfrm>
        </p:spPr>
        <p:txBody>
          <a:bodyPr/>
          <a:lstStyle/>
          <a:p>
            <a:pPr eaLnBrk="1" hangingPunct="1"/>
            <a:r>
              <a:rPr lang="pt-BR" sz="6000" dirty="0"/>
              <a:t>OHSAS 18001</a:t>
            </a:r>
            <a:endParaRPr lang="pt-BR" sz="6000" dirty="0">
              <a:ea typeface="Arial Unicode MS"/>
            </a:endParaRPr>
          </a:p>
        </p:txBody>
      </p:sp>
      <p:sp>
        <p:nvSpPr>
          <p:cNvPr id="13314" name="Subtítulo 2"/>
          <p:cNvSpPr>
            <a:spLocks noGrp="1"/>
          </p:cNvSpPr>
          <p:nvPr>
            <p:ph type="subTitle" idx="1"/>
          </p:nvPr>
        </p:nvSpPr>
        <p:spPr>
          <a:xfrm>
            <a:off x="1115616" y="3861048"/>
            <a:ext cx="6400800" cy="2638425"/>
          </a:xfrm>
        </p:spPr>
        <p:txBody>
          <a:bodyPr/>
          <a:lstStyle/>
          <a:p>
            <a:pPr eaLnBrk="1" hangingPunct="1"/>
            <a:endParaRPr lang="pt-BR" dirty="0">
              <a:ea typeface="Arial Unicode MS"/>
            </a:endParaRPr>
          </a:p>
          <a:p>
            <a:pPr eaLnBrk="1" hangingPunct="1"/>
            <a:r>
              <a:rPr lang="pt-BR" dirty="0"/>
              <a:t>Andrey Faés Paschoal</a:t>
            </a:r>
          </a:p>
          <a:p>
            <a:pPr eaLnBrk="1" hangingPunct="1"/>
            <a:r>
              <a:rPr lang="pt-BR" dirty="0"/>
              <a:t>Deivid Pires</a:t>
            </a:r>
          </a:p>
          <a:p>
            <a:pPr eaLnBrk="1" hangingPunct="1"/>
            <a:r>
              <a:rPr lang="pt-BR" dirty="0">
                <a:solidFill>
                  <a:schemeClr val="tx2"/>
                </a:solidFill>
                <a:latin typeface="Arial Unicode MS" pitchFamily="34" charset="-128"/>
                <a:cs typeface="Arial Unicode MS" pitchFamily="34" charset="-128"/>
              </a:rPr>
              <a:t>José Maurício</a:t>
            </a:r>
          </a:p>
          <a:p>
            <a:pPr eaLnBrk="1" hangingPunct="1"/>
            <a:r>
              <a:rPr lang="pt-BR" dirty="0">
                <a:ea typeface="Arial Unicode MS"/>
              </a:rPr>
              <a:t>Jucie José Makoski</a:t>
            </a:r>
          </a:p>
          <a:p>
            <a:pPr eaLnBrk="1" hangingPunct="1"/>
            <a:endParaRPr lang="pt-BR" dirty="0">
              <a:ea typeface="Arial Unicode M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03648" y="260648"/>
            <a:ext cx="8275638" cy="719137"/>
          </a:xfrm>
        </p:spPr>
        <p:txBody>
          <a:bodyPr/>
          <a:lstStyle/>
          <a:p>
            <a:r>
              <a:rPr lang="pt-BR" dirty="0"/>
              <a:t>OHSAS 18001 - REQUESITOS</a:t>
            </a:r>
          </a:p>
        </p:txBody>
      </p:sp>
      <p:sp>
        <p:nvSpPr>
          <p:cNvPr id="5" name="CaixaDeTexto 4">
            <a:extLst>
              <a:ext uri="{FF2B5EF4-FFF2-40B4-BE49-F238E27FC236}">
                <a16:creationId xmlns="" xmlns:a16="http://schemas.microsoft.com/office/drawing/2014/main" id="{97260F5A-183B-4FB9-B101-9C3E1520D4DE}"/>
              </a:ext>
            </a:extLst>
          </p:cNvPr>
          <p:cNvSpPr txBox="1"/>
          <p:nvPr/>
        </p:nvSpPr>
        <p:spPr>
          <a:xfrm>
            <a:off x="287524" y="1117193"/>
            <a:ext cx="8568952" cy="4832092"/>
          </a:xfrm>
          <a:prstGeom prst="rect">
            <a:avLst/>
          </a:prstGeom>
          <a:noFill/>
        </p:spPr>
        <p:txBody>
          <a:bodyPr wrap="square" rtlCol="0">
            <a:spAutoFit/>
          </a:bodyPr>
          <a:lstStyle/>
          <a:p>
            <a:r>
              <a:rPr lang="pt-BR" altLang="pt-BR" sz="1400" dirty="0"/>
              <a:t/>
            </a:r>
            <a:br>
              <a:rPr lang="pt-BR" altLang="pt-BR" sz="1400" dirty="0"/>
            </a:br>
            <a:r>
              <a:rPr lang="pt-BR" altLang="pt-BR" sz="1400" b="1" dirty="0"/>
              <a:t> 5. Controle dos documentos </a:t>
            </a:r>
            <a:br>
              <a:rPr lang="pt-BR" altLang="pt-BR" sz="1400" b="1" dirty="0"/>
            </a:br>
            <a:r>
              <a:rPr lang="pt-BR" altLang="pt-BR" sz="1400" dirty="0"/>
              <a:t>Os documentos requeridos pelo sistema de gestão da segurança e saúde do trabalho e pela presente Norma devem ser controlados</a:t>
            </a:r>
            <a:r>
              <a:rPr lang="pt-BR" altLang="pt-BR" sz="1400" dirty="0" smtClean="0"/>
              <a:t>.</a:t>
            </a:r>
          </a:p>
          <a:p>
            <a:r>
              <a:rPr lang="pt-BR" altLang="pt-BR" sz="1400" dirty="0"/>
              <a:t/>
            </a:r>
            <a:br>
              <a:rPr lang="pt-BR" altLang="pt-BR" sz="1400" dirty="0"/>
            </a:br>
            <a:r>
              <a:rPr lang="pt-BR" altLang="pt-BR" sz="1400" b="1" dirty="0"/>
              <a:t> 6. Controle operacional </a:t>
            </a:r>
            <a:br>
              <a:rPr lang="pt-BR" altLang="pt-BR" sz="1400" b="1" dirty="0"/>
            </a:br>
            <a:r>
              <a:rPr lang="pt-BR" altLang="pt-BR" sz="1400" dirty="0"/>
              <a:t>A organização deve identificar as operações e atividades que estão associadas aos perigos identificados e em que seja necessário aplicar medidas de controlo para gerir os riscos para a SST. Tal deverá incluir a gestão das alterações . </a:t>
            </a:r>
            <a:endParaRPr lang="pt-BR" altLang="pt-BR" sz="1400" dirty="0" smtClean="0"/>
          </a:p>
          <a:p>
            <a:r>
              <a:rPr lang="pt-BR" altLang="pt-BR" sz="1400" dirty="0"/>
              <a:t/>
            </a:r>
            <a:br>
              <a:rPr lang="pt-BR" altLang="pt-BR" sz="1400" dirty="0"/>
            </a:br>
            <a:r>
              <a:rPr lang="pt-BR" altLang="pt-BR" sz="1400" b="1" dirty="0"/>
              <a:t> 7. Preparação e resposta a emergências</a:t>
            </a:r>
            <a:br>
              <a:rPr lang="pt-BR" altLang="pt-BR" sz="1400" b="1" dirty="0"/>
            </a:br>
            <a:r>
              <a:rPr lang="pt-BR" altLang="pt-BR" sz="1400" dirty="0"/>
              <a:t> A organização deve estabelecer, implementar e manter um ou mais procedimentos: a) para identificar o potencial para situações de emergência; b) para responder a estas situações de emergência. </a:t>
            </a:r>
            <a:endParaRPr lang="pt-BR" altLang="pt-BR" sz="1400" dirty="0" smtClean="0"/>
          </a:p>
          <a:p>
            <a:r>
              <a:rPr lang="pt-BR" altLang="pt-BR" sz="1400" dirty="0"/>
              <a:t/>
            </a:r>
            <a:br>
              <a:rPr lang="pt-BR" altLang="pt-BR" sz="1400" dirty="0"/>
            </a:br>
            <a:r>
              <a:rPr lang="pt-BR" altLang="pt-BR" sz="1400" b="1" dirty="0"/>
              <a:t> 8. Verificação </a:t>
            </a:r>
            <a:r>
              <a:rPr lang="pt-BR" altLang="pt-BR" sz="1400" dirty="0"/>
              <a:t/>
            </a:r>
            <a:br>
              <a:rPr lang="pt-BR" altLang="pt-BR" sz="1400" dirty="0"/>
            </a:br>
            <a:r>
              <a:rPr lang="pt-BR" altLang="pt-BR" sz="1400" b="1" dirty="0"/>
              <a:t>Medição e monitoramento do desempenho</a:t>
            </a:r>
            <a:r>
              <a:rPr lang="pt-BR" altLang="pt-BR" sz="1400" dirty="0"/>
              <a:t>: A organização deve estabelecer e manter procedimentos para monitorizar e medir, periodicamente o desempenho em SST. </a:t>
            </a:r>
            <a:br>
              <a:rPr lang="pt-BR" altLang="pt-BR" sz="1400" dirty="0"/>
            </a:br>
            <a:r>
              <a:rPr lang="pt-BR" altLang="pt-BR" sz="1400" b="1" dirty="0"/>
              <a:t>9.   Avaliação da conformidade </a:t>
            </a:r>
            <a:endParaRPr lang="pt-BR" altLang="pt-BR" sz="1400" b="1" dirty="0" smtClean="0"/>
          </a:p>
          <a:p>
            <a:r>
              <a:rPr lang="pt-BR" altLang="pt-BR" sz="1400" b="1" dirty="0"/>
              <a:t/>
            </a:r>
            <a:br>
              <a:rPr lang="pt-BR" altLang="pt-BR" sz="1400" b="1" dirty="0"/>
            </a:br>
            <a:r>
              <a:rPr lang="pt-BR" altLang="pt-BR" sz="1400" dirty="0"/>
              <a:t>Em coerência com o seu compromisso de cumprimento, a organização deve estabelecer, implementar e manter um ou mais procedimentos para avaliar, periodicamente, a conformidade com os requisitos legais aplicáveis. A organização deve manter registros dos resultados das avaliações periódicas.</a:t>
            </a:r>
            <a:endParaRPr lang="pt-BR" sz="1400" dirty="0"/>
          </a:p>
        </p:txBody>
      </p:sp>
    </p:spTree>
    <p:extLst>
      <p:ext uri="{BB962C8B-B14F-4D97-AF65-F5344CB8AC3E}">
        <p14:creationId xmlns="" xmlns:p14="http://schemas.microsoft.com/office/powerpoint/2010/main" val="10531032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03648" y="260648"/>
            <a:ext cx="8275638" cy="719137"/>
          </a:xfrm>
        </p:spPr>
        <p:txBody>
          <a:bodyPr/>
          <a:lstStyle/>
          <a:p>
            <a:r>
              <a:rPr lang="pt-BR" dirty="0"/>
              <a:t>OHSAS 18001 - REQUESITOS</a:t>
            </a:r>
          </a:p>
        </p:txBody>
      </p:sp>
      <p:sp>
        <p:nvSpPr>
          <p:cNvPr id="5" name="CaixaDeTexto 4">
            <a:extLst>
              <a:ext uri="{FF2B5EF4-FFF2-40B4-BE49-F238E27FC236}">
                <a16:creationId xmlns="" xmlns:a16="http://schemas.microsoft.com/office/drawing/2014/main" id="{97260F5A-183B-4FB9-B101-9C3E1520D4DE}"/>
              </a:ext>
            </a:extLst>
          </p:cNvPr>
          <p:cNvSpPr txBox="1"/>
          <p:nvPr/>
        </p:nvSpPr>
        <p:spPr>
          <a:xfrm>
            <a:off x="287524" y="1117193"/>
            <a:ext cx="8568952" cy="4955203"/>
          </a:xfrm>
          <a:prstGeom prst="rect">
            <a:avLst/>
          </a:prstGeom>
          <a:noFill/>
        </p:spPr>
        <p:txBody>
          <a:bodyPr wrap="square" rtlCol="0">
            <a:spAutoFit/>
          </a:bodyPr>
          <a:lstStyle/>
          <a:p>
            <a:r>
              <a:rPr lang="pt-BR" altLang="pt-BR" sz="1600" b="1" dirty="0"/>
              <a:t>10. Investigação de incidentes, não conformidades, ações corretivas e ações preventivas</a:t>
            </a:r>
          </a:p>
          <a:p>
            <a:r>
              <a:rPr lang="pt-BR" altLang="pt-BR" sz="1600" dirty="0"/>
              <a:t> </a:t>
            </a:r>
            <a:r>
              <a:rPr lang="pt-BR" altLang="pt-BR" sz="1400" dirty="0"/>
              <a:t>Investigação de incidentes A organização deve estabelecer e manter um ou mais procedimentos para registro, investigação e análise de incidentes.</a:t>
            </a:r>
          </a:p>
          <a:p>
            <a:pPr>
              <a:buFont typeface="Arial" panose="020B0604020202020204" pitchFamily="34" charset="0"/>
              <a:buNone/>
            </a:pPr>
            <a:r>
              <a:rPr lang="pt-BR" altLang="pt-BR" sz="1600" b="1" dirty="0"/>
              <a:t>11. Controle dos registros </a:t>
            </a:r>
          </a:p>
          <a:p>
            <a:pPr>
              <a:buFont typeface="Arial" panose="020B0604020202020204" pitchFamily="34" charset="0"/>
              <a:buNone/>
            </a:pPr>
            <a:r>
              <a:rPr lang="pt-BR" altLang="pt-BR" sz="1400" dirty="0"/>
              <a:t> A organização deve estabelecer e manter registros, na medida em que sejam necessários para demonstrar a conformidade com os requisitos do seu sistema de gestão da segurança e saúde do trabalho e desta Norma, e para demonstrar os resultados obtidos. A organização deve estabelecer, implementar e manter um ou mais procedimentos para a identificação, o armazenamento, a proteção, a recuperação, a retenção e a eliminação dos registros. </a:t>
            </a:r>
          </a:p>
          <a:p>
            <a:pPr>
              <a:buFont typeface="Arial" panose="020B0604020202020204" pitchFamily="34" charset="0"/>
              <a:buNone/>
            </a:pPr>
            <a:r>
              <a:rPr lang="pt-BR" altLang="pt-BR" sz="1400" dirty="0"/>
              <a:t>        Os registros devem ser e manter-se legíveis, identificáveis e rastreáveis.  </a:t>
            </a:r>
          </a:p>
          <a:p>
            <a:pPr>
              <a:buFont typeface="Arial" panose="020B0604020202020204" pitchFamily="34" charset="0"/>
              <a:buNone/>
            </a:pPr>
            <a:r>
              <a:rPr lang="pt-BR" altLang="pt-BR" sz="1400" b="1" dirty="0"/>
              <a:t>12. Revisão pela Gestão </a:t>
            </a:r>
          </a:p>
          <a:p>
            <a:r>
              <a:rPr lang="pt-BR" altLang="pt-BR" sz="1400" dirty="0"/>
              <a:t>A Gestão de topo deve rever o sistema de gestão da segurança e saúde do trabalho da organização em intervalos planeados, para assegurar a sua contínua adequação, suficiência e eficácia. Estas revisões devem incluir a avaliação de oportunidades de melhoria e a necessidade de alterações ao sistema de gestão da segurança e saúde do trabalho, incluindo a política de SST e os objectivos de SST</a:t>
            </a:r>
            <a:r>
              <a:rPr lang="pt-BR" altLang="pt-BR" sz="1400" dirty="0" smtClean="0"/>
              <a:t>.</a:t>
            </a:r>
            <a:endParaRPr lang="pt-BR" altLang="pt-BR" sz="1400" smtClean="0"/>
          </a:p>
          <a:p>
            <a:r>
              <a:rPr lang="pt-BR" altLang="pt-BR" sz="1400" smtClean="0"/>
              <a:t> </a:t>
            </a:r>
            <a:r>
              <a:rPr lang="pt-BR" altLang="pt-BR" sz="1400" dirty="0"/>
              <a:t>Devem ser mantidos registos das revisões pela Gestão. As entradas para as revisões pela Gestão devem incluir: </a:t>
            </a:r>
          </a:p>
          <a:p>
            <a:r>
              <a:rPr lang="pt-BR" altLang="pt-BR" sz="1400" dirty="0"/>
              <a:t>a) os resultados das auditorias internas e avaliações de conformidade com os requisitos legais e com outros requisitos que a organização subscreva; b) os resultados da participação e consulta c) as comunicações de partes interessadas externas, incluindo reclamações; d) o desempenho da SST da organização; </a:t>
            </a:r>
          </a:p>
        </p:txBody>
      </p:sp>
    </p:spTree>
    <p:extLst>
      <p:ext uri="{BB962C8B-B14F-4D97-AF65-F5344CB8AC3E}">
        <p14:creationId xmlns="" xmlns:p14="http://schemas.microsoft.com/office/powerpoint/2010/main" val="12665870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OHSAS 18001 – EXEMPLOS 1</a:t>
            </a:r>
          </a:p>
        </p:txBody>
      </p:sp>
      <p:sp>
        <p:nvSpPr>
          <p:cNvPr id="6" name="Espaço Reservado para Conteúdo 2">
            <a:extLst>
              <a:ext uri="{FF2B5EF4-FFF2-40B4-BE49-F238E27FC236}">
                <a16:creationId xmlns="" xmlns:a16="http://schemas.microsoft.com/office/drawing/2014/main" id="{B1560306-7CA3-44E9-A4AB-E2E187B37517}"/>
              </a:ext>
            </a:extLst>
          </p:cNvPr>
          <p:cNvSpPr>
            <a:spLocks noGrp="1"/>
          </p:cNvSpPr>
          <p:nvPr>
            <p:ph idx="1"/>
          </p:nvPr>
        </p:nvSpPr>
        <p:spPr>
          <a:xfrm>
            <a:off x="457200" y="1600200"/>
            <a:ext cx="8229600" cy="4525963"/>
          </a:xfrm>
        </p:spPr>
        <p:txBody>
          <a:bodyPr>
            <a:noAutofit/>
          </a:bodyPr>
          <a:lstStyle/>
          <a:p>
            <a:endParaRPr lang="pt-BR" sz="2000" b="1" dirty="0"/>
          </a:p>
          <a:p>
            <a:endParaRPr lang="en-US" sz="2000" dirty="0">
              <a:solidFill>
                <a:schemeClr val="tx1"/>
              </a:solidFill>
            </a:endParaRPr>
          </a:p>
        </p:txBody>
      </p:sp>
      <p:pic>
        <p:nvPicPr>
          <p:cNvPr id="3" name="Imagem 2">
            <a:extLst>
              <a:ext uri="{FF2B5EF4-FFF2-40B4-BE49-F238E27FC236}">
                <a16:creationId xmlns="" xmlns:a16="http://schemas.microsoft.com/office/drawing/2014/main" id="{1814A49F-8BA6-4A2E-923B-C7F6A6DB5058}"/>
              </a:ext>
            </a:extLst>
          </p:cNvPr>
          <p:cNvPicPr>
            <a:picLocks noChangeAspect="1"/>
          </p:cNvPicPr>
          <p:nvPr/>
        </p:nvPicPr>
        <p:blipFill>
          <a:blip r:embed="rId2" cstate="print"/>
          <a:stretch>
            <a:fillRect/>
          </a:stretch>
        </p:blipFill>
        <p:spPr>
          <a:xfrm>
            <a:off x="1445245" y="1877306"/>
            <a:ext cx="6253510" cy="3968122"/>
          </a:xfrm>
          <a:prstGeom prst="rect">
            <a:avLst/>
          </a:prstGeom>
        </p:spPr>
      </p:pic>
    </p:spTree>
    <p:extLst>
      <p:ext uri="{BB962C8B-B14F-4D97-AF65-F5344CB8AC3E}">
        <p14:creationId xmlns="" xmlns:p14="http://schemas.microsoft.com/office/powerpoint/2010/main" val="15070418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OHSAS 18001 – EXEMPLOS 2</a:t>
            </a:r>
          </a:p>
        </p:txBody>
      </p:sp>
      <p:sp>
        <p:nvSpPr>
          <p:cNvPr id="6" name="Espaço Reservado para Conteúdo 2">
            <a:extLst>
              <a:ext uri="{FF2B5EF4-FFF2-40B4-BE49-F238E27FC236}">
                <a16:creationId xmlns="" xmlns:a16="http://schemas.microsoft.com/office/drawing/2014/main" id="{B1560306-7CA3-44E9-A4AB-E2E187B37517}"/>
              </a:ext>
            </a:extLst>
          </p:cNvPr>
          <p:cNvSpPr>
            <a:spLocks noGrp="1"/>
          </p:cNvSpPr>
          <p:nvPr>
            <p:ph idx="1"/>
          </p:nvPr>
        </p:nvSpPr>
        <p:spPr>
          <a:xfrm>
            <a:off x="457200" y="1600200"/>
            <a:ext cx="8229600" cy="4525963"/>
          </a:xfrm>
        </p:spPr>
        <p:txBody>
          <a:bodyPr>
            <a:noAutofit/>
          </a:bodyPr>
          <a:lstStyle/>
          <a:p>
            <a:endParaRPr lang="pt-BR" sz="2000" b="1" dirty="0"/>
          </a:p>
          <a:p>
            <a:endParaRPr lang="en-US" sz="2000" dirty="0">
              <a:solidFill>
                <a:schemeClr val="tx1"/>
              </a:solidFill>
            </a:endParaRPr>
          </a:p>
        </p:txBody>
      </p:sp>
      <p:pic>
        <p:nvPicPr>
          <p:cNvPr id="4" name="Imagem 3">
            <a:extLst>
              <a:ext uri="{FF2B5EF4-FFF2-40B4-BE49-F238E27FC236}">
                <a16:creationId xmlns="" xmlns:a16="http://schemas.microsoft.com/office/drawing/2014/main" id="{01C4133B-7055-4059-B5A0-33F6C59C4EB8}"/>
              </a:ext>
            </a:extLst>
          </p:cNvPr>
          <p:cNvPicPr>
            <a:picLocks noChangeAspect="1"/>
          </p:cNvPicPr>
          <p:nvPr/>
        </p:nvPicPr>
        <p:blipFill>
          <a:blip r:embed="rId2" cstate="print"/>
          <a:stretch>
            <a:fillRect/>
          </a:stretch>
        </p:blipFill>
        <p:spPr>
          <a:xfrm>
            <a:off x="815615" y="1730083"/>
            <a:ext cx="7558807" cy="4170654"/>
          </a:xfrm>
          <a:prstGeom prst="rect">
            <a:avLst/>
          </a:prstGeom>
        </p:spPr>
      </p:pic>
    </p:spTree>
    <p:extLst>
      <p:ext uri="{BB962C8B-B14F-4D97-AF65-F5344CB8AC3E}">
        <p14:creationId xmlns="" xmlns:p14="http://schemas.microsoft.com/office/powerpoint/2010/main" val="7780708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OHSAS 18001 –PRÁTICA</a:t>
            </a:r>
          </a:p>
        </p:txBody>
      </p:sp>
      <p:sp>
        <p:nvSpPr>
          <p:cNvPr id="6" name="Espaço Reservado para Conteúdo 2">
            <a:extLst>
              <a:ext uri="{FF2B5EF4-FFF2-40B4-BE49-F238E27FC236}">
                <a16:creationId xmlns="" xmlns:a16="http://schemas.microsoft.com/office/drawing/2014/main" id="{B1560306-7CA3-44E9-A4AB-E2E187B37517}"/>
              </a:ext>
            </a:extLst>
          </p:cNvPr>
          <p:cNvSpPr>
            <a:spLocks noGrp="1"/>
          </p:cNvSpPr>
          <p:nvPr>
            <p:ph idx="1"/>
          </p:nvPr>
        </p:nvSpPr>
        <p:spPr>
          <a:xfrm>
            <a:off x="457200" y="1600200"/>
            <a:ext cx="8229600" cy="4525963"/>
          </a:xfrm>
        </p:spPr>
        <p:txBody>
          <a:bodyPr>
            <a:noAutofit/>
          </a:bodyPr>
          <a:lstStyle/>
          <a:p>
            <a:endParaRPr lang="pt-BR" sz="2000" b="1" dirty="0"/>
          </a:p>
          <a:p>
            <a:endParaRPr lang="en-US" sz="2000" dirty="0">
              <a:solidFill>
                <a:schemeClr val="tx1"/>
              </a:solidFill>
            </a:endParaRPr>
          </a:p>
        </p:txBody>
      </p:sp>
      <p:sp>
        <p:nvSpPr>
          <p:cNvPr id="7" name="Espaço Reservado para Conteúdo 2">
            <a:extLst>
              <a:ext uri="{FF2B5EF4-FFF2-40B4-BE49-F238E27FC236}">
                <a16:creationId xmlns="" xmlns:a16="http://schemas.microsoft.com/office/drawing/2014/main" id="{36B6DA80-4B55-47EC-9E50-DF2A1FFC07A0}"/>
              </a:ext>
            </a:extLst>
          </p:cNvPr>
          <p:cNvSpPr txBox="1">
            <a:spLocks/>
          </p:cNvSpPr>
          <p:nvPr/>
        </p:nvSpPr>
        <p:spPr bwMode="auto">
          <a:xfrm>
            <a:off x="609600" y="1752600"/>
            <a:ext cx="8229600" cy="4525963"/>
          </a:xfrm>
          <a:prstGeom prst="rect">
            <a:avLst/>
          </a:prstGeom>
          <a:noFill/>
          <a:ln w="9525">
            <a:noFill/>
            <a:miter lim="800000"/>
            <a:headEnd/>
            <a:tailEnd/>
          </a:ln>
        </p:spPr>
        <p:txBody>
          <a:bodyPr vert="horz" wrap="square" lIns="90000" tIns="46800" rIns="90000" bIns="46800" numCol="1" anchor="t" anchorCtr="0" compatLnSpc="1">
            <a:prstTxWarp prst="textNoShape">
              <a:avLst/>
            </a:prstTxWarp>
            <a:noAutofit/>
          </a:bodyPr>
          <a:lstStyle>
            <a:lvl1pPr marL="342900" indent="-342900" algn="just" defTabSz="449263" rtl="0" eaLnBrk="0" fontAlgn="base" hangingPunct="0">
              <a:spcBef>
                <a:spcPts val="750"/>
              </a:spcBef>
              <a:spcAft>
                <a:spcPct val="0"/>
              </a:spcAft>
              <a:buClr>
                <a:srgbClr val="000000"/>
              </a:buClr>
              <a:buSzPct val="100000"/>
              <a:buFont typeface="Times New Roman" pitchFamily="18" charset="0"/>
              <a:defRPr sz="2400">
                <a:solidFill>
                  <a:srgbClr val="000000"/>
                </a:solidFill>
                <a:latin typeface="+mn-lt"/>
                <a:ea typeface="Arial Unicode MS" pitchFamily="34" charset="-128"/>
                <a:cs typeface="+mn-cs"/>
              </a:defRPr>
            </a:lvl1pPr>
            <a:lvl2pPr marL="742950" indent="-285750" algn="just"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2pPr>
            <a:lvl3pPr marL="1143000" indent="-228600" algn="just"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3pPr>
            <a:lvl4pPr marL="1600200" indent="-228600" algn="l"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5pPr>
            <a:lvl6pPr marL="25146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9pPr>
          </a:lstStyle>
          <a:p>
            <a:endParaRPr lang="pt-BR" sz="2000" b="1" kern="0" dirty="0"/>
          </a:p>
          <a:p>
            <a:r>
              <a:rPr lang="pt-BR" sz="2000" b="1" kern="0" dirty="0"/>
              <a:t>Algumas exigências da  OHSAS no processo de identificação de perigos e riscos</a:t>
            </a:r>
          </a:p>
          <a:p>
            <a:endParaRPr lang="pt-BR" sz="2000" kern="0" dirty="0"/>
          </a:p>
          <a:p>
            <a:pPr marL="285750" indent="-285750">
              <a:buFont typeface="Arial" panose="020B0604020202020204" pitchFamily="34" charset="0"/>
              <a:buChar char="•"/>
            </a:pPr>
            <a:r>
              <a:rPr lang="pt-BR" sz="2000" kern="0" dirty="0"/>
              <a:t>Perigos originados na organização que possam causar riscos fora dos limites da mesma. </a:t>
            </a:r>
            <a:r>
              <a:rPr lang="pt-BR" sz="2000" b="1" kern="0" dirty="0"/>
              <a:t>Exemplo: Incêndio.</a:t>
            </a:r>
          </a:p>
          <a:p>
            <a:pPr marL="285750" indent="-285750">
              <a:buFont typeface="Arial" panose="020B0604020202020204" pitchFamily="34" charset="0"/>
              <a:buChar char="•"/>
            </a:pPr>
            <a:r>
              <a:rPr lang="pt-BR" sz="2000" kern="0" dirty="0"/>
              <a:t>Perigos identificados fora dos limites da empresa que possam afetar a saúde e segurança das pessoas sob controle  da organização nos locais de trabalho. </a:t>
            </a:r>
            <a:r>
              <a:rPr lang="pt-BR" sz="2000" b="1" kern="0" dirty="0"/>
              <a:t>Exemplo: Empresa de produtos químicos vizinha a sua organização que possa intoxicar os trabalhadores por vazamento de produtos.</a:t>
            </a:r>
            <a:endParaRPr lang="en-US" sz="2000" b="1" kern="0" dirty="0">
              <a:solidFill>
                <a:schemeClr val="tx1"/>
              </a:solidFill>
            </a:endParaRPr>
          </a:p>
        </p:txBody>
      </p:sp>
    </p:spTree>
    <p:extLst>
      <p:ext uri="{BB962C8B-B14F-4D97-AF65-F5344CB8AC3E}">
        <p14:creationId xmlns="" xmlns:p14="http://schemas.microsoft.com/office/powerpoint/2010/main" val="36527139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ítulo 1">
            <a:extLst>
              <a:ext uri="{FF2B5EF4-FFF2-40B4-BE49-F238E27FC236}">
                <a16:creationId xmlns="" xmlns:a16="http://schemas.microsoft.com/office/drawing/2014/main" id="{2316B669-454D-45A8-84F9-1CAF2647837D}"/>
              </a:ext>
            </a:extLst>
          </p:cNvPr>
          <p:cNvSpPr>
            <a:spLocks noGrp="1"/>
          </p:cNvSpPr>
          <p:nvPr>
            <p:ph type="title"/>
          </p:nvPr>
        </p:nvSpPr>
        <p:spPr>
          <a:xfrm>
            <a:off x="468313" y="557213"/>
            <a:ext cx="8229600" cy="1143000"/>
          </a:xfrm>
        </p:spPr>
        <p:txBody>
          <a:bodyPr/>
          <a:lstStyle/>
          <a:p>
            <a:r>
              <a:rPr lang="pt-BR" altLang="pt-BR"/>
              <a:t>Perguntas? </a:t>
            </a:r>
          </a:p>
        </p:txBody>
      </p:sp>
      <p:sp>
        <p:nvSpPr>
          <p:cNvPr id="3" name="Espaço Reservado para Conteúdo 2">
            <a:extLst>
              <a:ext uri="{FF2B5EF4-FFF2-40B4-BE49-F238E27FC236}">
                <a16:creationId xmlns="" xmlns:a16="http://schemas.microsoft.com/office/drawing/2014/main" id="{73350C79-3D93-4D02-A931-77BCCC1EF4E2}"/>
              </a:ext>
            </a:extLst>
          </p:cNvPr>
          <p:cNvSpPr>
            <a:spLocks noGrp="1"/>
          </p:cNvSpPr>
          <p:nvPr>
            <p:ph idx="1"/>
          </p:nvPr>
        </p:nvSpPr>
        <p:spPr>
          <a:xfrm>
            <a:off x="468313" y="1844675"/>
            <a:ext cx="8229600" cy="4352925"/>
          </a:xfrm>
        </p:spPr>
        <p:txBody>
          <a:bodyPr/>
          <a:lstStyle/>
          <a:p>
            <a:pPr marL="514350" indent="-514350">
              <a:buFont typeface="Arial" charset="0"/>
              <a:buAutoNum type="arabicParenR"/>
              <a:defRPr/>
            </a:pPr>
            <a:r>
              <a:rPr lang="pt-BR" b="1" dirty="0"/>
              <a:t>Qual a finalidade da OHSAS 18001? </a:t>
            </a:r>
          </a:p>
          <a:p>
            <a:pPr marL="109728" indent="0">
              <a:buFont typeface="Arial" charset="0"/>
              <a:buNone/>
              <a:defRPr/>
            </a:pPr>
            <a:endParaRPr lang="pt-BR" dirty="0"/>
          </a:p>
          <a:p>
            <a:pPr marL="566928" indent="-457200">
              <a:buFont typeface="Arial" charset="0"/>
              <a:buAutoNum type="alphaUcParenR"/>
              <a:defRPr/>
            </a:pPr>
            <a:r>
              <a:rPr lang="pt-BR" sz="2000" dirty="0"/>
              <a:t>Qualidade</a:t>
            </a:r>
          </a:p>
          <a:p>
            <a:pPr marL="566928" indent="-457200">
              <a:buFont typeface="Arial" charset="0"/>
              <a:buAutoNum type="alphaUcParenR"/>
              <a:defRPr/>
            </a:pPr>
            <a:r>
              <a:rPr lang="pt-BR" sz="2000" dirty="0"/>
              <a:t>Meio Ambiente</a:t>
            </a:r>
          </a:p>
          <a:p>
            <a:pPr marL="566928" indent="-457200">
              <a:buFont typeface="Arial" charset="0"/>
              <a:buAutoNum type="alphaUcParenR"/>
              <a:defRPr/>
            </a:pPr>
            <a:r>
              <a:rPr lang="pt-BR" sz="2000" dirty="0" smtClean="0"/>
              <a:t>Saúde e Segurança</a:t>
            </a:r>
            <a:endParaRPr lang="pt-BR" sz="2000" dirty="0"/>
          </a:p>
          <a:p>
            <a:pPr marL="566928" indent="-457200">
              <a:buFont typeface="Arial" charset="0"/>
              <a:buAutoNum type="alphaUcParenR"/>
              <a:defRPr/>
            </a:pPr>
            <a:r>
              <a:rPr lang="pt-BR" sz="2000" dirty="0"/>
              <a:t>Produtividade</a:t>
            </a:r>
          </a:p>
          <a:p>
            <a:pPr marL="109728" indent="0">
              <a:buFont typeface="Arial" charset="0"/>
              <a:buNone/>
              <a:defRPr/>
            </a:pPr>
            <a:endParaRPr lang="pt-BR" dirty="0"/>
          </a:p>
        </p:txBody>
      </p:sp>
      <p:sp>
        <p:nvSpPr>
          <p:cNvPr id="8196" name="Espaço Reservado para Número de Slide 3">
            <a:extLst>
              <a:ext uri="{FF2B5EF4-FFF2-40B4-BE49-F238E27FC236}">
                <a16:creationId xmlns="" xmlns:a16="http://schemas.microsoft.com/office/drawing/2014/main" id="{B9AF9B80-0BA5-48F7-9616-2A49A0C4A020}"/>
              </a:ext>
            </a:extLst>
          </p:cNvPr>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pt-BR" altLang="pt-BR" dirty="0"/>
          </a:p>
        </p:txBody>
      </p:sp>
      <p:sp>
        <p:nvSpPr>
          <p:cNvPr id="5" name="Seta para a direita 4">
            <a:extLst>
              <a:ext uri="{FF2B5EF4-FFF2-40B4-BE49-F238E27FC236}">
                <a16:creationId xmlns="" xmlns:a16="http://schemas.microsoft.com/office/drawing/2014/main" id="{3CA00A60-8DE4-47B7-98E8-BC56D91D515E}"/>
              </a:ext>
            </a:extLst>
          </p:cNvPr>
          <p:cNvSpPr/>
          <p:nvPr/>
        </p:nvSpPr>
        <p:spPr>
          <a:xfrm flipH="1">
            <a:off x="3491880" y="3573016"/>
            <a:ext cx="1150938" cy="504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extLst>
      <p:ext uri="{BB962C8B-B14F-4D97-AF65-F5344CB8AC3E}">
        <p14:creationId xmlns="" xmlns:p14="http://schemas.microsoft.com/office/powerpoint/2010/main" val="2068322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 xmlns:a16="http://schemas.microsoft.com/office/drawing/2014/main" id="{BD7E6767-390A-4A23-85F9-42A8E57D85BF}"/>
              </a:ext>
            </a:extLst>
          </p:cNvPr>
          <p:cNvSpPr>
            <a:spLocks noGrp="1"/>
          </p:cNvSpPr>
          <p:nvPr>
            <p:ph idx="1"/>
          </p:nvPr>
        </p:nvSpPr>
        <p:spPr>
          <a:xfrm>
            <a:off x="468313" y="1844675"/>
            <a:ext cx="8229600" cy="4352925"/>
          </a:xfrm>
        </p:spPr>
        <p:txBody>
          <a:bodyPr/>
          <a:lstStyle/>
          <a:p>
            <a:pPr marL="0" indent="0">
              <a:defRPr/>
            </a:pPr>
            <a:r>
              <a:rPr lang="pt-BR" b="1" dirty="0"/>
              <a:t>2) Quais os Benefícios para empresa Adquirir a OHSAS 18001?</a:t>
            </a:r>
          </a:p>
          <a:p>
            <a:pPr marL="514350" indent="-514350">
              <a:buFont typeface="Arial" charset="0"/>
              <a:buAutoNum type="alphaUcParenR"/>
              <a:defRPr/>
            </a:pPr>
            <a:r>
              <a:rPr lang="pt-BR" dirty="0"/>
              <a:t>Aumento dos custos</a:t>
            </a:r>
          </a:p>
          <a:p>
            <a:pPr marL="514350" indent="-514350">
              <a:buFont typeface="Arial" charset="0"/>
              <a:buAutoNum type="alphaUcParenR"/>
              <a:defRPr/>
            </a:pPr>
            <a:r>
              <a:rPr lang="pt-BR" dirty="0"/>
              <a:t>Consegui vender para qualquer mercado internacional</a:t>
            </a:r>
          </a:p>
          <a:p>
            <a:pPr marL="514350" indent="-514350">
              <a:buFont typeface="Arial" charset="0"/>
              <a:buAutoNum type="alphaUcParenR"/>
              <a:defRPr/>
            </a:pPr>
            <a:r>
              <a:rPr lang="pt-BR" dirty="0"/>
              <a:t>Aumenta a desconfiança da comunidade do entorno da empresa.</a:t>
            </a:r>
          </a:p>
          <a:p>
            <a:pPr marL="514350" indent="-514350">
              <a:buFont typeface="Arial" charset="0"/>
              <a:buAutoNum type="alphaUcParenR"/>
              <a:defRPr/>
            </a:pPr>
            <a:r>
              <a:rPr lang="pt-BR" dirty="0"/>
              <a:t>Segurança e qualidade de vida das pessoas envolvidas</a:t>
            </a:r>
          </a:p>
        </p:txBody>
      </p:sp>
      <p:sp>
        <p:nvSpPr>
          <p:cNvPr id="9219" name="Espaço Reservado para Número de Slide 3">
            <a:extLst>
              <a:ext uri="{FF2B5EF4-FFF2-40B4-BE49-F238E27FC236}">
                <a16:creationId xmlns="" xmlns:a16="http://schemas.microsoft.com/office/drawing/2014/main" id="{66B6EE99-8F96-455D-B357-EF36B2AF95B2}"/>
              </a:ext>
            </a:extLst>
          </p:cNvPr>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pt-BR" altLang="pt-BR" dirty="0"/>
          </a:p>
        </p:txBody>
      </p:sp>
      <p:sp>
        <p:nvSpPr>
          <p:cNvPr id="4" name="Seta para a direita 4">
            <a:extLst>
              <a:ext uri="{FF2B5EF4-FFF2-40B4-BE49-F238E27FC236}">
                <a16:creationId xmlns="" xmlns:a16="http://schemas.microsoft.com/office/drawing/2014/main" id="{513E7955-5B69-4321-A03E-88BB40B99CE1}"/>
              </a:ext>
            </a:extLst>
          </p:cNvPr>
          <p:cNvSpPr/>
          <p:nvPr/>
        </p:nvSpPr>
        <p:spPr>
          <a:xfrm rot="10800000" flipH="1">
            <a:off x="467544" y="4437112"/>
            <a:ext cx="53955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extLst>
      <p:ext uri="{BB962C8B-B14F-4D97-AF65-F5344CB8AC3E}">
        <p14:creationId xmlns="" xmlns:p14="http://schemas.microsoft.com/office/powerpoint/2010/main" val="268052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 xmlns:a16="http://schemas.microsoft.com/office/drawing/2014/main" id="{680D2863-90A2-4B73-A29A-DB7B148AEA0D}"/>
              </a:ext>
            </a:extLst>
          </p:cNvPr>
          <p:cNvSpPr>
            <a:spLocks noGrp="1"/>
          </p:cNvSpPr>
          <p:nvPr>
            <p:ph idx="1"/>
          </p:nvPr>
        </p:nvSpPr>
        <p:spPr>
          <a:xfrm>
            <a:off x="468313" y="1844675"/>
            <a:ext cx="8229600" cy="4352925"/>
          </a:xfrm>
        </p:spPr>
        <p:txBody>
          <a:bodyPr/>
          <a:lstStyle/>
          <a:p>
            <a:pPr marL="0" indent="0">
              <a:defRPr/>
            </a:pPr>
            <a:r>
              <a:rPr lang="pt-BR" b="1" dirty="0"/>
              <a:t>3) Quais empresas podem implementar a OHSAS 18001?</a:t>
            </a:r>
          </a:p>
          <a:p>
            <a:pPr marL="514350" indent="-514350">
              <a:buFont typeface="Arial" charset="0"/>
              <a:buAutoNum type="alphaUcParenR"/>
              <a:defRPr/>
            </a:pPr>
            <a:r>
              <a:rPr lang="pt-BR" dirty="0"/>
              <a:t>Microempresas</a:t>
            </a:r>
          </a:p>
          <a:p>
            <a:pPr marL="514350" indent="-514350">
              <a:buFont typeface="Arial" charset="0"/>
              <a:buAutoNum type="alphaUcParenR"/>
              <a:defRPr/>
            </a:pPr>
            <a:r>
              <a:rPr lang="pt-BR" dirty="0"/>
              <a:t>Grandes Empresas</a:t>
            </a:r>
          </a:p>
          <a:p>
            <a:pPr marL="514350" indent="-514350">
              <a:buFont typeface="Arial" charset="0"/>
              <a:buAutoNum type="alphaUcParenR"/>
              <a:defRPr/>
            </a:pPr>
            <a:r>
              <a:rPr lang="pt-BR" dirty="0"/>
              <a:t>Empresas Públicas</a:t>
            </a:r>
          </a:p>
          <a:p>
            <a:pPr marL="514350" indent="-514350">
              <a:buFont typeface="Arial" charset="0"/>
              <a:buAutoNum type="alphaUcParenR"/>
              <a:defRPr/>
            </a:pPr>
            <a:r>
              <a:rPr lang="pt-BR" dirty="0"/>
              <a:t>Empresas Privadas</a:t>
            </a:r>
          </a:p>
          <a:p>
            <a:pPr marL="514350" indent="-514350">
              <a:buFont typeface="Arial" charset="0"/>
              <a:buAutoNum type="alphaUcParenR"/>
              <a:defRPr/>
            </a:pPr>
            <a:r>
              <a:rPr lang="pt-BR" dirty="0"/>
              <a:t>Todas Alternativas</a:t>
            </a:r>
          </a:p>
        </p:txBody>
      </p:sp>
      <p:sp>
        <p:nvSpPr>
          <p:cNvPr id="10243" name="Espaço Reservado para Número de Slide 3">
            <a:extLst>
              <a:ext uri="{FF2B5EF4-FFF2-40B4-BE49-F238E27FC236}">
                <a16:creationId xmlns="" xmlns:a16="http://schemas.microsoft.com/office/drawing/2014/main" id="{29944E5F-8892-41FF-A666-8E796409F1E8}"/>
              </a:ext>
            </a:extLst>
          </p:cNvPr>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D45C972-974A-4EF9-9709-4AA747C7325E}" type="slidenum">
              <a:rPr lang="pt-BR" altLang="pt-BR"/>
              <a:pPr/>
              <a:t>17</a:t>
            </a:fld>
            <a:endParaRPr lang="pt-BR" altLang="pt-BR"/>
          </a:p>
        </p:txBody>
      </p:sp>
      <p:sp>
        <p:nvSpPr>
          <p:cNvPr id="4" name="Seta para a direita 4">
            <a:extLst>
              <a:ext uri="{FF2B5EF4-FFF2-40B4-BE49-F238E27FC236}">
                <a16:creationId xmlns="" xmlns:a16="http://schemas.microsoft.com/office/drawing/2014/main" id="{B7343E58-8B8C-45F7-9273-AB76561B5F58}"/>
              </a:ext>
            </a:extLst>
          </p:cNvPr>
          <p:cNvSpPr/>
          <p:nvPr/>
        </p:nvSpPr>
        <p:spPr>
          <a:xfrm flipH="1">
            <a:off x="3707904" y="4509120"/>
            <a:ext cx="1082675" cy="5445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extLst>
      <p:ext uri="{BB962C8B-B14F-4D97-AF65-F5344CB8AC3E}">
        <p14:creationId xmlns="" xmlns:p14="http://schemas.microsoft.com/office/powerpoint/2010/main" val="2202569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 xmlns:a16="http://schemas.microsoft.com/office/drawing/2014/main" id="{4E04F240-57A3-4FA9-A495-A8CF1197BDDD}"/>
              </a:ext>
            </a:extLst>
          </p:cNvPr>
          <p:cNvSpPr>
            <a:spLocks noGrp="1"/>
          </p:cNvSpPr>
          <p:nvPr>
            <p:ph idx="1"/>
          </p:nvPr>
        </p:nvSpPr>
        <p:spPr>
          <a:xfrm>
            <a:off x="468313" y="1844675"/>
            <a:ext cx="8229600" cy="4352925"/>
          </a:xfrm>
        </p:spPr>
        <p:txBody>
          <a:bodyPr/>
          <a:lstStyle/>
          <a:p>
            <a:pPr marL="0" indent="0">
              <a:defRPr/>
            </a:pPr>
            <a:r>
              <a:rPr lang="pt-BR" b="1" dirty="0"/>
              <a:t>4) Quais as principais etapas de implementação da OHSAS 18001?</a:t>
            </a:r>
          </a:p>
          <a:p>
            <a:pPr marL="457200" indent="-457200">
              <a:buFont typeface="Arial" charset="0"/>
              <a:buAutoNum type="alphaUcParenR"/>
              <a:defRPr/>
            </a:pPr>
            <a:r>
              <a:rPr lang="pt-BR" sz="2000" dirty="0"/>
              <a:t>Recursos, documentação, comunicação, preparação resposta em emergências e controle de registros Médicos.  </a:t>
            </a:r>
          </a:p>
          <a:p>
            <a:pPr marL="457200" indent="-457200">
              <a:buFont typeface="Arial" charset="0"/>
              <a:buAutoNum type="alphaUcParenR"/>
              <a:defRPr/>
            </a:pPr>
            <a:r>
              <a:rPr lang="pt-BR" sz="2000" dirty="0"/>
              <a:t>Sistema de gestão da qualidade, ferramentas qualidade e monitoramento qualidade.</a:t>
            </a:r>
          </a:p>
          <a:p>
            <a:pPr marL="457200" indent="-457200">
              <a:buFont typeface="Arial" charset="0"/>
              <a:buAutoNum type="alphaUcParenR"/>
              <a:defRPr/>
            </a:pPr>
            <a:r>
              <a:rPr lang="pt-BR" sz="2000" dirty="0"/>
              <a:t>Planejamento, operação, confiabilidade e Manutenção dos Ativos.</a:t>
            </a:r>
          </a:p>
          <a:p>
            <a:pPr marL="457200" indent="-457200">
              <a:buFont typeface="Arial" charset="0"/>
              <a:buAutoNum type="alphaUcParenR"/>
              <a:defRPr/>
            </a:pPr>
            <a:r>
              <a:rPr lang="pt-BR" sz="2000" dirty="0"/>
              <a:t>Sistema de segurança no trabalho, barreiras de proteção e segurança dos Ativos.</a:t>
            </a:r>
          </a:p>
          <a:p>
            <a:pPr marL="457200" indent="-457200">
              <a:buFont typeface="Arial" charset="0"/>
              <a:buAutoNum type="alphaUcParenR"/>
              <a:defRPr/>
            </a:pPr>
            <a:endParaRPr lang="pt-BR" sz="2000" dirty="0"/>
          </a:p>
          <a:p>
            <a:pPr marL="457200" indent="-457200">
              <a:buFont typeface="Arial" charset="0"/>
              <a:buAutoNum type="alphaUcParenR"/>
              <a:defRPr/>
            </a:pPr>
            <a:endParaRPr lang="pt-BR" sz="2000" dirty="0"/>
          </a:p>
        </p:txBody>
      </p:sp>
      <p:sp>
        <p:nvSpPr>
          <p:cNvPr id="11267" name="Espaço Reservado para Número de Slide 3">
            <a:extLst>
              <a:ext uri="{FF2B5EF4-FFF2-40B4-BE49-F238E27FC236}">
                <a16:creationId xmlns="" xmlns:a16="http://schemas.microsoft.com/office/drawing/2014/main" id="{2544F8D6-FCC4-4C5D-8772-A6F798CEE20C}"/>
              </a:ext>
            </a:extLst>
          </p:cNvPr>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3593067-B368-45BF-B16B-B5F509CEE270}" type="slidenum">
              <a:rPr lang="pt-BR" altLang="pt-BR"/>
              <a:pPr/>
              <a:t>18</a:t>
            </a:fld>
            <a:endParaRPr lang="pt-BR" altLang="pt-BR"/>
          </a:p>
        </p:txBody>
      </p:sp>
      <p:sp>
        <p:nvSpPr>
          <p:cNvPr id="4" name="Seta para a direita 4">
            <a:extLst>
              <a:ext uri="{FF2B5EF4-FFF2-40B4-BE49-F238E27FC236}">
                <a16:creationId xmlns="" xmlns:a16="http://schemas.microsoft.com/office/drawing/2014/main" id="{3B50056A-4ECC-461A-99E7-60728D77F0E0}"/>
              </a:ext>
            </a:extLst>
          </p:cNvPr>
          <p:cNvSpPr/>
          <p:nvPr/>
        </p:nvSpPr>
        <p:spPr>
          <a:xfrm rot="10800000" flipH="1">
            <a:off x="179512" y="2636912"/>
            <a:ext cx="755526" cy="472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extLst>
      <p:ext uri="{BB962C8B-B14F-4D97-AF65-F5344CB8AC3E}">
        <p14:creationId xmlns="" xmlns:p14="http://schemas.microsoft.com/office/powerpoint/2010/main" val="2142300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 xmlns:a16="http://schemas.microsoft.com/office/drawing/2014/main" id="{4E04F240-57A3-4FA9-A495-A8CF1197BDDD}"/>
              </a:ext>
            </a:extLst>
          </p:cNvPr>
          <p:cNvSpPr>
            <a:spLocks noGrp="1"/>
          </p:cNvSpPr>
          <p:nvPr>
            <p:ph idx="1"/>
          </p:nvPr>
        </p:nvSpPr>
        <p:spPr>
          <a:xfrm>
            <a:off x="457200" y="908720"/>
            <a:ext cx="8229600" cy="4352925"/>
          </a:xfrm>
        </p:spPr>
        <p:txBody>
          <a:bodyPr/>
          <a:lstStyle/>
          <a:p>
            <a:pPr marL="0" indent="0">
              <a:defRPr/>
            </a:pPr>
            <a:r>
              <a:rPr lang="pt-BR" b="1" dirty="0"/>
              <a:t>5, </a:t>
            </a:r>
            <a:r>
              <a:rPr lang="pt-BR" sz="2000" b="1" dirty="0"/>
              <a:t>A área de Segurança e Saúde no Trabalho possui um vocabulário que lhe é próprio, sendo que a definição de cada termo se faz necessária à comunicação formal. Assim:</a:t>
            </a:r>
          </a:p>
          <a:p>
            <a:r>
              <a:rPr lang="pt-BR" sz="1500" dirty="0"/>
              <a:t>A</a:t>
            </a:r>
            <a:r>
              <a:rPr lang="pt-BR" sz="2000" dirty="0"/>
              <a:t>, </a:t>
            </a:r>
            <a:r>
              <a:rPr lang="pt-BR" sz="1500" dirty="0"/>
              <a:t>em conformidade com a norma OHSAS 18001: 2007, risco é definido como a combinação da probabilidade de ocorrência de um evento perigoso ou exposição (ões) com a gravidade da lesão ou doença que pode ser causada pelo evento ou exposição(ões). </a:t>
            </a:r>
          </a:p>
          <a:p>
            <a:r>
              <a:rPr lang="pt-BR" sz="1500" dirty="0"/>
              <a:t>B, a Associação Brasileira de Normas Técnicas ABN, por meio da norma NBR 14280: 1999, definiu ato inseguro a ação ou omissão que, contrariando preceito de segurança, é empreendida pelo agente de maneira consciente ou inadvertida. </a:t>
            </a:r>
          </a:p>
          <a:p>
            <a:r>
              <a:rPr lang="pt-BR" sz="1500" dirty="0"/>
              <a:t>C, a melhor tradução para o termo inglês hazard seria aquela dada para danger, ou seja: a percepção de que existe, em uma determinada situação, a possibilidade de ocorrência de um fato cuja consequência é grave ou indesejável. </a:t>
            </a:r>
          </a:p>
          <a:p>
            <a:r>
              <a:rPr lang="pt-BR" sz="1500" dirty="0"/>
              <a:t>D, a norma OHSAS 18001 define risco como um contexto ou uma situação com potencial para causar prejuízos tais como lesão, doença, perda material, perturbação do meio ambiente de trabalho, ou uma combinação destes. </a:t>
            </a:r>
          </a:p>
          <a:p>
            <a:r>
              <a:rPr lang="pt-BR" sz="1500" dirty="0"/>
              <a:t>E, no âmbito das normas afins publicadas pela ABNT, entende-se como acidente de trabalho a ocorrência imprevista e indesejável, instantânea ou não, relacionada com o exercício do trabalho, que provoca lesão pessoal, perda material ou interrupção de um processo de trabalho. </a:t>
            </a:r>
          </a:p>
          <a:p>
            <a:pPr marL="457200" indent="-457200">
              <a:buFont typeface="Arial" charset="0"/>
              <a:buAutoNum type="alphaUcParenR"/>
              <a:defRPr/>
            </a:pPr>
            <a:endParaRPr lang="pt-BR" sz="1500" dirty="0"/>
          </a:p>
          <a:p>
            <a:pPr marL="457200" indent="-457200">
              <a:buFont typeface="Arial" charset="0"/>
              <a:buAutoNum type="alphaUcParenR"/>
              <a:defRPr/>
            </a:pPr>
            <a:endParaRPr lang="pt-BR" sz="2000" dirty="0"/>
          </a:p>
        </p:txBody>
      </p:sp>
      <p:sp>
        <p:nvSpPr>
          <p:cNvPr id="11267" name="Espaço Reservado para Número de Slide 3">
            <a:extLst>
              <a:ext uri="{FF2B5EF4-FFF2-40B4-BE49-F238E27FC236}">
                <a16:creationId xmlns="" xmlns:a16="http://schemas.microsoft.com/office/drawing/2014/main" id="{2544F8D6-FCC4-4C5D-8772-A6F798CEE20C}"/>
              </a:ext>
            </a:extLst>
          </p:cNvPr>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3593067-B368-45BF-B16B-B5F509CEE270}" type="slidenum">
              <a:rPr lang="pt-BR" altLang="pt-BR"/>
              <a:pPr/>
              <a:t>19</a:t>
            </a:fld>
            <a:endParaRPr lang="pt-BR" altLang="pt-BR"/>
          </a:p>
        </p:txBody>
      </p:sp>
      <p:sp>
        <p:nvSpPr>
          <p:cNvPr id="4" name="Seta para a direita 4">
            <a:extLst>
              <a:ext uri="{FF2B5EF4-FFF2-40B4-BE49-F238E27FC236}">
                <a16:creationId xmlns="" xmlns:a16="http://schemas.microsoft.com/office/drawing/2014/main" id="{B83F4115-A4FE-4F5A-BD69-3516C2930412}"/>
              </a:ext>
            </a:extLst>
          </p:cNvPr>
          <p:cNvSpPr/>
          <p:nvPr/>
        </p:nvSpPr>
        <p:spPr>
          <a:xfrm rot="10800000" flipH="1">
            <a:off x="97408" y="2348880"/>
            <a:ext cx="719584" cy="40049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extLst>
      <p:ext uri="{BB962C8B-B14F-4D97-AF65-F5344CB8AC3E}">
        <p14:creationId xmlns="" xmlns:p14="http://schemas.microsoft.com/office/powerpoint/2010/main" val="3567993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 QUE É A OHSAS 18001?</a:t>
            </a:r>
          </a:p>
        </p:txBody>
      </p:sp>
      <p:pic>
        <p:nvPicPr>
          <p:cNvPr id="4" name="Imagem 3">
            <a:extLst>
              <a:ext uri="{FF2B5EF4-FFF2-40B4-BE49-F238E27FC236}">
                <a16:creationId xmlns="" xmlns:a16="http://schemas.microsoft.com/office/drawing/2014/main" id="{FA4B5680-4EFD-459D-9038-38B50F00967F}"/>
              </a:ext>
            </a:extLst>
          </p:cNvPr>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685518" y="1680757"/>
            <a:ext cx="3772963" cy="25202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ubtítulo 2">
            <a:extLst>
              <a:ext uri="{FF2B5EF4-FFF2-40B4-BE49-F238E27FC236}">
                <a16:creationId xmlns="" xmlns:a16="http://schemas.microsoft.com/office/drawing/2014/main" id="{9A302F7B-8A60-44F0-9F8D-AF36B260F9E2}"/>
              </a:ext>
            </a:extLst>
          </p:cNvPr>
          <p:cNvSpPr txBox="1">
            <a:spLocks/>
          </p:cNvSpPr>
          <p:nvPr/>
        </p:nvSpPr>
        <p:spPr bwMode="auto">
          <a:xfrm>
            <a:off x="457200" y="4509120"/>
            <a:ext cx="8424936" cy="4154016"/>
          </a:xfrm>
          <a:prstGeom prst="rect">
            <a:avLst/>
          </a:prstGeom>
          <a:noFill/>
          <a:ln w="9525">
            <a:noFill/>
            <a:miter lim="800000"/>
            <a:headEnd/>
            <a:tailEnd/>
          </a:ln>
        </p:spPr>
        <p:txBody>
          <a:bodyPr vert="horz" wrap="square" lIns="90000" tIns="46800" rIns="90000" bIns="46800" numCol="1" anchor="t" anchorCtr="0" compatLnSpc="1">
            <a:prstTxWarp prst="textNoShape">
              <a:avLst/>
            </a:prstTxWarp>
            <a:normAutofit/>
          </a:bodyPr>
          <a:lstStyle>
            <a:lvl1pPr marL="342900" indent="-342900" algn="just" defTabSz="449263" rtl="0" eaLnBrk="0" fontAlgn="base" hangingPunct="0">
              <a:spcBef>
                <a:spcPts val="750"/>
              </a:spcBef>
              <a:spcAft>
                <a:spcPct val="0"/>
              </a:spcAft>
              <a:buClr>
                <a:srgbClr val="000000"/>
              </a:buClr>
              <a:buSzPct val="100000"/>
              <a:buFont typeface="Times New Roman" pitchFamily="18" charset="0"/>
              <a:defRPr sz="2400">
                <a:solidFill>
                  <a:srgbClr val="000000"/>
                </a:solidFill>
                <a:latin typeface="+mn-lt"/>
                <a:ea typeface="Arial Unicode MS" pitchFamily="34" charset="-128"/>
                <a:cs typeface="+mn-cs"/>
              </a:defRPr>
            </a:lvl1pPr>
            <a:lvl2pPr marL="742950" indent="-285750" algn="just"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2pPr>
            <a:lvl3pPr marL="1143000" indent="-228600" algn="just"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3pPr>
            <a:lvl4pPr marL="1600200" indent="-228600" algn="l" defTabSz="449263" rtl="0" eaLnBrk="0" fontAlgn="base" hangingPunct="0">
              <a:spcBef>
                <a:spcPts val="625"/>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000000"/>
                </a:solidFill>
                <a:latin typeface="+mn-lt"/>
                <a:ea typeface="Arial Unicode MS" pitchFamily="34" charset="-128"/>
                <a:cs typeface="+mn-cs"/>
              </a:defRPr>
            </a:lvl5pPr>
            <a:lvl6pPr marL="25146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6pPr>
            <a:lvl7pPr marL="29718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7pPr>
            <a:lvl8pPr marL="34290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8pPr>
            <a:lvl9pPr marL="38862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cs typeface="+mn-cs"/>
              </a:defRPr>
            </a:lvl9pPr>
          </a:lstStyle>
          <a:p>
            <a:pPr marL="285750" indent="-285750">
              <a:buFont typeface="Arial" pitchFamily="34" charset="0"/>
              <a:buChar char="•"/>
            </a:pPr>
            <a:r>
              <a:rPr lang="pt-BR" kern="0" dirty="0">
                <a:solidFill>
                  <a:schemeClr val="tx1"/>
                </a:solidFill>
              </a:rPr>
              <a:t>Criada em 1998, a </a:t>
            </a:r>
            <a:r>
              <a:rPr lang="pt-BR" b="1" kern="0" dirty="0">
                <a:solidFill>
                  <a:schemeClr val="tx1"/>
                </a:solidFill>
              </a:rPr>
              <a:t>OHSAS 18001 </a:t>
            </a:r>
            <a:r>
              <a:rPr lang="pt-BR" kern="0" dirty="0">
                <a:solidFill>
                  <a:schemeClr val="tx1"/>
                </a:solidFill>
              </a:rPr>
              <a:t>estabelece os requisitos destinados a implantação, avaliação e certificação do sistema de gestão de saúde e segurança do trabalho nas empresas. </a:t>
            </a:r>
          </a:p>
          <a:p>
            <a:endParaRPr lang="pt-BR" sz="2000" kern="0" dirty="0">
              <a:solidFill>
                <a:schemeClr val="tx1"/>
              </a:solidFill>
            </a:endParaRPr>
          </a:p>
          <a:p>
            <a:endParaRPr lang="pt-BR" sz="2000" kern="0" dirty="0">
              <a:solidFill>
                <a:schemeClr val="tx1"/>
              </a:solidFill>
            </a:endParaRPr>
          </a:p>
          <a:p>
            <a:endParaRPr lang="pt-BR" sz="1800" kern="0" dirty="0">
              <a:solidFill>
                <a:schemeClr val="tx1"/>
              </a:solidFill>
            </a:endParaRPr>
          </a:p>
          <a:p>
            <a:pPr>
              <a:buFontTx/>
              <a:buChar char="-"/>
            </a:pPr>
            <a:endParaRPr lang="pt-BR" kern="0" dirty="0">
              <a:solidFill>
                <a:schemeClr val="tx1"/>
              </a:solidFill>
            </a:endParaRPr>
          </a:p>
          <a:p>
            <a:pPr>
              <a:buFontTx/>
              <a:buChar char="-"/>
            </a:pPr>
            <a:endParaRPr lang="pt-BR" kern="0" dirty="0">
              <a:solidFill>
                <a:schemeClr val="tx1"/>
              </a:solidFill>
            </a:endParaRPr>
          </a:p>
          <a:p>
            <a:pPr algn="l"/>
            <a:endParaRPr lang="pt-BR" kern="0" dirty="0"/>
          </a:p>
        </p:txBody>
      </p:sp>
    </p:spTree>
    <p:extLst>
      <p:ext uri="{BB962C8B-B14F-4D97-AF65-F5344CB8AC3E}">
        <p14:creationId xmlns="" xmlns:p14="http://schemas.microsoft.com/office/powerpoint/2010/main" val="40214098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 xmlns:a16="http://schemas.microsoft.com/office/drawing/2014/main" id="{4E04F240-57A3-4FA9-A495-A8CF1197BDDD}"/>
              </a:ext>
            </a:extLst>
          </p:cNvPr>
          <p:cNvSpPr>
            <a:spLocks noGrp="1"/>
          </p:cNvSpPr>
          <p:nvPr>
            <p:ph idx="1"/>
          </p:nvPr>
        </p:nvSpPr>
        <p:spPr>
          <a:xfrm>
            <a:off x="457200" y="908720"/>
            <a:ext cx="8229600" cy="4352925"/>
          </a:xfrm>
        </p:spPr>
        <p:txBody>
          <a:bodyPr/>
          <a:lstStyle/>
          <a:p>
            <a:pPr algn="l"/>
            <a:r>
              <a:rPr lang="pt-BR" sz="2000" b="1" dirty="0"/>
              <a:t>6, A norma OHSAS 18001 define os requisitos de um Sistema de Gestão da(o)</a:t>
            </a:r>
          </a:p>
          <a:p>
            <a:pPr algn="l"/>
            <a:endParaRPr lang="pt-BR" sz="2000" b="1" dirty="0"/>
          </a:p>
          <a:p>
            <a:r>
              <a:rPr lang="pt-BR" sz="1800" dirty="0"/>
              <a:t>A. Segurança e Saúde no Trabalho (SST)</a:t>
            </a:r>
          </a:p>
          <a:p>
            <a:r>
              <a:rPr lang="pt-BR" sz="1800" dirty="0"/>
              <a:t>B. Segurança da Informação e Sigilo Industrial (SISIN)</a:t>
            </a:r>
          </a:p>
          <a:p>
            <a:r>
              <a:rPr lang="pt-BR" sz="1800" dirty="0"/>
              <a:t>C. Risco de Acidentes de Trânsito (RAT)</a:t>
            </a:r>
          </a:p>
          <a:p>
            <a:r>
              <a:rPr lang="pt-BR" sz="1800" dirty="0"/>
              <a:t>D. Risco de Acidentes de Petróleo (RAP)</a:t>
            </a:r>
          </a:p>
          <a:p>
            <a:r>
              <a:rPr lang="pt-BR" sz="1800" dirty="0"/>
              <a:t>E. Meio Ambiente (MA)</a:t>
            </a:r>
          </a:p>
          <a:p>
            <a:pPr marL="457200" indent="-457200">
              <a:buFont typeface="Arial" charset="0"/>
              <a:buAutoNum type="alphaUcParenR"/>
              <a:defRPr/>
            </a:pPr>
            <a:endParaRPr lang="pt-BR" sz="2000" dirty="0"/>
          </a:p>
        </p:txBody>
      </p:sp>
      <p:sp>
        <p:nvSpPr>
          <p:cNvPr id="11267" name="Espaço Reservado para Número de Slide 3">
            <a:extLst>
              <a:ext uri="{FF2B5EF4-FFF2-40B4-BE49-F238E27FC236}">
                <a16:creationId xmlns="" xmlns:a16="http://schemas.microsoft.com/office/drawing/2014/main" id="{2544F8D6-FCC4-4C5D-8772-A6F798CEE20C}"/>
              </a:ext>
            </a:extLst>
          </p:cNvPr>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13593067-B368-45BF-B16B-B5F509CEE270}" type="slidenum">
              <a:rPr lang="pt-BR" altLang="pt-BR"/>
              <a:pPr/>
              <a:t>20</a:t>
            </a:fld>
            <a:endParaRPr lang="pt-BR" altLang="pt-BR"/>
          </a:p>
        </p:txBody>
      </p:sp>
      <p:sp>
        <p:nvSpPr>
          <p:cNvPr id="4" name="Seta para a direita 4">
            <a:extLst>
              <a:ext uri="{FF2B5EF4-FFF2-40B4-BE49-F238E27FC236}">
                <a16:creationId xmlns="" xmlns:a16="http://schemas.microsoft.com/office/drawing/2014/main" id="{D99DFDD9-24F5-4C52-B9D3-ED08784A9F15}"/>
              </a:ext>
            </a:extLst>
          </p:cNvPr>
          <p:cNvSpPr/>
          <p:nvPr/>
        </p:nvSpPr>
        <p:spPr>
          <a:xfrm flipH="1">
            <a:off x="5148064" y="1988840"/>
            <a:ext cx="1080120"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extLst>
      <p:ext uri="{BB962C8B-B14F-4D97-AF65-F5344CB8AC3E}">
        <p14:creationId xmlns="" xmlns:p14="http://schemas.microsoft.com/office/powerpoint/2010/main" val="1016116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endParaRPr lang="pt-BR" dirty="0"/>
          </a:p>
          <a:p>
            <a:endParaRPr lang="pt-BR" dirty="0"/>
          </a:p>
          <a:p>
            <a:endParaRPr lang="pt-BR" dirty="0"/>
          </a:p>
          <a:p>
            <a:r>
              <a:rPr lang="pt-BR" dirty="0"/>
              <a:t>							</a:t>
            </a:r>
            <a:r>
              <a:rPr lang="pt-BR" sz="4000" dirty="0"/>
              <a:t>Obrigado!!</a:t>
            </a:r>
          </a:p>
          <a:p>
            <a:endParaRPr lang="pt-BR" dirty="0"/>
          </a:p>
        </p:txBody>
      </p:sp>
    </p:spTree>
    <p:extLst>
      <p:ext uri="{BB962C8B-B14F-4D97-AF65-F5344CB8AC3E}">
        <p14:creationId xmlns="" xmlns:p14="http://schemas.microsoft.com/office/powerpoint/2010/main" val="445023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OHSAS 18001</a:t>
            </a:r>
          </a:p>
        </p:txBody>
      </p:sp>
      <p:sp>
        <p:nvSpPr>
          <p:cNvPr id="6" name="Espaço Reservado para Conteúdo 2">
            <a:extLst>
              <a:ext uri="{FF2B5EF4-FFF2-40B4-BE49-F238E27FC236}">
                <a16:creationId xmlns="" xmlns:a16="http://schemas.microsoft.com/office/drawing/2014/main" id="{B1560306-7CA3-44E9-A4AB-E2E187B37517}"/>
              </a:ext>
            </a:extLst>
          </p:cNvPr>
          <p:cNvSpPr>
            <a:spLocks noGrp="1"/>
          </p:cNvSpPr>
          <p:nvPr>
            <p:ph idx="1"/>
          </p:nvPr>
        </p:nvSpPr>
        <p:spPr>
          <a:xfrm>
            <a:off x="457200" y="1600200"/>
            <a:ext cx="8229600" cy="4525963"/>
          </a:xfrm>
        </p:spPr>
        <p:txBody>
          <a:bodyPr>
            <a:noAutofit/>
          </a:bodyPr>
          <a:lstStyle/>
          <a:p>
            <a:pPr algn="just">
              <a:buFont typeface="Arial" panose="020B0604020202020204" pitchFamily="34" charset="0"/>
              <a:buChar char="•"/>
            </a:pPr>
            <a:r>
              <a:rPr lang="pt-BR" dirty="0">
                <a:solidFill>
                  <a:schemeClr val="tx1"/>
                </a:solidFill>
              </a:rPr>
              <a:t>A certificação OHSAS 18001 está baseada nos riscos que as atividades de uma organização podem trazer à saúde dos colaboradores, assim, a implementação do Sistema de Gestão de Segurança e Saúde Ocupacional deverá contemplar todas as suas atividades.</a:t>
            </a:r>
          </a:p>
          <a:p>
            <a:pPr algn="just">
              <a:buFont typeface="Arial" panose="020B0604020202020204" pitchFamily="34" charset="0"/>
              <a:buChar char="•"/>
            </a:pPr>
            <a:endParaRPr lang="pt-BR" dirty="0">
              <a:solidFill>
                <a:schemeClr val="tx1"/>
              </a:solidFill>
            </a:endParaRPr>
          </a:p>
          <a:p>
            <a:pPr algn="just">
              <a:buFont typeface="Arial" panose="020B0604020202020204" pitchFamily="34" charset="0"/>
              <a:buChar char="•"/>
            </a:pPr>
            <a:r>
              <a:rPr lang="pt-BR" dirty="0">
                <a:solidFill>
                  <a:schemeClr val="tx1"/>
                </a:solidFill>
              </a:rPr>
              <a:t> Segurança  e saúde dos trabalhadores.</a:t>
            </a:r>
          </a:p>
          <a:p>
            <a:pPr algn="just">
              <a:buFont typeface="Arial" panose="020B0604020202020204" pitchFamily="34" charset="0"/>
              <a:buChar char="•"/>
            </a:pPr>
            <a:endParaRPr lang="pt-BR" dirty="0">
              <a:solidFill>
                <a:schemeClr val="tx1"/>
              </a:solidFill>
            </a:endParaRPr>
          </a:p>
          <a:p>
            <a:pPr algn="just">
              <a:buFont typeface="Arial" panose="020B0604020202020204" pitchFamily="34" charset="0"/>
              <a:buChar char="•"/>
            </a:pPr>
            <a:r>
              <a:rPr lang="pt-BR" dirty="0">
                <a:solidFill>
                  <a:schemeClr val="tx1"/>
                </a:solidFill>
              </a:rPr>
              <a:t>A OHSAS 18001 é adotada de forma voluntária.</a:t>
            </a:r>
          </a:p>
        </p:txBody>
      </p:sp>
    </p:spTree>
    <p:extLst>
      <p:ext uri="{BB962C8B-B14F-4D97-AF65-F5344CB8AC3E}">
        <p14:creationId xmlns="" xmlns:p14="http://schemas.microsoft.com/office/powerpoint/2010/main" val="15232718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OHSAS 18001 - OBJETIVOS</a:t>
            </a:r>
          </a:p>
        </p:txBody>
      </p:sp>
      <p:sp>
        <p:nvSpPr>
          <p:cNvPr id="6" name="Espaço Reservado para Conteúdo 2">
            <a:extLst>
              <a:ext uri="{FF2B5EF4-FFF2-40B4-BE49-F238E27FC236}">
                <a16:creationId xmlns="" xmlns:a16="http://schemas.microsoft.com/office/drawing/2014/main" id="{B1560306-7CA3-44E9-A4AB-E2E187B37517}"/>
              </a:ext>
            </a:extLst>
          </p:cNvPr>
          <p:cNvSpPr>
            <a:spLocks noGrp="1"/>
          </p:cNvSpPr>
          <p:nvPr>
            <p:ph idx="1"/>
          </p:nvPr>
        </p:nvSpPr>
        <p:spPr>
          <a:xfrm>
            <a:off x="457200" y="1600200"/>
            <a:ext cx="8229600" cy="4525963"/>
          </a:xfrm>
        </p:spPr>
        <p:txBody>
          <a:bodyPr>
            <a:noAutofit/>
          </a:bodyPr>
          <a:lstStyle/>
          <a:p>
            <a:pPr marL="285750" indent="-285750">
              <a:buFont typeface="Arial" panose="020B0604020202020204" pitchFamily="34" charset="0"/>
              <a:buChar char="•"/>
            </a:pPr>
            <a:r>
              <a:rPr lang="pt-BR" sz="2000" dirty="0">
                <a:solidFill>
                  <a:schemeClr val="tx1"/>
                </a:solidFill>
              </a:rPr>
              <a:t>A OHSAS 18001 é uma especificação que tem por objetivo prover às organizações os elementos de um Sistema de Gestão da Segurança e Saúde no Trabalho eficaz;</a:t>
            </a:r>
          </a:p>
          <a:p>
            <a:pPr marL="285750" indent="-285750">
              <a:buFont typeface="Arial" panose="020B0604020202020204" pitchFamily="34" charset="0"/>
              <a:buChar char="•"/>
            </a:pPr>
            <a:r>
              <a:rPr lang="pt-BR" sz="2000" dirty="0">
                <a:solidFill>
                  <a:schemeClr val="tx1"/>
                </a:solidFill>
              </a:rPr>
              <a:t>Este sistema deve ser passível de integração com outros requisitos de gestão, de forma a auxiliá-las a alcançar seus objetivos;</a:t>
            </a:r>
          </a:p>
          <a:p>
            <a:pPr marL="285750" indent="-285750">
              <a:buFont typeface="Arial" panose="020B0604020202020204" pitchFamily="34" charset="0"/>
              <a:buChar char="•"/>
            </a:pPr>
            <a:r>
              <a:rPr lang="pt-BR" sz="2000" dirty="0">
                <a:solidFill>
                  <a:schemeClr val="tx1"/>
                </a:solidFill>
              </a:rPr>
              <a:t>Redigida de forma a aplicar-se a todos os tipos e portes de empresas, e para adequar-se a diferentes condições geográficas, culturais e sociais;</a:t>
            </a:r>
          </a:p>
          <a:p>
            <a:pPr marL="285750" indent="-285750">
              <a:buFont typeface="Arial" panose="020B0604020202020204" pitchFamily="34" charset="0"/>
              <a:buChar char="•"/>
            </a:pPr>
            <a:r>
              <a:rPr lang="pt-BR" sz="2000" dirty="0">
                <a:solidFill>
                  <a:schemeClr val="tx1"/>
                </a:solidFill>
              </a:rPr>
              <a:t>O sucesso do sistema depende do comprometimento de todos os níveis e funções, especialmente da alta administração;</a:t>
            </a:r>
          </a:p>
          <a:p>
            <a:pPr marL="285750" indent="-285750">
              <a:buFont typeface="Arial" panose="020B0604020202020204" pitchFamily="34" charset="0"/>
              <a:buChar char="•"/>
            </a:pPr>
            <a:r>
              <a:rPr lang="pt-BR" sz="2000" dirty="0">
                <a:solidFill>
                  <a:schemeClr val="tx1"/>
                </a:solidFill>
              </a:rPr>
              <a:t>Um sistema desse tipo permite a uma organização estabelecer e avaliar a eficácia dos procedimentos e demonstrá-la a terceiros.</a:t>
            </a:r>
            <a:endParaRPr lang="en-US" sz="2000" dirty="0">
              <a:solidFill>
                <a:schemeClr val="tx1"/>
              </a:solidFill>
            </a:endParaRPr>
          </a:p>
        </p:txBody>
      </p:sp>
    </p:spTree>
    <p:extLst>
      <p:ext uri="{BB962C8B-B14F-4D97-AF65-F5344CB8AC3E}">
        <p14:creationId xmlns="" xmlns:p14="http://schemas.microsoft.com/office/powerpoint/2010/main" val="39683534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OHSAS 18001 - OBJETIVOS</a:t>
            </a:r>
          </a:p>
        </p:txBody>
      </p:sp>
      <p:sp>
        <p:nvSpPr>
          <p:cNvPr id="6" name="Espaço Reservado para Conteúdo 2">
            <a:extLst>
              <a:ext uri="{FF2B5EF4-FFF2-40B4-BE49-F238E27FC236}">
                <a16:creationId xmlns="" xmlns:a16="http://schemas.microsoft.com/office/drawing/2014/main" id="{B1560306-7CA3-44E9-A4AB-E2E187B37517}"/>
              </a:ext>
            </a:extLst>
          </p:cNvPr>
          <p:cNvSpPr>
            <a:spLocks noGrp="1"/>
          </p:cNvSpPr>
          <p:nvPr>
            <p:ph idx="1"/>
          </p:nvPr>
        </p:nvSpPr>
        <p:spPr>
          <a:xfrm>
            <a:off x="457200" y="1600200"/>
            <a:ext cx="8229600" cy="4525963"/>
          </a:xfrm>
        </p:spPr>
        <p:txBody>
          <a:bodyPr>
            <a:noAutofit/>
          </a:bodyPr>
          <a:lstStyle/>
          <a:p>
            <a:endParaRPr lang="pt-BR" sz="2000" b="1" dirty="0"/>
          </a:p>
          <a:p>
            <a:r>
              <a:rPr lang="pt-BR" sz="2000" b="1" dirty="0"/>
              <a:t>Principais objetivos do sistema de gestão de segurança e saúde ocupacional:</a:t>
            </a:r>
          </a:p>
          <a:p>
            <a:endParaRPr lang="pt-BR" sz="2000" b="1" dirty="0"/>
          </a:p>
          <a:p>
            <a:pPr marL="285750" indent="-285750">
              <a:buFont typeface="Arial" panose="020B0604020202020204" pitchFamily="34" charset="0"/>
              <a:buChar char="•"/>
            </a:pPr>
            <a:r>
              <a:rPr lang="pt-BR" sz="2000" dirty="0"/>
              <a:t>Atender a legislação relacionada à segurança e saúde do colaborador;</a:t>
            </a:r>
          </a:p>
          <a:p>
            <a:pPr marL="285750" indent="-285750">
              <a:buFont typeface="Arial" panose="020B0604020202020204" pitchFamily="34" charset="0"/>
              <a:buChar char="•"/>
            </a:pPr>
            <a:r>
              <a:rPr lang="pt-BR" sz="2000" dirty="0"/>
              <a:t>Identificar os riscos e perigos das atividades da organização, de forma a atuar preventivamente na saúde e segurança do colaborador;</a:t>
            </a:r>
          </a:p>
          <a:p>
            <a:pPr marL="285750" indent="-285750">
              <a:buFont typeface="Arial" panose="020B0604020202020204" pitchFamily="34" charset="0"/>
              <a:buChar char="•"/>
            </a:pPr>
            <a:r>
              <a:rPr lang="pt-BR" sz="2000" dirty="0"/>
              <a:t>Conscientizar os colaboradores e todos aqueles que possam exercer atividades em seu nome das consequências de suas ações para com a saúde e integridade física de todos.</a:t>
            </a:r>
          </a:p>
          <a:p>
            <a:pPr marL="285750" indent="-285750">
              <a:buFont typeface="Arial" panose="020B0604020202020204" pitchFamily="34" charset="0"/>
              <a:buChar char="•"/>
            </a:pPr>
            <a:endParaRPr lang="en-US" sz="2000" dirty="0">
              <a:solidFill>
                <a:schemeClr val="tx1"/>
              </a:solidFill>
            </a:endParaRPr>
          </a:p>
        </p:txBody>
      </p:sp>
    </p:spTree>
    <p:extLst>
      <p:ext uri="{BB962C8B-B14F-4D97-AF65-F5344CB8AC3E}">
        <p14:creationId xmlns="" xmlns:p14="http://schemas.microsoft.com/office/powerpoint/2010/main" val="18852022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OHSAS 18001 - OBJETIVOS</a:t>
            </a:r>
          </a:p>
        </p:txBody>
      </p:sp>
      <p:sp>
        <p:nvSpPr>
          <p:cNvPr id="6" name="Espaço Reservado para Conteúdo 2">
            <a:extLst>
              <a:ext uri="{FF2B5EF4-FFF2-40B4-BE49-F238E27FC236}">
                <a16:creationId xmlns="" xmlns:a16="http://schemas.microsoft.com/office/drawing/2014/main" id="{B1560306-7CA3-44E9-A4AB-E2E187B37517}"/>
              </a:ext>
            </a:extLst>
          </p:cNvPr>
          <p:cNvSpPr>
            <a:spLocks noGrp="1"/>
          </p:cNvSpPr>
          <p:nvPr>
            <p:ph idx="1"/>
          </p:nvPr>
        </p:nvSpPr>
        <p:spPr>
          <a:xfrm>
            <a:off x="457200" y="1600200"/>
            <a:ext cx="8229600" cy="4525963"/>
          </a:xfrm>
        </p:spPr>
        <p:txBody>
          <a:bodyPr>
            <a:noAutofit/>
          </a:bodyPr>
          <a:lstStyle/>
          <a:p>
            <a:endParaRPr lang="pt-BR" sz="2000" b="1" dirty="0"/>
          </a:p>
          <a:p>
            <a:r>
              <a:rPr lang="pt-BR" sz="2000" b="1" dirty="0"/>
              <a:t>Este sistema de Gestão da Qualidade auxilia a organização a verificar se:</a:t>
            </a:r>
          </a:p>
          <a:p>
            <a:endParaRPr lang="pt-BR" sz="2000" dirty="0"/>
          </a:p>
          <a:p>
            <a:pPr marL="285750" indent="-285750">
              <a:buFont typeface="Arial" panose="020B0604020202020204" pitchFamily="34" charset="0"/>
              <a:buChar char="•"/>
            </a:pPr>
            <a:r>
              <a:rPr lang="pt-BR" sz="2000" dirty="0"/>
              <a:t>Existe comprometimento da alta administração para atender às disposições de sua política e objetivos;</a:t>
            </a:r>
          </a:p>
          <a:p>
            <a:pPr marL="285750" indent="-285750">
              <a:buFont typeface="Arial" panose="020B0604020202020204" pitchFamily="34" charset="0"/>
              <a:buChar char="•"/>
            </a:pPr>
            <a:r>
              <a:rPr lang="pt-BR" sz="2000" dirty="0"/>
              <a:t>Maior ênfase é dada a prevenção do que às ações corretivas;</a:t>
            </a:r>
          </a:p>
          <a:p>
            <a:pPr marL="285750" indent="-285750">
              <a:buFont typeface="Arial" panose="020B0604020202020204" pitchFamily="34" charset="0"/>
              <a:buChar char="•"/>
            </a:pPr>
            <a:r>
              <a:rPr lang="pt-BR" sz="2000" dirty="0"/>
              <a:t>As atuações tem foco no atendimento aos requisitos legais;</a:t>
            </a:r>
          </a:p>
          <a:p>
            <a:pPr marL="285750" indent="-285750">
              <a:buFont typeface="Arial" panose="020B0604020202020204" pitchFamily="34" charset="0"/>
              <a:buChar char="•"/>
            </a:pPr>
            <a:r>
              <a:rPr lang="pt-BR" sz="2000" dirty="0"/>
              <a:t>Os sistemas incorporam o processo de melhoria contínua.</a:t>
            </a:r>
            <a:endParaRPr lang="en-US" sz="2000" dirty="0">
              <a:solidFill>
                <a:schemeClr val="tx1"/>
              </a:solidFill>
            </a:endParaRPr>
          </a:p>
        </p:txBody>
      </p:sp>
    </p:spTree>
    <p:extLst>
      <p:ext uri="{BB962C8B-B14F-4D97-AF65-F5344CB8AC3E}">
        <p14:creationId xmlns="" xmlns:p14="http://schemas.microsoft.com/office/powerpoint/2010/main" val="13352971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OHSAS 18001 - APLICAÇÕES</a:t>
            </a:r>
          </a:p>
        </p:txBody>
      </p:sp>
      <p:sp>
        <p:nvSpPr>
          <p:cNvPr id="6" name="Espaço Reservado para Conteúdo 2">
            <a:extLst>
              <a:ext uri="{FF2B5EF4-FFF2-40B4-BE49-F238E27FC236}">
                <a16:creationId xmlns="" xmlns:a16="http://schemas.microsoft.com/office/drawing/2014/main" id="{B1560306-7CA3-44E9-A4AB-E2E187B37517}"/>
              </a:ext>
            </a:extLst>
          </p:cNvPr>
          <p:cNvSpPr>
            <a:spLocks noGrp="1"/>
          </p:cNvSpPr>
          <p:nvPr>
            <p:ph idx="1"/>
          </p:nvPr>
        </p:nvSpPr>
        <p:spPr>
          <a:xfrm>
            <a:off x="457200" y="1600200"/>
            <a:ext cx="8229600" cy="4525963"/>
          </a:xfrm>
        </p:spPr>
        <p:txBody>
          <a:bodyPr>
            <a:noAutofit/>
          </a:bodyPr>
          <a:lstStyle/>
          <a:p>
            <a:endParaRPr lang="pt-BR" sz="2000" b="1" dirty="0"/>
          </a:p>
          <a:p>
            <a:pPr marL="457200" indent="-457200">
              <a:buFont typeface="Arial" panose="020B0604020202020204" pitchFamily="34" charset="0"/>
              <a:buChar char="•"/>
            </a:pPr>
            <a:endParaRPr lang="pt-BR" sz="2000" dirty="0"/>
          </a:p>
          <a:p>
            <a:pPr marL="457200" indent="-457200">
              <a:buFont typeface="Arial" panose="020B0604020202020204" pitchFamily="34" charset="0"/>
              <a:buChar char="•"/>
            </a:pPr>
            <a:r>
              <a:rPr lang="pt-BR" sz="2000" dirty="0"/>
              <a:t>A OHSAS pode ser adaptada a todos os tipos de organização para ajudá-las a eliminar ou minimizar riscos e perigos ocupacional. A norma foi elaborada para criar as melhores condições possíveis de trabalho na organização, ajudando-o a atender os requisitos do setor e dos clientes e a cumprir as regulamentações legais. </a:t>
            </a:r>
          </a:p>
          <a:p>
            <a:pPr marL="457200" indent="-457200">
              <a:buFont typeface="Arial" panose="020B0604020202020204" pitchFamily="34" charset="0"/>
              <a:buChar char="•"/>
            </a:pPr>
            <a:r>
              <a:rPr lang="pt-BR" sz="2000" dirty="0"/>
              <a:t>A norma foi desenvolvida para ser compatível com a ISO 9001 (para Sistemas de Gestão da Qualidade) e com a ISO 14001 (para Sistemas de Gestão Ambiental), para ajudar a organização a cumprir com as obrigações de saúde e segurança de um modo eficiente.</a:t>
            </a:r>
          </a:p>
          <a:p>
            <a:pPr marL="457200" indent="-457200">
              <a:buFont typeface="Arial" panose="020B0604020202020204" pitchFamily="34" charset="0"/>
              <a:buChar char="•"/>
            </a:pPr>
            <a:endParaRPr lang="pt-BR" sz="2000" dirty="0"/>
          </a:p>
        </p:txBody>
      </p:sp>
    </p:spTree>
    <p:extLst>
      <p:ext uri="{BB962C8B-B14F-4D97-AF65-F5344CB8AC3E}">
        <p14:creationId xmlns="" xmlns:p14="http://schemas.microsoft.com/office/powerpoint/2010/main" val="3453067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OHSAS 18001 - BENEFÍCIOS</a:t>
            </a:r>
          </a:p>
        </p:txBody>
      </p:sp>
      <p:sp>
        <p:nvSpPr>
          <p:cNvPr id="6" name="Espaço Reservado para Conteúdo 2">
            <a:extLst>
              <a:ext uri="{FF2B5EF4-FFF2-40B4-BE49-F238E27FC236}">
                <a16:creationId xmlns="" xmlns:a16="http://schemas.microsoft.com/office/drawing/2014/main" id="{B1560306-7CA3-44E9-A4AB-E2E187B37517}"/>
              </a:ext>
            </a:extLst>
          </p:cNvPr>
          <p:cNvSpPr>
            <a:spLocks noGrp="1"/>
          </p:cNvSpPr>
          <p:nvPr>
            <p:ph idx="1"/>
          </p:nvPr>
        </p:nvSpPr>
        <p:spPr>
          <a:xfrm>
            <a:off x="457200" y="1600200"/>
            <a:ext cx="8229600" cy="4525963"/>
          </a:xfrm>
        </p:spPr>
        <p:txBody>
          <a:bodyPr>
            <a:noAutofit/>
          </a:bodyPr>
          <a:lstStyle/>
          <a:p>
            <a:endParaRPr lang="pt-BR" sz="2000" b="1" dirty="0"/>
          </a:p>
          <a:p>
            <a:pPr>
              <a:buFont typeface="Arial" panose="020B0604020202020204" pitchFamily="34" charset="0"/>
              <a:buChar char="•"/>
            </a:pPr>
            <a:r>
              <a:rPr lang="pt-BR" sz="2000" dirty="0"/>
              <a:t>Criação das melhores condições de trabalho possíveis na sua organização </a:t>
            </a:r>
          </a:p>
          <a:p>
            <a:pPr>
              <a:buFont typeface="Arial" panose="020B0604020202020204" pitchFamily="34" charset="0"/>
              <a:buChar char="•"/>
            </a:pPr>
            <a:r>
              <a:rPr lang="pt-BR" sz="2000" dirty="0"/>
              <a:t>Identificação de perigos e definição de controles para gerenciá-los</a:t>
            </a:r>
          </a:p>
          <a:p>
            <a:pPr>
              <a:buFont typeface="Arial" panose="020B0604020202020204" pitchFamily="34" charset="0"/>
              <a:buChar char="•"/>
            </a:pPr>
            <a:r>
              <a:rPr lang="pt-BR" sz="2000" dirty="0"/>
              <a:t>Redução de acidentes e doenças de trabalho, reduzindo custos e inatividade </a:t>
            </a:r>
          </a:p>
          <a:p>
            <a:pPr>
              <a:buFont typeface="Arial" panose="020B0604020202020204" pitchFamily="34" charset="0"/>
              <a:buChar char="•"/>
            </a:pPr>
            <a:r>
              <a:rPr lang="pt-BR" sz="2000" dirty="0"/>
              <a:t>Engajamento e motivação dos funcionários com condições de trabalho melhores e mais seguras </a:t>
            </a:r>
          </a:p>
          <a:p>
            <a:pPr>
              <a:buFont typeface="Arial" panose="020B0604020202020204" pitchFamily="34" charset="0"/>
              <a:buChar char="•"/>
            </a:pPr>
            <a:r>
              <a:rPr lang="pt-BR" sz="2000" dirty="0"/>
              <a:t>Demonstração de conformidade para clientes e fornecedores</a:t>
            </a:r>
          </a:p>
        </p:txBody>
      </p:sp>
    </p:spTree>
    <p:extLst>
      <p:ext uri="{BB962C8B-B14F-4D97-AF65-F5344CB8AC3E}">
        <p14:creationId xmlns="" xmlns:p14="http://schemas.microsoft.com/office/powerpoint/2010/main" val="19139444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03648" y="260648"/>
            <a:ext cx="8275638" cy="719137"/>
          </a:xfrm>
        </p:spPr>
        <p:txBody>
          <a:bodyPr/>
          <a:lstStyle/>
          <a:p>
            <a:r>
              <a:rPr lang="pt-BR" dirty="0"/>
              <a:t>OHSAS 18001 - REQUESITOS</a:t>
            </a:r>
          </a:p>
        </p:txBody>
      </p:sp>
      <p:sp>
        <p:nvSpPr>
          <p:cNvPr id="5" name="CaixaDeTexto 4">
            <a:extLst>
              <a:ext uri="{FF2B5EF4-FFF2-40B4-BE49-F238E27FC236}">
                <a16:creationId xmlns="" xmlns:a16="http://schemas.microsoft.com/office/drawing/2014/main" id="{97260F5A-183B-4FB9-B101-9C3E1520D4DE}"/>
              </a:ext>
            </a:extLst>
          </p:cNvPr>
          <p:cNvSpPr txBox="1"/>
          <p:nvPr/>
        </p:nvSpPr>
        <p:spPr>
          <a:xfrm>
            <a:off x="287524" y="1117193"/>
            <a:ext cx="8568952" cy="5478423"/>
          </a:xfrm>
          <a:prstGeom prst="rect">
            <a:avLst/>
          </a:prstGeom>
          <a:noFill/>
        </p:spPr>
        <p:txBody>
          <a:bodyPr wrap="square" rtlCol="0">
            <a:spAutoFit/>
          </a:bodyPr>
          <a:lstStyle/>
          <a:p>
            <a:r>
              <a:rPr lang="pt-BR" altLang="pt-BR" sz="1400" b="1" dirty="0"/>
              <a:t>1. Recursos, atribuições, responsabilidade, obrigações e autoridade </a:t>
            </a:r>
            <a:br>
              <a:rPr lang="pt-BR" altLang="pt-BR" sz="1400" b="1" dirty="0"/>
            </a:br>
            <a:r>
              <a:rPr lang="pt-BR" altLang="pt-BR" sz="1400" dirty="0"/>
              <a:t>A responsabilidade final da segurança e saúde do trabalho e do sistema de gestão da segurança e saúde do trabalho reside na gestão de topo. </a:t>
            </a:r>
            <a:br>
              <a:rPr lang="pt-BR" altLang="pt-BR" sz="1400" dirty="0"/>
            </a:br>
            <a:r>
              <a:rPr lang="pt-BR" altLang="pt-BR" sz="1400" dirty="0"/>
              <a:t> 2. </a:t>
            </a:r>
            <a:r>
              <a:rPr lang="pt-BR" altLang="pt-BR" sz="1400" b="1" dirty="0"/>
              <a:t>Competência, formação e sensibilização </a:t>
            </a:r>
            <a:br>
              <a:rPr lang="pt-BR" altLang="pt-BR" sz="1400" b="1" dirty="0"/>
            </a:br>
            <a:r>
              <a:rPr lang="pt-BR" altLang="pt-BR" sz="1400" b="1" dirty="0"/>
              <a:t>  </a:t>
            </a:r>
            <a:r>
              <a:rPr lang="pt-BR" altLang="pt-BR" sz="1400" dirty="0"/>
              <a:t>A organização deve assegurar que qualquer pessoa que esteja sob seu controle e que execute tarefas que possam causar impacto(s) na SST, é competente com base numa adequada escolaridade, formação ou experiência, e deve manter os registros associados.</a:t>
            </a:r>
            <a:br>
              <a:rPr lang="pt-BR" altLang="pt-BR" sz="1400" dirty="0"/>
            </a:br>
            <a:r>
              <a:rPr lang="pt-BR" altLang="pt-BR" sz="1400" b="1" dirty="0"/>
              <a:t> 3. Comunicação, participação e consulta </a:t>
            </a:r>
            <a:br>
              <a:rPr lang="pt-BR" altLang="pt-BR" sz="1400" b="1" dirty="0"/>
            </a:br>
            <a:r>
              <a:rPr lang="pt-BR" altLang="pt-BR" sz="1400" b="1" dirty="0"/>
              <a:t>Comunicação</a:t>
            </a:r>
            <a:r>
              <a:rPr lang="pt-BR" altLang="pt-BR" sz="1400" dirty="0"/>
              <a:t>: No que se refere aos seus riscos para a SST e ao seu sistema de gestão da segurança e saúde do trabalho, a organização deve estabelecer, implementar e manter um ou mais procedimentos</a:t>
            </a:r>
            <a:br>
              <a:rPr lang="pt-BR" altLang="pt-BR" sz="1400" dirty="0"/>
            </a:br>
            <a:r>
              <a:rPr lang="pt-BR" altLang="pt-BR" sz="1400" b="1" dirty="0"/>
              <a:t> Participação e consulta </a:t>
            </a:r>
            <a:r>
              <a:rPr lang="pt-BR" altLang="pt-BR" sz="1400" dirty="0"/>
              <a:t>: A organização deve estabelecer, implementar e manter um ou mais procedimentos para: A participação dos trabalhadores através do(a):  envolvimento apropriado na identificação de perigos, avaliação de riscos e determinação das medidas de controlo;  envolvimento apropriado na investigação de incidentes;  envolvimento no desenvolvimento e análise das políticas de objetivos de SST;  consulta quando ocorram alterações que possam afetar a sua SST;  representação em matéria de SST. </a:t>
            </a:r>
            <a:br>
              <a:rPr lang="pt-BR" altLang="pt-BR" sz="1400" dirty="0"/>
            </a:br>
            <a:r>
              <a:rPr lang="pt-BR" altLang="pt-BR" sz="1400" b="1" dirty="0"/>
              <a:t> 4.Documentação </a:t>
            </a:r>
            <a:br>
              <a:rPr lang="pt-BR" altLang="pt-BR" sz="1400" b="1" dirty="0"/>
            </a:br>
            <a:r>
              <a:rPr lang="pt-BR" altLang="pt-BR" sz="1400" dirty="0"/>
              <a:t>A documentação do sistema de gestão da segurança e saúde do trabalho deve incluir: a) a política de SST e os objetivos; b) uma descrição do âmbito do sistema de gestão da segurança e saúde do trabalho; c) uma descrição dos principais elementos do sistema de gestão da segurança e saúde do trabalho e suas interações, e referências a documentos relacionados; d) documentos, incluindo registos, requeridos por esta Norma; e e) documentos, incluindo registros, definidos como necessários pela organização para assegurar o planejamento, a operação e o controlo eficazes dos processos relacionados com os seus riscos para a SST. </a:t>
            </a:r>
            <a:br>
              <a:rPr lang="pt-BR" altLang="pt-BR" sz="1400" dirty="0"/>
            </a:br>
            <a:endParaRPr lang="pt-BR" sz="1400" dirty="0"/>
          </a:p>
        </p:txBody>
      </p:sp>
    </p:spTree>
    <p:extLst>
      <p:ext uri="{BB962C8B-B14F-4D97-AF65-F5344CB8AC3E}">
        <p14:creationId xmlns="" xmlns:p14="http://schemas.microsoft.com/office/powerpoint/2010/main" val="4139480306"/>
      </p:ext>
    </p:extLst>
  </p:cSld>
  <p:clrMapOvr>
    <a:masterClrMapping/>
  </p:clrMapOvr>
  <p:timing>
    <p:tnLst>
      <p:par>
        <p:cTn id="1" dur="indefinite" restart="never" nodeType="tmRoot"/>
      </p:par>
    </p:tnLst>
  </p:timing>
</p:sld>
</file>

<file path=ppt/theme/theme1.xml><?xml version="1.0" encoding="utf-8"?>
<a:theme xmlns:a="http://schemas.openxmlformats.org/drawingml/2006/main" name="IFSul">
  <a:themeElements>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o Office">
      <a:majorFont>
        <a:latin typeface="Arial"/>
        <a:ea typeface=""/>
        <a:cs typeface="Arial Unicode MS"/>
      </a:majorFont>
      <a:minorFont>
        <a:latin typeface="Arial"/>
        <a:ea typeface=""/>
        <a:cs typeface="Arial Unicode MS"/>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5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5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o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o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o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IFSul</Template>
  <TotalTime>4980</TotalTime>
  <Words>1335</Words>
  <Application>Microsoft Office PowerPoint</Application>
  <PresentationFormat>Apresentação na tela (4:3)</PresentationFormat>
  <Paragraphs>122</Paragraphs>
  <Slides>21</Slides>
  <Notes>1</Notes>
  <HiddenSlides>0</HiddenSlides>
  <MMClips>0</MMClips>
  <ScaleCrop>false</ScaleCrop>
  <HeadingPairs>
    <vt:vector size="4" baseType="variant">
      <vt:variant>
        <vt:lpstr>Tema</vt:lpstr>
      </vt:variant>
      <vt:variant>
        <vt:i4>1</vt:i4>
      </vt:variant>
      <vt:variant>
        <vt:lpstr>Títulos de slides</vt:lpstr>
      </vt:variant>
      <vt:variant>
        <vt:i4>21</vt:i4>
      </vt:variant>
    </vt:vector>
  </HeadingPairs>
  <TitlesOfParts>
    <vt:vector size="22" baseType="lpstr">
      <vt:lpstr>IFSul</vt:lpstr>
      <vt:lpstr>OHSAS 18001</vt:lpstr>
      <vt:lpstr>O QUE É A OHSAS 18001?</vt:lpstr>
      <vt:lpstr>OHSAS 18001</vt:lpstr>
      <vt:lpstr>OHSAS 18001 - OBJETIVOS</vt:lpstr>
      <vt:lpstr>OHSAS 18001 - OBJETIVOS</vt:lpstr>
      <vt:lpstr>OHSAS 18001 - OBJETIVOS</vt:lpstr>
      <vt:lpstr>OHSAS 18001 - APLICAÇÕES</vt:lpstr>
      <vt:lpstr>OHSAS 18001 - BENEFÍCIOS</vt:lpstr>
      <vt:lpstr>OHSAS 18001 - REQUESITOS</vt:lpstr>
      <vt:lpstr>OHSAS 18001 - REQUESITOS</vt:lpstr>
      <vt:lpstr>OHSAS 18001 - REQUESITOS</vt:lpstr>
      <vt:lpstr>OHSAS 18001 – EXEMPLOS 1</vt:lpstr>
      <vt:lpstr>OHSAS 18001 – EXEMPLOS 2</vt:lpstr>
      <vt:lpstr>OHSAS 18001 –PRÁTICA</vt:lpstr>
      <vt:lpstr>Perguntas? </vt:lpstr>
      <vt:lpstr>Slide 16</vt:lpstr>
      <vt:lpstr>Slide 17</vt:lpstr>
      <vt:lpstr>Slide 18</vt:lpstr>
      <vt:lpstr>Slide 19</vt:lpstr>
      <vt:lpstr>Slide 20</vt:lpstr>
      <vt:lpstr>Slide 21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Inversão de Mecanismos Introdução a Mecanismos Característicos</dc:title>
  <dc:creator>Cristiano Linck</dc:creator>
  <cp:lastModifiedBy>josem5</cp:lastModifiedBy>
  <cp:revision>90</cp:revision>
  <dcterms:created xsi:type="dcterms:W3CDTF">2013-03-27T16:39:24Z</dcterms:created>
  <dcterms:modified xsi:type="dcterms:W3CDTF">2017-11-22T18:21:09Z</dcterms:modified>
</cp:coreProperties>
</file>