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9" d="100"/>
          <a:sy n="119" d="100"/>
        </p:scale>
        <p:origin x="-72"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9B7FA019-CFFA-4AE4-B494-ACA8DC9268D5}" type="datetimeFigureOut">
              <a:rPr lang="pt-BR" smtClean="0"/>
              <a:pPr/>
              <a:t>06/11/2014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5E25D02-27D0-4291-AA59-3A9857B5964A}"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B7FA019-CFFA-4AE4-B494-ACA8DC9268D5}" type="datetimeFigureOut">
              <a:rPr lang="pt-BR" smtClean="0"/>
              <a:pPr/>
              <a:t>06/11/2014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5E25D02-27D0-4291-AA59-3A9857B5964A}"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B7FA019-CFFA-4AE4-B494-ACA8DC9268D5}" type="datetimeFigureOut">
              <a:rPr lang="pt-BR" smtClean="0"/>
              <a:pPr/>
              <a:t>06/11/2014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5E25D02-27D0-4291-AA59-3A9857B5964A}"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9B7FA019-CFFA-4AE4-B494-ACA8DC9268D5}" type="datetimeFigureOut">
              <a:rPr lang="pt-BR" smtClean="0"/>
              <a:pPr/>
              <a:t>06/11/2014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5E25D02-27D0-4291-AA59-3A9857B5964A}"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9B7FA019-CFFA-4AE4-B494-ACA8DC9268D5}" type="datetimeFigureOut">
              <a:rPr lang="pt-BR" smtClean="0"/>
              <a:pPr/>
              <a:t>06/11/2014</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5E25D02-27D0-4291-AA59-3A9857B5964A}"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9B7FA019-CFFA-4AE4-B494-ACA8DC9268D5}" type="datetimeFigureOut">
              <a:rPr lang="pt-BR" smtClean="0"/>
              <a:pPr/>
              <a:t>06/11/2014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C5E25D02-27D0-4291-AA59-3A9857B5964A}"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9B7FA019-CFFA-4AE4-B494-ACA8DC9268D5}" type="datetimeFigureOut">
              <a:rPr lang="pt-BR" smtClean="0"/>
              <a:pPr/>
              <a:t>06/11/2014</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C5E25D02-27D0-4291-AA59-3A9857B5964A}"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9B7FA019-CFFA-4AE4-B494-ACA8DC9268D5}" type="datetimeFigureOut">
              <a:rPr lang="pt-BR" smtClean="0"/>
              <a:pPr/>
              <a:t>06/11/2014</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C5E25D02-27D0-4291-AA59-3A9857B5964A}"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9B7FA019-CFFA-4AE4-B494-ACA8DC9268D5}" type="datetimeFigureOut">
              <a:rPr lang="pt-BR" smtClean="0"/>
              <a:pPr/>
              <a:t>06/11/2014</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C5E25D02-27D0-4291-AA59-3A9857B5964A}"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9B7FA019-CFFA-4AE4-B494-ACA8DC9268D5}" type="datetimeFigureOut">
              <a:rPr lang="pt-BR" smtClean="0"/>
              <a:pPr/>
              <a:t>06/11/2014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C5E25D02-27D0-4291-AA59-3A9857B5964A}"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9B7FA019-CFFA-4AE4-B494-ACA8DC9268D5}" type="datetimeFigureOut">
              <a:rPr lang="pt-BR" smtClean="0"/>
              <a:pPr/>
              <a:t>06/11/2014</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C5E25D02-27D0-4291-AA59-3A9857B5964A}"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7FA019-CFFA-4AE4-B494-ACA8DC9268D5}" type="datetimeFigureOut">
              <a:rPr lang="pt-BR" smtClean="0"/>
              <a:pPr/>
              <a:t>06/11/2014</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E25D02-27D0-4291-AA59-3A9857B5964A}"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0" y="214290"/>
            <a:ext cx="9144000" cy="3000396"/>
          </a:xfrm>
          <a:solidFill>
            <a:schemeClr val="tx2">
              <a:lumMod val="60000"/>
              <a:lumOff val="40000"/>
            </a:schemeClr>
          </a:solidFill>
          <a:ln>
            <a:solidFill>
              <a:schemeClr val="tx1"/>
            </a:solidFill>
          </a:ln>
        </p:spPr>
        <p:style>
          <a:lnRef idx="3">
            <a:schemeClr val="lt1"/>
          </a:lnRef>
          <a:fillRef idx="1">
            <a:schemeClr val="dk1"/>
          </a:fillRef>
          <a:effectRef idx="1">
            <a:schemeClr val="dk1"/>
          </a:effectRef>
          <a:fontRef idx="minor">
            <a:schemeClr val="lt1"/>
          </a:fontRef>
        </p:style>
        <p:txBody>
          <a:bodyPr>
            <a:normAutofit/>
          </a:bodyPr>
          <a:lstStyle/>
          <a:p>
            <a:r>
              <a:rPr lang="pt-BR" dirty="0" smtClean="0">
                <a:solidFill>
                  <a:schemeClr val="tx1"/>
                </a:solidFill>
                <a:latin typeface="Arial" pitchFamily="34" charset="0"/>
                <a:cs typeface="Arial" pitchFamily="34" charset="0"/>
              </a:rPr>
              <a:t>A problemática do desenvolvimento </a:t>
            </a:r>
            <a:br>
              <a:rPr lang="pt-BR" dirty="0" smtClean="0">
                <a:solidFill>
                  <a:schemeClr val="tx1"/>
                </a:solidFill>
                <a:latin typeface="Arial" pitchFamily="34" charset="0"/>
                <a:cs typeface="Arial" pitchFamily="34" charset="0"/>
              </a:rPr>
            </a:br>
            <a:r>
              <a:rPr lang="pt-BR" dirty="0" smtClean="0">
                <a:solidFill>
                  <a:schemeClr val="tx1"/>
                </a:solidFill>
                <a:latin typeface="Arial" pitchFamily="34" charset="0"/>
                <a:cs typeface="Arial" pitchFamily="34" charset="0"/>
              </a:rPr>
              <a:t>dentro do campo de construção de </a:t>
            </a:r>
            <a:br>
              <a:rPr lang="pt-BR" dirty="0" smtClean="0">
                <a:solidFill>
                  <a:schemeClr val="tx1"/>
                </a:solidFill>
                <a:latin typeface="Arial" pitchFamily="34" charset="0"/>
                <a:cs typeface="Arial" pitchFamily="34" charset="0"/>
              </a:rPr>
            </a:br>
            <a:r>
              <a:rPr lang="pt-BR" dirty="0" smtClean="0">
                <a:solidFill>
                  <a:schemeClr val="tx1"/>
                </a:solidFill>
                <a:latin typeface="Arial" pitchFamily="34" charset="0"/>
                <a:cs typeface="Arial" pitchFamily="34" charset="0"/>
              </a:rPr>
              <a:t>políticas culturais </a:t>
            </a:r>
            <a:endParaRPr lang="pt-BR" dirty="0">
              <a:solidFill>
                <a:schemeClr val="tx1"/>
              </a:solidFill>
              <a:latin typeface="Arial" pitchFamily="34" charset="0"/>
              <a:cs typeface="Arial" pitchFamily="34" charset="0"/>
            </a:endParaRPr>
          </a:p>
        </p:txBody>
      </p:sp>
      <p:sp>
        <p:nvSpPr>
          <p:cNvPr id="3" name="Subtítulo 2"/>
          <p:cNvSpPr>
            <a:spLocks noGrp="1"/>
          </p:cNvSpPr>
          <p:nvPr>
            <p:ph type="subTitle" idx="1"/>
          </p:nvPr>
        </p:nvSpPr>
        <p:spPr>
          <a:xfrm>
            <a:off x="0" y="5676880"/>
            <a:ext cx="1714480" cy="1181120"/>
          </a:xfrm>
          <a:solidFill>
            <a:schemeClr val="tx2">
              <a:lumMod val="60000"/>
              <a:lumOff val="40000"/>
            </a:schemeClr>
          </a:solidFill>
          <a:ln>
            <a:solidFill>
              <a:schemeClr val="tx1"/>
            </a:solidFill>
          </a:ln>
        </p:spPr>
        <p:txBody>
          <a:bodyPr>
            <a:normAutofit/>
          </a:bodyPr>
          <a:lstStyle/>
          <a:p>
            <a:r>
              <a:rPr lang="pt-BR" sz="1800" dirty="0" smtClean="0">
                <a:solidFill>
                  <a:schemeClr val="tx1"/>
                </a:solidFill>
                <a:latin typeface="Arial" pitchFamily="34" charset="0"/>
                <a:cs typeface="Arial" pitchFamily="34" charset="0"/>
              </a:rPr>
              <a:t>Nome:</a:t>
            </a:r>
            <a:r>
              <a:rPr lang="pt-BR" sz="1800" dirty="0" err="1" smtClean="0">
                <a:solidFill>
                  <a:schemeClr val="tx1"/>
                </a:solidFill>
                <a:latin typeface="Arial" pitchFamily="34" charset="0"/>
                <a:cs typeface="Arial" pitchFamily="34" charset="0"/>
              </a:rPr>
              <a:t>Darlan</a:t>
            </a:r>
            <a:r>
              <a:rPr lang="pt-BR" sz="1800" dirty="0" smtClean="0">
                <a:solidFill>
                  <a:schemeClr val="tx1"/>
                </a:solidFill>
                <a:latin typeface="Arial" pitchFamily="34" charset="0"/>
                <a:cs typeface="Arial" pitchFamily="34" charset="0"/>
              </a:rPr>
              <a:t> Goulart</a:t>
            </a:r>
          </a:p>
          <a:p>
            <a:r>
              <a:rPr lang="pt-BR" sz="1800" dirty="0" smtClean="0">
                <a:solidFill>
                  <a:schemeClr val="tx1"/>
                </a:solidFill>
                <a:latin typeface="Arial" pitchFamily="34" charset="0"/>
                <a:cs typeface="Arial" pitchFamily="34" charset="0"/>
              </a:rPr>
              <a:t>Turma:2L</a:t>
            </a:r>
            <a:endParaRPr lang="pt-BR" sz="1800" dirty="0">
              <a:solidFill>
                <a:schemeClr val="tx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00034" y="642918"/>
            <a:ext cx="8286808" cy="4093428"/>
          </a:xfrm>
          <a:prstGeom prst="rect">
            <a:avLst/>
          </a:prstGeom>
          <a:solidFill>
            <a:schemeClr val="tx2">
              <a:lumMod val="60000"/>
              <a:lumOff val="40000"/>
            </a:schemeClr>
          </a:solidFill>
          <a:ln>
            <a:solidFill>
              <a:schemeClr val="tx1"/>
            </a:solidFill>
          </a:ln>
        </p:spPr>
        <p:txBody>
          <a:bodyPr wrap="square" rtlCol="0">
            <a:spAutoFit/>
          </a:bodyPr>
          <a:lstStyle/>
          <a:p>
            <a:r>
              <a:rPr lang="pt-BR" sz="2600" dirty="0" smtClean="0">
                <a:latin typeface="Arial" pitchFamily="34" charset="0"/>
                <a:cs typeface="Arial" pitchFamily="34" charset="0"/>
              </a:rPr>
              <a:t>O diálogo entre economia, políticas culturais e desenvolvimento, ainda hoje, se dá de </a:t>
            </a:r>
          </a:p>
          <a:p>
            <a:r>
              <a:rPr lang="pt-BR" sz="2600" dirty="0" smtClean="0">
                <a:latin typeface="Arial" pitchFamily="34" charset="0"/>
                <a:cs typeface="Arial" pitchFamily="34" charset="0"/>
              </a:rPr>
              <a:t>maneira complexa, permeada por desconfianças e estranhamento. Para trabalharmos na direção de uma estruturação de tal campo de diálogo é necessário o enfrentamento de algumas concepções antigas ou de mitos que ainda permanecem </a:t>
            </a:r>
          </a:p>
          <a:p>
            <a:r>
              <a:rPr lang="pt-BR" sz="2600" dirty="0" smtClean="0">
                <a:latin typeface="Arial" pitchFamily="34" charset="0"/>
                <a:cs typeface="Arial" pitchFamily="34" charset="0"/>
              </a:rPr>
              <a:t>vigentes. O primeiro, e talvez, maior é o de uma concepção de desenvolvimento restrita à idéia de crescimento econômico.</a:t>
            </a:r>
            <a:endParaRPr lang="pt-BR" sz="2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869006"/>
          </a:xfrm>
          <a:solidFill>
            <a:schemeClr val="tx2">
              <a:lumMod val="60000"/>
              <a:lumOff val="40000"/>
            </a:schemeClr>
          </a:solidFill>
          <a:ln>
            <a:solidFill>
              <a:schemeClr val="tx1"/>
            </a:solidFill>
          </a:ln>
        </p:spPr>
        <p:txBody>
          <a:bodyPr>
            <a:noAutofit/>
          </a:bodyPr>
          <a:lstStyle/>
          <a:p>
            <a:r>
              <a:rPr lang="pt-BR" sz="2600" dirty="0" smtClean="0">
                <a:latin typeface="Arial" pitchFamily="34" charset="0"/>
                <a:cs typeface="Arial" pitchFamily="34" charset="0"/>
              </a:rPr>
              <a:t/>
            </a:r>
            <a:br>
              <a:rPr lang="pt-BR" sz="2600" dirty="0" smtClean="0">
                <a:latin typeface="Arial" pitchFamily="34" charset="0"/>
                <a:cs typeface="Arial" pitchFamily="34" charset="0"/>
              </a:rPr>
            </a:br>
            <a:r>
              <a:rPr lang="pt-BR" sz="2600" dirty="0" smtClean="0">
                <a:latin typeface="Arial" pitchFamily="34" charset="0"/>
                <a:cs typeface="Arial" pitchFamily="34" charset="0"/>
              </a:rPr>
              <a:t>A década de 1980 se mostra como um momento chave (ainda que pouco trabalhada), </a:t>
            </a:r>
            <a:br>
              <a:rPr lang="pt-BR" sz="2600" dirty="0" smtClean="0">
                <a:latin typeface="Arial" pitchFamily="34" charset="0"/>
                <a:cs typeface="Arial" pitchFamily="34" charset="0"/>
              </a:rPr>
            </a:br>
            <a:r>
              <a:rPr lang="pt-BR" sz="2600" dirty="0" smtClean="0">
                <a:latin typeface="Arial" pitchFamily="34" charset="0"/>
                <a:cs typeface="Arial" pitchFamily="34" charset="0"/>
              </a:rPr>
              <a:t>no Brasil, no mapeamento das discussões que tomam o conceito de desenvolvimento desatrelado da noção restrita de crescimento econômico. É importante voltar ao período em que </a:t>
            </a:r>
            <a:br>
              <a:rPr lang="pt-BR" sz="2600" dirty="0" smtClean="0">
                <a:latin typeface="Arial" pitchFamily="34" charset="0"/>
                <a:cs typeface="Arial" pitchFamily="34" charset="0"/>
              </a:rPr>
            </a:br>
            <a:r>
              <a:rPr lang="pt-BR" sz="2600" dirty="0" smtClean="0">
                <a:latin typeface="Arial" pitchFamily="34" charset="0"/>
                <a:cs typeface="Arial" pitchFamily="34" charset="0"/>
              </a:rPr>
              <a:t>o economista Celso Furtado foi ministro da Cultura do governo do Presidente José Sarney.</a:t>
            </a:r>
            <a:br>
              <a:rPr lang="pt-BR" sz="2600" dirty="0" smtClean="0">
                <a:latin typeface="Arial" pitchFamily="34" charset="0"/>
                <a:cs typeface="Arial" pitchFamily="34" charset="0"/>
              </a:rPr>
            </a:br>
            <a:r>
              <a:rPr lang="pt-BR" sz="2600" dirty="0" smtClean="0">
                <a:latin typeface="Arial" pitchFamily="34" charset="0"/>
                <a:cs typeface="Arial" pitchFamily="34" charset="0"/>
              </a:rPr>
              <a:t>Furtado afirmou, no discurso proferido na solenidade de assinatura do envio do projeto de lei </a:t>
            </a:r>
            <a:br>
              <a:rPr lang="pt-BR" sz="2600" dirty="0" smtClean="0">
                <a:latin typeface="Arial" pitchFamily="34" charset="0"/>
                <a:cs typeface="Arial" pitchFamily="34" charset="0"/>
              </a:rPr>
            </a:br>
            <a:r>
              <a:rPr lang="pt-BR" sz="2600" dirty="0" smtClean="0">
                <a:latin typeface="Arial" pitchFamily="34" charset="0"/>
                <a:cs typeface="Arial" pitchFamily="34" charset="0"/>
              </a:rPr>
              <a:t>de incentivos fiscais para a área da cultura , que a pretensão do governo era a de: </a:t>
            </a:r>
            <a:endParaRPr lang="pt-BR" sz="2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642918"/>
            <a:ext cx="8229600" cy="5143536"/>
          </a:xfrm>
          <a:solidFill>
            <a:schemeClr val="tx2">
              <a:lumMod val="60000"/>
              <a:lumOff val="40000"/>
            </a:schemeClr>
          </a:solidFill>
          <a:ln>
            <a:solidFill>
              <a:schemeClr val="tx1"/>
            </a:solidFill>
          </a:ln>
        </p:spPr>
        <p:txBody>
          <a:bodyPr>
            <a:normAutofit/>
          </a:bodyPr>
          <a:lstStyle/>
          <a:p>
            <a:r>
              <a:rPr lang="pt-BR" sz="2600" dirty="0" smtClean="0">
                <a:latin typeface="Arial" pitchFamily="34" charset="0"/>
                <a:cs typeface="Arial" pitchFamily="34" charset="0"/>
              </a:rPr>
              <a:t>...estimular a emergência e o desenvolvimento das forças criativas, tão vigorosas </a:t>
            </a:r>
            <a:br>
              <a:rPr lang="pt-BR" sz="2600" dirty="0" smtClean="0">
                <a:latin typeface="Arial" pitchFamily="34" charset="0"/>
                <a:cs typeface="Arial" pitchFamily="34" charset="0"/>
              </a:rPr>
            </a:br>
            <a:r>
              <a:rPr lang="pt-BR" sz="2600" dirty="0" smtClean="0">
                <a:latin typeface="Arial" pitchFamily="34" charset="0"/>
                <a:cs typeface="Arial" pitchFamily="34" charset="0"/>
              </a:rPr>
              <a:t>em nosso povo, é facilitar o surgimento e o revigoramento de instituições locais de apoio à ação cultural, e ainda ativar na sociedade a consciência de que o efetivo controle do uso dos recursos que se aplicam na cultura e transitam pelo estado é tarefa que corresponde às comunidade que deles se beneficiam. (Furtado. </a:t>
            </a:r>
            <a:br>
              <a:rPr lang="pt-BR" sz="2600" dirty="0" smtClean="0">
                <a:latin typeface="Arial" pitchFamily="34" charset="0"/>
                <a:cs typeface="Arial" pitchFamily="34" charset="0"/>
              </a:rPr>
            </a:br>
            <a:r>
              <a:rPr lang="pt-BR" sz="2600" dirty="0" smtClean="0">
                <a:latin typeface="Arial" pitchFamily="34" charset="0"/>
                <a:cs typeface="Arial" pitchFamily="34" charset="0"/>
              </a:rPr>
              <a:t>1988-A p.9)</a:t>
            </a:r>
            <a:endParaRPr lang="pt-BR" sz="2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6011882"/>
          </a:xfrm>
          <a:solidFill>
            <a:schemeClr val="tx2">
              <a:lumMod val="60000"/>
              <a:lumOff val="40000"/>
            </a:schemeClr>
          </a:solidFill>
          <a:ln>
            <a:solidFill>
              <a:schemeClr val="tx1"/>
            </a:solidFill>
          </a:ln>
        </p:spPr>
        <p:txBody>
          <a:bodyPr>
            <a:noAutofit/>
          </a:bodyPr>
          <a:lstStyle/>
          <a:p>
            <a:r>
              <a:rPr lang="pt-BR" sz="2600" dirty="0" smtClean="0">
                <a:latin typeface="Arial" pitchFamily="34" charset="0"/>
                <a:cs typeface="Arial" pitchFamily="34" charset="0"/>
              </a:rPr>
              <a:t>O ministro classificou a capacidade criativa da sociedade como vigorosa, apostando </a:t>
            </a:r>
            <a:br>
              <a:rPr lang="pt-BR" sz="2600" dirty="0" smtClean="0">
                <a:latin typeface="Arial" pitchFamily="34" charset="0"/>
                <a:cs typeface="Arial" pitchFamily="34" charset="0"/>
              </a:rPr>
            </a:br>
            <a:r>
              <a:rPr lang="pt-BR" sz="2600" dirty="0" smtClean="0">
                <a:latin typeface="Arial" pitchFamily="34" charset="0"/>
                <a:cs typeface="Arial" pitchFamily="34" charset="0"/>
              </a:rPr>
              <a:t>na criação da lei para gerar um processo de desenvolvimento da mesma. A lei integraria uma </a:t>
            </a:r>
            <a:br>
              <a:rPr lang="pt-BR" sz="2600" dirty="0" smtClean="0">
                <a:latin typeface="Arial" pitchFamily="34" charset="0"/>
                <a:cs typeface="Arial" pitchFamily="34" charset="0"/>
              </a:rPr>
            </a:br>
            <a:r>
              <a:rPr lang="pt-BR" sz="2600" dirty="0" smtClean="0">
                <a:latin typeface="Arial" pitchFamily="34" charset="0"/>
                <a:cs typeface="Arial" pitchFamily="34" charset="0"/>
              </a:rPr>
              <a:t>política cultural, cujo eixo deveria ser o da liberação das forças criativas da sociedade. Não </a:t>
            </a:r>
            <a:br>
              <a:rPr lang="pt-BR" sz="2600" dirty="0" smtClean="0">
                <a:latin typeface="Arial" pitchFamily="34" charset="0"/>
                <a:cs typeface="Arial" pitchFamily="34" charset="0"/>
              </a:rPr>
            </a:br>
            <a:r>
              <a:rPr lang="pt-BR" sz="2600" dirty="0" smtClean="0">
                <a:latin typeface="Arial" pitchFamily="34" charset="0"/>
                <a:cs typeface="Arial" pitchFamily="34" charset="0"/>
              </a:rPr>
              <a:t>se pode deixar de ressaltar que o país estava recém saído de vinte longos anos de ditadura </a:t>
            </a:r>
            <a:br>
              <a:rPr lang="pt-BR" sz="2600" dirty="0" smtClean="0">
                <a:latin typeface="Arial" pitchFamily="34" charset="0"/>
                <a:cs typeface="Arial" pitchFamily="34" charset="0"/>
              </a:rPr>
            </a:br>
            <a:r>
              <a:rPr lang="pt-BR" sz="2600" dirty="0" smtClean="0">
                <a:latin typeface="Arial" pitchFamily="34" charset="0"/>
                <a:cs typeface="Arial" pitchFamily="34" charset="0"/>
              </a:rPr>
              <a:t>militar. Pode-se dizer que o discurso de Celso Furtado incita a sociedade a assumir o papel </a:t>
            </a:r>
            <a:br>
              <a:rPr lang="pt-BR" sz="2600" dirty="0" smtClean="0">
                <a:latin typeface="Arial" pitchFamily="34" charset="0"/>
                <a:cs typeface="Arial" pitchFamily="34" charset="0"/>
              </a:rPr>
            </a:br>
            <a:r>
              <a:rPr lang="pt-BR" sz="2600" dirty="0" smtClean="0">
                <a:latin typeface="Arial" pitchFamily="34" charset="0"/>
                <a:cs typeface="Arial" pitchFamily="34" charset="0"/>
              </a:rPr>
              <a:t>de protagonista no processo, de maneira a conduzir as mudanças que devem se processar no </a:t>
            </a:r>
            <a:br>
              <a:rPr lang="pt-BR" sz="2600" dirty="0" smtClean="0">
                <a:latin typeface="Arial" pitchFamily="34" charset="0"/>
                <a:cs typeface="Arial" pitchFamily="34" charset="0"/>
              </a:rPr>
            </a:br>
            <a:r>
              <a:rPr lang="pt-BR" sz="2600" dirty="0" smtClean="0">
                <a:latin typeface="Arial" pitchFamily="34" charset="0"/>
                <a:cs typeface="Arial" pitchFamily="34" charset="0"/>
              </a:rPr>
              <a:t>campo das políticas culturais, ou das políticas públicas de cultura</a:t>
            </a:r>
            <a:endParaRPr lang="pt-BR" sz="2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4868874"/>
          </a:xfrm>
          <a:solidFill>
            <a:schemeClr val="tx2">
              <a:lumMod val="60000"/>
              <a:lumOff val="40000"/>
            </a:schemeClr>
          </a:solidFill>
          <a:ln>
            <a:solidFill>
              <a:schemeClr val="tx1"/>
            </a:solidFill>
          </a:ln>
        </p:spPr>
        <p:txBody>
          <a:bodyPr>
            <a:normAutofit/>
          </a:bodyPr>
          <a:lstStyle/>
          <a:p>
            <a:r>
              <a:rPr lang="pt-BR" sz="2600" dirty="0" smtClean="0">
                <a:latin typeface="Arial" pitchFamily="34" charset="0"/>
                <a:cs typeface="Arial" pitchFamily="34" charset="0"/>
              </a:rPr>
              <a:t>Nesse momento, o governo da Nova República define sua própria visão de política cultural, fundando-a no reconhecimento de que em uma sociedade democrática as funções do Estado no campo da cultura são de natureza supletiva, (,,,) </a:t>
            </a:r>
            <a:br>
              <a:rPr lang="pt-BR" sz="2600" dirty="0" smtClean="0">
                <a:latin typeface="Arial" pitchFamily="34" charset="0"/>
                <a:cs typeface="Arial" pitchFamily="34" charset="0"/>
              </a:rPr>
            </a:br>
            <a:r>
              <a:rPr lang="pt-BR" sz="2600" dirty="0" smtClean="0">
                <a:latin typeface="Arial" pitchFamily="34" charset="0"/>
                <a:cs typeface="Arial" pitchFamily="34" charset="0"/>
              </a:rPr>
              <a:t>O estímulo e o apoio dados pelo Estado devem ser o mais possível abrangentes abrindo caminho às forças criativas ali onde estas se manifestem abertamente, ou </a:t>
            </a:r>
            <a:br>
              <a:rPr lang="pt-BR" sz="2600" dirty="0" smtClean="0">
                <a:latin typeface="Arial" pitchFamily="34" charset="0"/>
                <a:cs typeface="Arial" pitchFamily="34" charset="0"/>
              </a:rPr>
            </a:br>
            <a:r>
              <a:rPr lang="pt-BR" sz="2600" dirty="0" smtClean="0">
                <a:latin typeface="Arial" pitchFamily="34" charset="0"/>
                <a:cs typeface="Arial" pitchFamily="34" charset="0"/>
              </a:rPr>
              <a:t>existam apenas como virtualidade. </a:t>
            </a:r>
            <a:endParaRPr lang="pt-BR" sz="2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16632"/>
            <a:ext cx="8229600" cy="6408712"/>
          </a:xfrm>
          <a:solidFill>
            <a:schemeClr val="tx2">
              <a:lumMod val="60000"/>
              <a:lumOff val="40000"/>
            </a:schemeClr>
          </a:solidFill>
          <a:ln>
            <a:solidFill>
              <a:schemeClr val="tx1"/>
            </a:solidFill>
          </a:ln>
        </p:spPr>
        <p:txBody>
          <a:bodyPr>
            <a:noAutofit/>
          </a:bodyPr>
          <a:lstStyle/>
          <a:p>
            <a:r>
              <a:rPr lang="pt-BR" sz="2600" dirty="0" smtClean="0">
                <a:latin typeface="Arial" pitchFamily="34" charset="0"/>
                <a:cs typeface="Arial" pitchFamily="34" charset="0"/>
              </a:rPr>
              <a:t>Hoje, vários autores concordam com o lugar central que a cultura ocupa em </a:t>
            </a:r>
            <a:r>
              <a:rPr lang="pt-BR" sz="2600" dirty="0" err="1" smtClean="0">
                <a:latin typeface="Arial" pitchFamily="34" charset="0"/>
                <a:cs typeface="Arial" pitchFamily="34" charset="0"/>
              </a:rPr>
              <a:t>nossassociedades</a:t>
            </a:r>
            <a:r>
              <a:rPr lang="pt-BR" sz="2600" dirty="0" smtClean="0">
                <a:latin typeface="Arial" pitchFamily="34" charset="0"/>
                <a:cs typeface="Arial" pitchFamily="34" charset="0"/>
              </a:rPr>
              <a:t>, e não estamos aqui falando das linguagens artísticas ou dos suportes materiais  da produção cultural. Renato Ortiz, em um texto que discute exatamente cultura e desenvolvimento, afirma que este último é uma dimensão intrínseca às sociedades modernas. </a:t>
            </a:r>
            <a:r>
              <a:rPr lang="pt-BR" sz="2600" dirty="0">
                <a:latin typeface="Arial" pitchFamily="34" charset="0"/>
                <a:cs typeface="Arial" pitchFamily="34" charset="0"/>
              </a:rPr>
              <a:t>Logo</a:t>
            </a:r>
            <a:r>
              <a:rPr lang="pt-BR" sz="2600" dirty="0" smtClean="0">
                <a:latin typeface="Arial" pitchFamily="34" charset="0"/>
                <a:cs typeface="Arial" pitchFamily="34" charset="0"/>
              </a:rPr>
              <a:t>:</a:t>
            </a:r>
            <a:br>
              <a:rPr lang="pt-BR" sz="2600" dirty="0" smtClean="0">
                <a:latin typeface="Arial" pitchFamily="34" charset="0"/>
                <a:cs typeface="Arial" pitchFamily="34" charset="0"/>
              </a:rPr>
            </a:br>
            <a:r>
              <a:rPr lang="pt-BR" sz="2600" dirty="0" smtClean="0">
                <a:latin typeface="Arial" pitchFamily="34" charset="0"/>
                <a:cs typeface="Arial" pitchFamily="34" charset="0"/>
              </a:rPr>
              <a:t>(...) </a:t>
            </a:r>
            <a:r>
              <a:rPr lang="pt-BR" sz="2600" dirty="0">
                <a:latin typeface="Arial" pitchFamily="34" charset="0"/>
                <a:cs typeface="Arial" pitchFamily="34" charset="0"/>
              </a:rPr>
              <a:t>o vínculo entre cultura e desenvolvimento, embora não seja necessário, é decisivo. Dizer que as culturas são um “patrimônio da humanidade” significa considerar a diversidade enquanto um valor, se não “universal”, pelo menos, extensivo a um conjunto amplo de indivíduos. “Todos” devemos cultivá-lo e respeitá-lo. (Ortiz. p.126)</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2160"/>
            <a:ext cx="8229600" cy="2376264"/>
          </a:xfrm>
          <a:solidFill>
            <a:schemeClr val="tx2">
              <a:lumMod val="60000"/>
              <a:lumOff val="40000"/>
            </a:schemeClr>
          </a:solidFill>
          <a:ln>
            <a:solidFill>
              <a:schemeClr val="tx1"/>
            </a:solidFill>
          </a:ln>
        </p:spPr>
        <p:txBody>
          <a:bodyPr>
            <a:normAutofit/>
          </a:bodyPr>
          <a:lstStyle/>
          <a:p>
            <a:r>
              <a:rPr lang="pt-BR" sz="2600" dirty="0">
                <a:latin typeface="Arial" pitchFamily="34" charset="0"/>
                <a:cs typeface="Arial" pitchFamily="34" charset="0"/>
              </a:rPr>
              <a:t>Refletir sobre tais questões é um desafio que está posto para os gestores </a:t>
            </a:r>
            <a:r>
              <a:rPr lang="pt-BR" sz="2600" dirty="0" smtClean="0">
                <a:latin typeface="Arial" pitchFamily="34" charset="0"/>
                <a:cs typeface="Arial" pitchFamily="34" charset="0"/>
              </a:rPr>
              <a:t>culturais,</a:t>
            </a:r>
            <a:r>
              <a:rPr lang="pt-BR" sz="2600" dirty="0">
                <a:latin typeface="Arial" pitchFamily="34" charset="0"/>
                <a:cs typeface="Arial" pitchFamily="34" charset="0"/>
              </a:rPr>
              <a:t/>
            </a:r>
            <a:br>
              <a:rPr lang="pt-BR" sz="2600" dirty="0">
                <a:latin typeface="Arial" pitchFamily="34" charset="0"/>
                <a:cs typeface="Arial" pitchFamily="34" charset="0"/>
              </a:rPr>
            </a:br>
            <a:r>
              <a:rPr lang="pt-BR" sz="2600" dirty="0">
                <a:latin typeface="Arial" pitchFamily="34" charset="0"/>
                <a:cs typeface="Arial" pitchFamily="34" charset="0"/>
              </a:rPr>
              <a:t>atuem os mesmos na área pública ou privada</a:t>
            </a:r>
          </a:p>
        </p:txBody>
      </p:sp>
    </p:spTree>
    <p:extLst>
      <p:ext uri="{BB962C8B-B14F-4D97-AF65-F5344CB8AC3E}">
        <p14:creationId xmlns:p14="http://schemas.microsoft.com/office/powerpoint/2010/main" xmlns="" val="19631268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3370386"/>
          </a:xfrm>
          <a:solidFill>
            <a:schemeClr val="tx2">
              <a:lumMod val="60000"/>
              <a:lumOff val="40000"/>
            </a:schemeClr>
          </a:solidFill>
          <a:ln>
            <a:solidFill>
              <a:schemeClr val="tx1"/>
            </a:solidFill>
          </a:ln>
        </p:spPr>
        <p:txBody>
          <a:bodyPr>
            <a:noAutofit/>
          </a:bodyPr>
          <a:lstStyle/>
          <a:p>
            <a:r>
              <a:rPr lang="pt-BR" sz="2600" dirty="0" smtClean="0">
                <a:latin typeface="Arial" pitchFamily="34" charset="0"/>
                <a:cs typeface="Arial" pitchFamily="34" charset="0"/>
              </a:rPr>
              <a:t/>
            </a:r>
            <a:br>
              <a:rPr lang="pt-BR" sz="2600" dirty="0" smtClean="0">
                <a:latin typeface="Arial" pitchFamily="34" charset="0"/>
                <a:cs typeface="Arial" pitchFamily="34" charset="0"/>
              </a:rPr>
            </a:br>
            <a:r>
              <a:rPr lang="pt-BR" sz="2600" dirty="0" smtClean="0">
                <a:latin typeface="Arial" pitchFamily="34" charset="0"/>
                <a:cs typeface="Arial" pitchFamily="34" charset="0"/>
              </a:rPr>
              <a:t>O </a:t>
            </a:r>
            <a:r>
              <a:rPr lang="pt-BR" sz="2600" dirty="0">
                <a:latin typeface="Arial" pitchFamily="34" charset="0"/>
                <a:cs typeface="Arial" pitchFamily="34" charset="0"/>
              </a:rPr>
              <a:t>que não podemos deixar de afirmar é que o Estado deve garantir o pleno acesso à </a:t>
            </a:r>
            <a:br>
              <a:rPr lang="pt-BR" sz="2600" dirty="0">
                <a:latin typeface="Arial" pitchFamily="34" charset="0"/>
                <a:cs typeface="Arial" pitchFamily="34" charset="0"/>
              </a:rPr>
            </a:br>
            <a:r>
              <a:rPr lang="pt-BR" sz="2600" dirty="0">
                <a:latin typeface="Arial" pitchFamily="34" charset="0"/>
                <a:cs typeface="Arial" pitchFamily="34" charset="0"/>
              </a:rPr>
              <a:t>cultura, objetivando evitar que ocorram os processos de segregação cultural nas suas mais variadas formas. A cultura é um componente de qualidade de vida dos indivíduos e um elemento fundamental para o desenvolvimento da sociedade como um todo.</a:t>
            </a:r>
          </a:p>
        </p:txBody>
      </p:sp>
    </p:spTree>
    <p:extLst>
      <p:ext uri="{BB962C8B-B14F-4D97-AF65-F5344CB8AC3E}">
        <p14:creationId xmlns:p14="http://schemas.microsoft.com/office/powerpoint/2010/main" xmlns="" val="351999453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TotalTime>
  <Words>219</Words>
  <Application>Microsoft Office PowerPoint</Application>
  <PresentationFormat>Apresentação na tela (4:3)</PresentationFormat>
  <Paragraphs>13</Paragraphs>
  <Slides>9</Slides>
  <Notes>0</Notes>
  <HiddenSlides>0</HiddenSlides>
  <MMClips>0</MMClips>
  <ScaleCrop>false</ScaleCrop>
  <HeadingPairs>
    <vt:vector size="4" baseType="variant">
      <vt:variant>
        <vt:lpstr>Tema</vt:lpstr>
      </vt:variant>
      <vt:variant>
        <vt:i4>1</vt:i4>
      </vt:variant>
      <vt:variant>
        <vt:lpstr>Títulos de slides</vt:lpstr>
      </vt:variant>
      <vt:variant>
        <vt:i4>9</vt:i4>
      </vt:variant>
    </vt:vector>
  </HeadingPairs>
  <TitlesOfParts>
    <vt:vector size="10" baseType="lpstr">
      <vt:lpstr>Tema do Office</vt:lpstr>
      <vt:lpstr>A problemática do desenvolvimento  dentro do campo de construção de  políticas culturais </vt:lpstr>
      <vt:lpstr>Slide 2</vt:lpstr>
      <vt:lpstr> A década de 1980 se mostra como um momento chave (ainda que pouco trabalhada),  no Brasil, no mapeamento das discussões que tomam o conceito de desenvolvimento desatrelado da noção restrita de crescimento econômico. É importante voltar ao período em que  o economista Celso Furtado foi ministro da Cultura do governo do Presidente José Sarney. Furtado afirmou, no discurso proferido na solenidade de assinatura do envio do projeto de lei  de incentivos fiscais para a área da cultura , que a pretensão do governo era a de: </vt:lpstr>
      <vt:lpstr>...estimular a emergência e o desenvolvimento das forças criativas, tão vigorosas  em nosso povo, é facilitar o surgimento e o revigoramento de instituições locais de apoio à ação cultural, e ainda ativar na sociedade a consciência de que o efetivo controle do uso dos recursos que se aplicam na cultura e transitam pelo estado é tarefa que corresponde às comunidade que deles se beneficiam. (Furtado.  1988-A p.9)</vt:lpstr>
      <vt:lpstr>O ministro classificou a capacidade criativa da sociedade como vigorosa, apostando  na criação da lei para gerar um processo de desenvolvimento da mesma. A lei integraria uma  política cultural, cujo eixo deveria ser o da liberação das forças criativas da sociedade. Não  se pode deixar de ressaltar que o país estava recém saído de vinte longos anos de ditadura  militar. Pode-se dizer que o discurso de Celso Furtado incita a sociedade a assumir o papel  de protagonista no processo, de maneira a conduzir as mudanças que devem se processar no  campo das políticas culturais, ou das políticas públicas de cultura</vt:lpstr>
      <vt:lpstr>Nesse momento, o governo da Nova República define sua própria visão de política cultural, fundando-a no reconhecimento de que em uma sociedade democrática as funções do Estado no campo da cultura são de natureza supletiva, (,,,)  O estímulo e o apoio dados pelo Estado devem ser o mais possível abrangentes abrindo caminho às forças criativas ali onde estas se manifestem abertamente, ou  existam apenas como virtualidade. </vt:lpstr>
      <vt:lpstr>Hoje, vários autores concordam com o lugar central que a cultura ocupa em nossassociedades, e não estamos aqui falando das linguagens artísticas ou dos suportes materiais  da produção cultural. Renato Ortiz, em um texto que discute exatamente cultura e desenvolvimento, afirma que este último é uma dimensão intrínseca às sociedades modernas. Logo: (...) o vínculo entre cultura e desenvolvimento, embora não seja necessário, é decisivo. Dizer que as culturas são um “patrimônio da humanidade” significa considerar a diversidade enquanto um valor, se não “universal”, pelo menos, extensivo a um conjunto amplo de indivíduos. “Todos” devemos cultivá-lo e respeitá-lo. (Ortiz. p.126)</vt:lpstr>
      <vt:lpstr>Refletir sobre tais questões é um desafio que está posto para os gestores culturais, atuem os mesmos na área pública ou privada</vt:lpstr>
      <vt:lpstr> O que não podemos deixar de afirmar é que o Estado deve garantir o pleno acesso à  cultura, objetivando evitar que ocorram os processos de segregação cultural nas suas mais variadas formas. A cultura é um componente de qualidade de vida dos indivíduos e um elemento fundamental para o desenvolvimento da sociedade como um todo.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DIEI</dc:creator>
  <cp:lastModifiedBy>HP</cp:lastModifiedBy>
  <cp:revision>12</cp:revision>
  <dcterms:created xsi:type="dcterms:W3CDTF">2014-10-23T11:20:23Z</dcterms:created>
  <dcterms:modified xsi:type="dcterms:W3CDTF">2014-11-06T17:48:42Z</dcterms:modified>
</cp:coreProperties>
</file>