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1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3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C70881-5F21-4FDA-8A60-88FB0C28D2C4}" type="datetimeFigureOut">
              <a:rPr lang="pt-BR"/>
              <a:pPr/>
              <a:t>09/10/2014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13917-8888-4D98-923A-7D508A2343E3}" type="slidenum">
              <a:rPr lang="pt-BR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20702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13917-8888-4D98-923A-7D508A2343E3}" type="slidenum">
              <a:rPr lang="pt-BR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31480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13917-8888-4D98-923A-7D508A2343E3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23150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13917-8888-4D98-923A-7D508A2343E3}" type="slidenum">
              <a:rPr lang="pt-BR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0854667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13917-8888-4D98-923A-7D508A2343E3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28931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13917-8888-4D98-923A-7D508A2343E3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06520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D13917-8888-4D98-923A-7D508A2343E3}" type="slidenum">
              <a:rPr lang="pt-BR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90133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4205875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92425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917835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83479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408685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236727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877950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7666421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36866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677969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4704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23865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815081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334172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259694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31061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267117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0E51C7C-CEA3-4CAA-BE4B-344879E7C377}" type="datetimeFigureOut">
              <a:rPr lang="de-DE" smtClean="0"/>
              <a:pPr/>
              <a:t>09.10.2014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54FE2FE-B55E-4328-8F5C-2CEB8781A47B}" type="slidenum">
              <a:rPr lang="de-DE" smtClean="0"/>
              <a:pPr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91404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6811" y="-266773"/>
            <a:ext cx="8824913" cy="3974417"/>
          </a:xfrm>
        </p:spPr>
        <p:txBody>
          <a:bodyPr/>
          <a:lstStyle/>
          <a:p>
            <a:r>
              <a:rPr lang="pt-BR">
                <a:latin typeface="Arial"/>
                <a:cs typeface="Arial"/>
              </a:rPr>
              <a:t>Informações e indicadores culturais: IBGE e MinC (Cristina Lins)</a:t>
            </a:r>
            <a:endParaRPr lang="de-DE">
              <a:latin typeface="Arial"/>
              <a:cs typeface="Arial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56399" y="4084293"/>
            <a:ext cx="8824913" cy="204774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de-DE">
                <a:solidFill>
                  <a:srgbClr val="FFFFFF"/>
                </a:solidFill>
                <a:latin typeface="Arial"/>
                <a:cs typeface="Arial"/>
              </a:rPr>
              <a:t>Nome: Franciele Natália Tassinari Pereira</a:t>
            </a:r>
          </a:p>
          <a:p>
            <a:pPr algn="r"/>
            <a:r>
              <a:rPr lang="de-DE">
                <a:solidFill>
                  <a:srgbClr val="FFFFFF"/>
                </a:solidFill>
                <a:latin typeface="Arial"/>
                <a:cs typeface="Arial"/>
              </a:rPr>
              <a:t>Turma: 2L</a:t>
            </a:r>
          </a:p>
          <a:p>
            <a:pPr algn="r"/>
            <a:r>
              <a:rPr lang="pt-BR">
                <a:solidFill>
                  <a:srgbClr val="FFFFFF"/>
                </a:solidFill>
                <a:latin typeface="Arial"/>
                <a:cs typeface="Arial"/>
              </a:rPr>
              <a:t>Prof°: Fabio Lemes</a:t>
            </a:r>
            <a:endParaRPr lang="de-DE">
              <a:solidFill>
                <a:srgbClr val="FFFFFF"/>
              </a:solidFill>
              <a:latin typeface="Arial"/>
              <a:cs typeface="Arial"/>
            </a:endParaRPr>
          </a:p>
          <a:p>
            <a:pPr algn="r"/>
            <a:r>
              <a:rPr lang="pt-BR">
                <a:solidFill>
                  <a:srgbClr val="FFFFFF"/>
                </a:solidFill>
                <a:latin typeface="Arial"/>
                <a:cs typeface="Arial"/>
              </a:rPr>
              <a:t>Livro: </a:t>
            </a:r>
            <a:r>
              <a:rPr lang="de-DE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pt-BR">
                <a:solidFill>
                  <a:srgbClr val="FFFFFF"/>
                </a:solidFill>
                <a:latin typeface="Arial"/>
                <a:cs typeface="Arial"/>
              </a:rPr>
              <a:t>Plano da </a:t>
            </a:r>
            <a:r>
              <a:rPr lang="de-DE">
                <a:solidFill>
                  <a:srgbClr val="FFFFFF"/>
                </a:solidFill>
                <a:latin typeface="Arial"/>
                <a:cs typeface="Arial"/>
              </a:rPr>
              <a:t>Secretaria de Economia Criativa do Ministério da Cultura</a:t>
            </a:r>
          </a:p>
          <a:p>
            <a:pPr algn="r"/>
            <a:r>
              <a:rPr lang="de-DE">
                <a:solidFill>
                  <a:srgbClr val="FFFFFF"/>
                </a:solidFill>
                <a:latin typeface="Arial"/>
                <a:cs typeface="Arial"/>
              </a:rPr>
              <a:t>Anexo 1</a:t>
            </a:r>
          </a:p>
        </p:txBody>
      </p:sp>
    </p:spTree>
    <p:extLst>
      <p:ext uri="{BB962C8B-B14F-4D97-AF65-F5344CB8AC3E}">
        <p14:creationId xmlns:p14="http://schemas.microsoft.com/office/powerpoint/2010/main" xmlns="" val="22108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latin typeface="Arial" charset="0"/>
                <a:cs typeface="Arial" charset="0"/>
              </a:rPr>
              <a:t>Informações e indicadores culturais: IBGE e MinC (Cristina Lins)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sz="2400">
                <a:latin typeface="Arial"/>
                <a:cs typeface="Arial"/>
              </a:rPr>
              <a:t>Nos últimos quarenta anos, com as transformações da sociedade, associadas ao impacto das novas tecnologias da informação e da comunicação (TIC), o conhecimento, a criatividade e a atividade intelectual passam a ser os principais recursos produtivos. Nas economias modernas, as tecnologias imprimem novas dinâmicas social, econômica e cultural no dia a dia de empresas  e se constituem em uma realidade de hábitos, modos de viver, criar, produzir, circular, distribuir e consumir bens  e serviços culturais. </a:t>
            </a:r>
          </a:p>
          <a:p>
            <a:pPr marL="0" indent="0">
              <a:buNone/>
            </a:pPr>
            <a:r>
              <a:rPr lang="pt-BR" sz="2400">
                <a:latin typeface="Arial"/>
                <a:cs typeface="Arial"/>
              </a:rPr>
              <a:t>Esta ação  reafirma que a informação passa a ser um recurso indispensável para a atuação em uma realidade pós-industrial em que “as fontes de produtividade parecem se encontrar nas tecnologias de geração de conhecimentos.</a:t>
            </a:r>
          </a:p>
          <a:p>
            <a:pPr marL="0" indent="0">
              <a:buNone/>
            </a:pPr>
            <a:endParaRPr lang="pt-BR">
              <a:latin typeface="Century Gothic" charset="0"/>
            </a:endParaRP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542445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5700" y="2603500"/>
            <a:ext cx="9529941" cy="3977117"/>
          </a:xfrm>
        </p:spPr>
        <p:txBody>
          <a:bodyPr>
            <a:normAutofit fontScale="70000" lnSpcReduction="20000"/>
          </a:bodyPr>
          <a:lstStyle/>
          <a:p>
            <a:r>
              <a:rPr lang="pt-BR" sz="2800">
                <a:latin typeface="Arial"/>
                <a:cs typeface="Arial"/>
              </a:rPr>
              <a:t>Para a UNCTAD (2010), a economia criativa engloba a criatividade, cultura, economia e tecnologia em um mundo contemporâneo dominado por imagens, sons textos e símbolos e é considerado como um dos setores mais dinâmicos da nova economia mundial.</a:t>
            </a:r>
          </a:p>
          <a:p>
            <a:r>
              <a:rPr lang="pt-BR" sz="2800">
                <a:latin typeface="Arial"/>
                <a:cs typeface="Arial"/>
              </a:rPr>
              <a:t>O tema indústria criativa vem ganhando força em países como Reino Unido, Austrália, Nova Zelândia, EUA, Canadá, Europa, Índia, África e América Latina. No Brasil, a recente criação da Secretaria da Economia Criativa no Ministério da Cultura insere o país nesse amplo debate que da à cultura um papel de fundamental importância para o desenvolvimento. Um outro ponto importante para esta discussão é o desafio que se apresenta na esfera pública com a produção de informações e indicadores sobre as atividades econômicas, que empregam a criatividade. Por se tratar de um novo campo de estudo, que amplia o conceito de 'indústria cultural', tende a considerar todas as industrias que mobilizam de maneira direta ou indireta uma criatividade de produção de bens sob a denominação de ‘indústria criativa’ (UNCTAAD, 2010).</a:t>
            </a:r>
          </a:p>
          <a:p>
            <a:endParaRPr lang="pt-BR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4499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Arial"/>
                <a:cs typeface="Arial"/>
              </a:rPr>
              <a:t>Colocam-se questões sobre a falta das estatísticas governamentais para cobrir o setor das indústrias criativas:</a:t>
            </a:r>
          </a:p>
          <a:p>
            <a:r>
              <a:rPr lang="pt-BR" sz="2400">
                <a:latin typeface="Arial"/>
                <a:cs typeface="Arial"/>
              </a:rPr>
              <a:t>metodológicas</a:t>
            </a:r>
          </a:p>
          <a:p>
            <a:r>
              <a:rPr lang="pt-BR" sz="2400">
                <a:latin typeface="Arial"/>
                <a:cs typeface="Arial"/>
              </a:rPr>
              <a:t>referências numéricas</a:t>
            </a:r>
          </a:p>
          <a:p>
            <a:r>
              <a:rPr lang="pt-BR" sz="2400">
                <a:latin typeface="Arial"/>
                <a:cs typeface="Arial"/>
              </a:rPr>
              <a:t>produtivas</a:t>
            </a:r>
          </a:p>
          <a:p>
            <a:r>
              <a:rPr lang="pt-BR">
                <a:latin typeface="Century Gothic" charset="0"/>
              </a:rPr>
              <a:t> </a:t>
            </a:r>
            <a:r>
              <a:rPr lang="pt-BR" sz="2400">
                <a:latin typeface="Arial"/>
                <a:cs typeface="Arial"/>
              </a:rPr>
              <a:t>nomenclatura</a:t>
            </a:r>
          </a:p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8394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3199" y="833666"/>
            <a:ext cx="8761413" cy="706964"/>
          </a:xfrm>
        </p:spPr>
        <p:txBody>
          <a:bodyPr/>
          <a:lstStyle/>
          <a:p>
            <a:r>
              <a:rPr lang="en-US">
                <a:solidFill>
                  <a:srgbClr val="FFFFFF"/>
                </a:solidFill>
                <a:latin typeface="Century Gothic" charset="0"/>
              </a:rPr>
              <a:t>2009 Unesco Framework for Cultural Statistics (FCS):</a:t>
            </a:r>
            <a:endParaRPr lang="pt-BR">
              <a:solidFill>
                <a:srgbClr val="FFFFFF"/>
              </a:solidFill>
              <a:latin typeface="Century Gothic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5700" y="1882835"/>
            <a:ext cx="10155238" cy="4873565"/>
          </a:xfrm>
        </p:spPr>
        <p:txBody>
          <a:bodyPr>
            <a:normAutofit fontScale="70000" lnSpcReduction="20000"/>
          </a:bodyPr>
          <a:lstStyle/>
          <a:p>
            <a:endParaRPr lang="en-US">
              <a:latin typeface="Century Gothic" charset="0"/>
            </a:endParaRPr>
          </a:p>
          <a:p>
            <a:r>
              <a:rPr lang="pt-BR" sz="2400">
                <a:latin typeface="Arial"/>
                <a:cs typeface="Arial"/>
              </a:rPr>
              <a:t>Apresenta uma nova base comparativa de indicadores culturais que considera o debate cultural/criativo das atividades culturais dos vários países, numa perspectiva comparada </a:t>
            </a:r>
            <a:r>
              <a:rPr lang="en-US" sz="2400">
                <a:latin typeface="Arial"/>
                <a:cs typeface="Arial"/>
              </a:rPr>
              <a:t>internacionalmente , respeitando as prioridades políticas culturais nacionais. </a:t>
            </a:r>
            <a:r>
              <a:rPr lang="pt-BR" sz="2400">
                <a:latin typeface="Arial"/>
                <a:cs typeface="Arial"/>
              </a:rPr>
              <a:t>Para a nossa análise sobre o setor cultural/criativo precisamos avaliar a incorporação da classificação de atividades econômicas dos domínios culturais apresentadas no manual da </a:t>
            </a:r>
            <a:r>
              <a:rPr lang="en-US" sz="2400">
                <a:latin typeface="Arial"/>
                <a:cs typeface="Arial"/>
              </a:rPr>
              <a:t>Unesco de 2009:</a:t>
            </a:r>
          </a:p>
          <a:p>
            <a:r>
              <a:rPr lang="en-US" sz="2400">
                <a:latin typeface="Arial"/>
                <a:cs typeface="Arial"/>
              </a:rPr>
              <a:t>Aprofundar </a:t>
            </a:r>
            <a:r>
              <a:rPr lang="pt-BR" sz="2400">
                <a:latin typeface="Arial"/>
                <a:cs typeface="Arial"/>
              </a:rPr>
              <a:t>a reflexão sobre o âmbito do conceito de cultura/economia criativa para a produção das estatísticas nacionais é uma condição que se impõe para o avanço do trabalho, nos termos da parceria</a:t>
            </a:r>
            <a:r>
              <a:rPr lang="en-US" sz="2400">
                <a:latin typeface="Arial"/>
                <a:cs typeface="Arial"/>
              </a:rPr>
              <a:t>.</a:t>
            </a:r>
            <a:endParaRPr lang="pt-BR" sz="2400">
              <a:latin typeface="Arial"/>
              <a:cs typeface="Arial"/>
            </a:endParaRPr>
          </a:p>
          <a:p>
            <a:r>
              <a:rPr lang="en-US" sz="2400">
                <a:latin typeface="Arial"/>
                <a:cs typeface="Arial"/>
              </a:rPr>
              <a:t>Desenvolver</a:t>
            </a:r>
            <a:r>
              <a:rPr lang="pt-BR" sz="2400">
                <a:latin typeface="Arial"/>
                <a:cs typeface="Arial"/>
              </a:rPr>
              <a:t> um novo estudo do Sistema de Informações e Indicadores Culturais que incorpore a </a:t>
            </a:r>
            <a:r>
              <a:rPr lang="en-US" sz="2400">
                <a:latin typeface="Arial"/>
                <a:cs typeface="Arial"/>
              </a:rPr>
              <a:t>revisão </a:t>
            </a:r>
            <a:r>
              <a:rPr lang="pt-BR" sz="2400">
                <a:latin typeface="Arial"/>
                <a:cs typeface="Arial"/>
              </a:rPr>
              <a:t>2007 da Classificação Nacional de Atividades </a:t>
            </a:r>
            <a:r>
              <a:rPr lang="en-US" sz="2400">
                <a:latin typeface="Arial"/>
                <a:cs typeface="Arial"/>
              </a:rPr>
              <a:t>Economicas - </a:t>
            </a:r>
            <a:r>
              <a:rPr lang="pt-BR" sz="2400">
                <a:latin typeface="Arial"/>
                <a:cs typeface="Arial"/>
              </a:rPr>
              <a:t>CNAE 2.0 , atualizada com as mudanças na estrutura e composição da economia brasileira e sincronizada com as alterações introduzidas na versão 4 da International Standard Industrial Classification rev.4. </a:t>
            </a:r>
          </a:p>
          <a:p>
            <a:r>
              <a:rPr lang="pt-BR" sz="2400">
                <a:latin typeface="Arial"/>
                <a:cs typeface="Arial"/>
              </a:rPr>
              <a:t>As novas seções (J) Informação e comunicação e (R) Artes, </a:t>
            </a:r>
            <a:r>
              <a:rPr lang="en-US" sz="2400">
                <a:latin typeface="Arial"/>
                <a:cs typeface="Arial"/>
              </a:rPr>
              <a:t>cultura, esporte e recreação</a:t>
            </a:r>
            <a:r>
              <a:rPr lang="pt-BR" sz="2400">
                <a:latin typeface="Arial"/>
                <a:cs typeface="Arial"/>
              </a:rPr>
              <a:t>, fornecem informações mais desagregadas das atividades de editoração, cinematográficas, produção de </a:t>
            </a:r>
            <a:r>
              <a:rPr lang="en-US" sz="2400">
                <a:latin typeface="Arial"/>
                <a:cs typeface="Arial"/>
              </a:rPr>
              <a:t>vídeos </a:t>
            </a:r>
            <a:r>
              <a:rPr lang="pt-BR" sz="2400">
                <a:latin typeface="Arial"/>
                <a:cs typeface="Arial"/>
              </a:rPr>
              <a:t>e de programas de televisão, gravação de</a:t>
            </a:r>
            <a:r>
              <a:rPr lang="en-US" sz="2400">
                <a:latin typeface="Arial"/>
                <a:cs typeface="Arial"/>
              </a:rPr>
              <a:t> </a:t>
            </a:r>
            <a:r>
              <a:rPr lang="pt-BR" sz="2400">
                <a:latin typeface="Arial"/>
                <a:cs typeface="Arial"/>
              </a:rPr>
              <a:t>som e edição de música, rádio e televisão, </a:t>
            </a:r>
            <a:r>
              <a:rPr lang="en-US" sz="2400">
                <a:latin typeface="Arial"/>
                <a:cs typeface="Arial"/>
              </a:rPr>
              <a:t>atividades </a:t>
            </a:r>
            <a:r>
              <a:rPr lang="pt-BR" sz="2400">
                <a:latin typeface="Arial"/>
                <a:cs typeface="Arial"/>
              </a:rPr>
              <a:t>artísticas, criativas e de </a:t>
            </a:r>
            <a:r>
              <a:rPr lang="en-US" sz="2400">
                <a:latin typeface="Arial"/>
                <a:cs typeface="Arial"/>
              </a:rPr>
              <a:t>espetáculos, arquivos, museus, bibliotecas.</a:t>
            </a:r>
            <a:endParaRPr lang="pt-BR"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742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>
                <a:latin typeface="Arial"/>
                <a:cs typeface="Arial"/>
              </a:rPr>
              <a:t>As estatísticas sobre bens e serviços, que contribuem para o acesso à informação e comunicação, são instrumentos valiosos para subsidiar o planejamento nacional e as políticas públicas voltadas para o desenvolvimento tecnológico do país. (PNAD: ACESSO 2008 p.28).</a:t>
            </a:r>
          </a:p>
          <a:p>
            <a:r>
              <a:rPr lang="pt-BR" sz="2400">
                <a:latin typeface="Arial"/>
                <a:cs typeface="Arial"/>
              </a:rPr>
              <a:t>Segundo os dados de 2008, 56 milhões de pessoas de 10 anos ou mais de idade acessaram a Internet, por meio de um computador. (PNAD:ACESSO 2008 p.34).</a:t>
            </a:r>
          </a:p>
          <a:p>
            <a:endParaRPr lang="pt-BR">
              <a:latin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456365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Íon - Sala da Diretoria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Íon - Sala da Diretoria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 - Sala da Diretoria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695</Words>
  <Application>Microsoft Office PowerPoint</Application>
  <PresentationFormat>Personalizar</PresentationFormat>
  <Paragraphs>30</Paragraphs>
  <Slides>6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Íon - Sala da Diretoria</vt:lpstr>
      <vt:lpstr>Informações e indicadores culturais: IBGE e MinC (Cristina Lins)</vt:lpstr>
      <vt:lpstr>Informações e indicadores culturais: IBGE e MinC (Cristina Lins)</vt:lpstr>
      <vt:lpstr>Slide 3</vt:lpstr>
      <vt:lpstr>Slide 4</vt:lpstr>
      <vt:lpstr>2009 Unesco Framework for Cultural Statistics (FCS):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Informações e indicadores culturais: IBGE e MinC (Cristina Lins)</dc:title>
  <dc:creator>Depto Ensino IFSul - Campus Sapucaia do Sul</dc:creator>
  <cp:lastModifiedBy>IF Sul-rio-grandense</cp:lastModifiedBy>
  <cp:revision>6</cp:revision>
  <dcterms:created xsi:type="dcterms:W3CDTF">2012-07-30T23:50:35Z</dcterms:created>
  <dcterms:modified xsi:type="dcterms:W3CDTF">2014-10-09T17:52:30Z</dcterms:modified>
</cp:coreProperties>
</file>