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59" r:id="rId6"/>
    <p:sldId id="260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2" autoAdjust="0"/>
    <p:restoredTop sz="94660"/>
  </p:normalViewPr>
  <p:slideViewPr>
    <p:cSldViewPr snapToGrid="0">
      <p:cViewPr varScale="1">
        <p:scale>
          <a:sx n="48" d="100"/>
          <a:sy n="48" d="100"/>
        </p:scale>
        <p:origin x="-126" y="-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2D1C1-093C-4C5C-ADB2-8C10DA608356}" type="datetimeFigureOut">
              <a:rPr lang="pt-BR"/>
              <a:pPr/>
              <a:t>09/10/2014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A137D-F592-4049-986E-AFAF0D593AF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7558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A137D-F592-4049-986E-AFAF0D593AF3}" type="slidenum">
              <a:rPr lang="pt-BR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51977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A137D-F592-4049-986E-AFAF0D593AF3}" type="slidenum">
              <a:rPr lang="pt-BR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81958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A137D-F592-4049-986E-AFAF0D593AF3}" type="slidenum">
              <a:rPr lang="pt-BR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38281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A137D-F592-4049-986E-AFAF0D593AF3}" type="slidenum">
              <a:rPr lang="pt-BR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00708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A137D-F592-4049-986E-AFAF0D593AF3}" type="slidenum">
              <a:rPr lang="pt-BR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521713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A137D-F592-4049-986E-AFAF0D593AF3}" type="slidenum">
              <a:rPr lang="pt-BR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93182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A137D-F592-4049-986E-AFAF0D593AF3}" type="slidenum">
              <a:rPr lang="pt-BR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93451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A137D-F592-4049-986E-AFAF0D593AF3}" type="slidenum">
              <a:rPr lang="pt-BR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46445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8803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6680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82393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137390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27859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028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8868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1640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773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127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5826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37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135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3378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3393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9847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4109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10/9/2014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859349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</p:sldLayoutIdLst>
  <p:hf sldNum="0" hdr="0" ftr="0" dt="0"/>
  <p:txStyles>
    <p:titleStyle>
      <a:lvl1pPr algn="l" defTabSz="457200" rtl="0" eaLnBrk="1" latinLnBrk="1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17398" y="1117116"/>
            <a:ext cx="8825658" cy="3329581"/>
          </a:xfrm>
        </p:spPr>
        <p:txBody>
          <a:bodyPr/>
          <a:lstStyle/>
          <a:p>
            <a:r>
              <a:rPr lang="pt-BR" altLang="ko-KR">
                <a:latin typeface="맑은 고딕" charset="0"/>
                <a:ea typeface="맑은 고딕" charset="0"/>
              </a:rPr>
              <a:t>Os marcos legais da economia criativa.</a:t>
            </a:r>
            <a:endParaRPr lang="ko-KR" altLang="en-US">
              <a:latin typeface="맑은 고딕" charset="0"/>
              <a:ea typeface="맑은 고딕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6537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6374" y="125079"/>
            <a:ext cx="9404723" cy="1400530"/>
          </a:xfrm>
        </p:spPr>
        <p:txBody>
          <a:bodyPr/>
          <a:lstStyle/>
          <a:p>
            <a:r>
              <a:rPr lang="pt-BR">
                <a:latin typeface="Century Gothic" charset="0"/>
              </a:rPr>
              <a:t>ECONOMIA CRIATIVA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33025" y="2070354"/>
            <a:ext cx="894654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>
                <a:latin typeface="Century Gothic" charset="0"/>
              </a:rPr>
              <a:t>A Economia Criativa contempla as dinâmicas culturais, so-ciais e econômicas construídas a partir de ciclo de criação,produção, distribuição/circulação/difusão e consumo /  oriundos dos setores criativos, cujas atividades produtivas    têm como processo principal um ato criativo gerador   de valor simbólico, elemento central da formação do preço, e que resulta em produção de riqueza cultural e econômica,fruição de bens e serviços </a:t>
            </a:r>
          </a:p>
          <a:p>
            <a:pPr marL="0" indent="0">
              <a:buNone/>
            </a:pPr>
            <a:endParaRPr lang="pt-BR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0856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 descr="10720997_645696258853766_2055287705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490913" y="101600"/>
            <a:ext cx="4678135" cy="6238663"/>
          </a:xfrm>
        </p:spPr>
      </p:pic>
    </p:spTree>
    <p:extLst>
      <p:ext uri="{BB962C8B-B14F-4D97-AF65-F5344CB8AC3E}">
        <p14:creationId xmlns:p14="http://schemas.microsoft.com/office/powerpoint/2010/main" xmlns="" val="687284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latin typeface="Century Gothic" charset="0"/>
              </a:rPr>
              <a:t>Os marcos legais da economia cria-tiva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>
                <a:latin typeface="Century Gothic" charset="0"/>
              </a:rPr>
              <a:t>A economia criativa agrega valor às atividades culturais, turísticas e esportivas, valorizando a diversidade natural e cultural que temos no país. </a:t>
            </a: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01506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>
                <a:latin typeface="Century Gothic" charset="0"/>
              </a:rPr>
              <a:t>reinventar novos produtos e serviços os tornando mais        atrativos para a população brasileira e mundial. a  inov-ação é o segredo para conquistar e manter a liderança em mercados mundiais.</a:t>
            </a: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82016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>
                <a:latin typeface="Century Gothic" charset="0"/>
              </a:rPr>
              <a:t>Novas idéias, novas maneiras de se fazer as coisas são os principais ingredientes para a manutenção do sucesso no mundo dos negócios e do trabalho,criatividade e      inovação são hoje em dia os principais ativos de uma economia, sendo a ciência, tecnologia, inovação e a p-esquisa os meios para tanto</a:t>
            </a:r>
            <a:r>
              <a:rPr lang="pt-BR">
                <a:latin typeface="Century Gothic" charset="0"/>
              </a:rPr>
              <a:t>.</a:t>
            </a:r>
          </a:p>
          <a:p>
            <a:pPr marL="0" indent="0">
              <a:buNone/>
            </a:pPr>
            <a:r>
              <a:rPr lang="pt-BR"/>
              <a:t/>
            </a:r>
            <a:br>
              <a:rPr lang="pt-BR"/>
            </a:br>
            <a:endParaRPr lang="pt-BR"/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24404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latin typeface="Century Gothic" charset="0"/>
              </a:rPr>
              <a:t>A propriedade industrial 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>
                <a:latin typeface="Century Gothic" charset="0"/>
              </a:rPr>
              <a:t>– </a:t>
            </a:r>
            <a:r>
              <a:rPr lang="pt-BR" sz="2400">
                <a:latin typeface="Century Gothic" charset="0"/>
              </a:rPr>
              <a:t>em especial as marcas coletivas, indicação geográfica e desenho industrial, pode ser um propulsor de arranjos produtivos locais, desde que o conhecimento dos seus requisitos, pressupostos e efeitos sejam mais amplamente discutidos, que o acesso ao registro seja democratizado, que os procedimentos de analise e concessão sejam criticamente avaliados e que a proteção seja, de fato, funcionalizada em razão dos interesses nacionais.</a:t>
            </a:r>
          </a:p>
        </p:txBody>
      </p:sp>
    </p:spTree>
    <p:extLst>
      <p:ext uri="{BB962C8B-B14F-4D97-AF65-F5344CB8AC3E}">
        <p14:creationId xmlns:p14="http://schemas.microsoft.com/office/powerpoint/2010/main" xmlns="" val="77122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latin typeface="Century Gothic" charset="0"/>
              </a:rPr>
              <a:t>A propriedade intelectual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>
                <a:latin typeface="Century Gothic" charset="0"/>
              </a:rPr>
              <a:t>pode ter grande utilidade na promoção de uma econ-omia criativa sustentável e da inovação, desde que        pensada a partir do equilíbrio entre restrição e liberdade, proteção e acesso.</a:t>
            </a:r>
          </a:p>
        </p:txBody>
      </p:sp>
    </p:spTree>
    <p:extLst>
      <p:ext uri="{BB962C8B-B14F-4D97-AF65-F5344CB8AC3E}">
        <p14:creationId xmlns:p14="http://schemas.microsoft.com/office/powerpoint/2010/main" xmlns="" val="16380412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이온">
  <a:themeElements>
    <a:clrScheme name="이온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이온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이온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305</Words>
  <Application>Microsoft Office PowerPoint</Application>
  <PresentationFormat>Personalizar</PresentationFormat>
  <Paragraphs>20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이온</vt:lpstr>
      <vt:lpstr>Os marcos legais da economia criativa.</vt:lpstr>
      <vt:lpstr>ECONOMIA CRIATIVA</vt:lpstr>
      <vt:lpstr>Slide 3</vt:lpstr>
      <vt:lpstr>Os marcos legais da economia cria-tiva</vt:lpstr>
      <vt:lpstr>Slide 5</vt:lpstr>
      <vt:lpstr>Slide 6</vt:lpstr>
      <vt:lpstr>A propriedade industrial </vt:lpstr>
      <vt:lpstr>A propriedade intelectual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Chalalai Sarakor</dc:creator>
  <cp:lastModifiedBy>HP</cp:lastModifiedBy>
  <cp:revision>7</cp:revision>
  <dcterms:created xsi:type="dcterms:W3CDTF">2013-07-30T10:55:12Z</dcterms:created>
  <dcterms:modified xsi:type="dcterms:W3CDTF">2014-10-09T18:50:53Z</dcterms:modified>
</cp:coreProperties>
</file>