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trictFirstAndLastChars="0" saveSubsetFonts="1" autoCompressPictures="0">
  <p:sldMasterIdLst>
    <p:sldMasterId id="2147483654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2" d="100"/>
          <a:sy n="102" d="100"/>
        </p:scale>
        <p:origin x="-456" y="-6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33056734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7" name="Shape 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8" name="Shape 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4" name="Shape 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/>
          <p:nvPr/>
        </p:nvSpPr>
        <p:spPr>
          <a:xfrm rot="10800000" flipH="1">
            <a:off x="0" y="3093234"/>
            <a:ext cx="8458200" cy="712499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ctrTitle"/>
          </p:nvPr>
        </p:nvSpPr>
        <p:spPr>
          <a:xfrm>
            <a:off x="685800" y="1300757"/>
            <a:ext cx="7772400" cy="16841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1pPr>
            <a:lvl2pPr>
              <a:spcBef>
                <a:spcPts val="0"/>
              </a:spcBef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2pPr>
            <a:lvl3pPr>
              <a:spcBef>
                <a:spcPts val="0"/>
              </a:spcBef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3pPr>
            <a:lvl4pPr>
              <a:spcBef>
                <a:spcPts val="0"/>
              </a:spcBef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4pPr>
            <a:lvl5pPr>
              <a:spcBef>
                <a:spcPts val="0"/>
              </a:spcBef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5pPr>
            <a:lvl6pPr>
              <a:spcBef>
                <a:spcPts val="0"/>
              </a:spcBef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6pPr>
            <a:lvl7pPr>
              <a:spcBef>
                <a:spcPts val="0"/>
              </a:spcBef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7pPr>
            <a:lvl8pPr>
              <a:spcBef>
                <a:spcPts val="0"/>
              </a:spcBef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8pPr>
            <a:lvl9pPr>
              <a:spcBef>
                <a:spcPts val="0"/>
              </a:spcBef>
              <a:buClr>
                <a:schemeClr val="dk2"/>
              </a:buClr>
              <a:buSzPct val="100000"/>
              <a:defRPr sz="72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subTitle" idx="1"/>
          </p:nvPr>
        </p:nvSpPr>
        <p:spPr>
          <a:xfrm>
            <a:off x="685800" y="3093357"/>
            <a:ext cx="7772400" cy="7124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buClr>
                <a:schemeClr val="lt2"/>
              </a:buClr>
              <a:buNone/>
              <a:defRPr b="1">
                <a:solidFill>
                  <a:schemeClr val="lt2"/>
                </a:solidFill>
              </a:defRPr>
            </a:lvl1pPr>
            <a:lvl2pPr>
              <a:spcBef>
                <a:spcPts val="0"/>
              </a:spcBef>
              <a:buClr>
                <a:schemeClr val="lt2"/>
              </a:buClr>
              <a:buSzPct val="100000"/>
              <a:buNone/>
              <a:defRPr sz="3000" b="1">
                <a:solidFill>
                  <a:schemeClr val="lt2"/>
                </a:solidFill>
              </a:defRPr>
            </a:lvl2pPr>
            <a:lvl3pPr>
              <a:spcBef>
                <a:spcPts val="0"/>
              </a:spcBef>
              <a:buClr>
                <a:schemeClr val="lt2"/>
              </a:buClr>
              <a:buSzPct val="100000"/>
              <a:buNone/>
              <a:defRPr sz="3000" b="1">
                <a:solidFill>
                  <a:schemeClr val="lt2"/>
                </a:solidFill>
              </a:defRPr>
            </a:lvl3pPr>
            <a:lvl4pPr>
              <a:spcBef>
                <a:spcPts val="0"/>
              </a:spcBef>
              <a:buClr>
                <a:schemeClr val="lt2"/>
              </a:buClr>
              <a:buSzPct val="100000"/>
              <a:buNone/>
              <a:defRPr sz="3000" b="1">
                <a:solidFill>
                  <a:schemeClr val="lt2"/>
                </a:solidFill>
              </a:defRPr>
            </a:lvl4pPr>
            <a:lvl5pPr>
              <a:spcBef>
                <a:spcPts val="0"/>
              </a:spcBef>
              <a:buClr>
                <a:schemeClr val="lt2"/>
              </a:buClr>
              <a:buSzPct val="100000"/>
              <a:buNone/>
              <a:defRPr sz="3000" b="1">
                <a:solidFill>
                  <a:schemeClr val="lt2"/>
                </a:solidFill>
              </a:defRPr>
            </a:lvl5pPr>
            <a:lvl6pPr>
              <a:spcBef>
                <a:spcPts val="0"/>
              </a:spcBef>
              <a:buClr>
                <a:schemeClr val="lt2"/>
              </a:buClr>
              <a:buSzPct val="100000"/>
              <a:buNone/>
              <a:defRPr sz="3000" b="1">
                <a:solidFill>
                  <a:schemeClr val="lt2"/>
                </a:solidFill>
              </a:defRPr>
            </a:lvl6pPr>
            <a:lvl7pPr>
              <a:spcBef>
                <a:spcPts val="0"/>
              </a:spcBef>
              <a:buClr>
                <a:schemeClr val="lt2"/>
              </a:buClr>
              <a:buSzPct val="100000"/>
              <a:buNone/>
              <a:defRPr sz="3000" b="1">
                <a:solidFill>
                  <a:schemeClr val="lt2"/>
                </a:solidFill>
              </a:defRPr>
            </a:lvl7pPr>
            <a:lvl8pPr>
              <a:spcBef>
                <a:spcPts val="0"/>
              </a:spcBef>
              <a:buClr>
                <a:schemeClr val="lt2"/>
              </a:buClr>
              <a:buSzPct val="100000"/>
              <a:buNone/>
              <a:defRPr sz="3000" b="1">
                <a:solidFill>
                  <a:schemeClr val="lt2"/>
                </a:solidFill>
              </a:defRPr>
            </a:lvl8pPr>
            <a:lvl9pPr>
              <a:spcBef>
                <a:spcPts val="0"/>
              </a:spcBef>
              <a:buClr>
                <a:schemeClr val="lt2"/>
              </a:buClr>
              <a:buSzPct val="100000"/>
              <a:buNone/>
              <a:defRPr sz="3000" b="1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/>
          <p:nvPr/>
        </p:nvSpPr>
        <p:spPr>
          <a:xfrm>
            <a:off x="0" y="205977"/>
            <a:ext cx="8686800" cy="1165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body" idx="1"/>
          </p:nvPr>
        </p:nvSpPr>
        <p:spPr>
          <a:xfrm>
            <a:off x="457200" y="1460499"/>
            <a:ext cx="8229600" cy="34652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/>
        </p:nvSpPr>
        <p:spPr>
          <a:xfrm>
            <a:off x="0" y="205977"/>
            <a:ext cx="8686800" cy="1165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457200" y="1460499"/>
            <a:ext cx="4030200" cy="34652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body" idx="2"/>
          </p:nvPr>
        </p:nvSpPr>
        <p:spPr>
          <a:xfrm>
            <a:off x="4656667" y="1461908"/>
            <a:ext cx="4030200" cy="34652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/>
          <p:nvPr/>
        </p:nvSpPr>
        <p:spPr>
          <a:xfrm>
            <a:off x="0" y="205977"/>
            <a:ext cx="8686800" cy="1165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/>
        </p:nvSpPr>
        <p:spPr>
          <a:xfrm>
            <a:off x="0" y="4406309"/>
            <a:ext cx="8686800" cy="519599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457200" y="4406309"/>
            <a:ext cx="8229600" cy="5195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buClr>
                <a:schemeClr val="lt1"/>
              </a:buClr>
              <a:buSzPct val="100000"/>
              <a:buNone/>
              <a:defRPr sz="2400" b="1">
                <a:solidFill>
                  <a:schemeClr val="lt1"/>
                </a:solidFill>
              </a:defRPr>
            </a:lvl1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Clr>
                <a:schemeClr val="lt1"/>
              </a:buClr>
              <a:buSzPct val="100000"/>
              <a:buNone/>
              <a:defRPr sz="4800" b="1">
                <a:solidFill>
                  <a:schemeClr val="lt1"/>
                </a:solidFill>
              </a:defRPr>
            </a:lvl1pPr>
            <a:lvl2pPr>
              <a:spcBef>
                <a:spcPts val="0"/>
              </a:spcBef>
              <a:buClr>
                <a:schemeClr val="lt1"/>
              </a:buClr>
              <a:buSzPct val="100000"/>
              <a:buNone/>
              <a:defRPr sz="4800" b="1">
                <a:solidFill>
                  <a:schemeClr val="lt1"/>
                </a:solidFill>
              </a:defRPr>
            </a:lvl2pPr>
            <a:lvl3pPr>
              <a:spcBef>
                <a:spcPts val="0"/>
              </a:spcBef>
              <a:buClr>
                <a:schemeClr val="lt1"/>
              </a:buClr>
              <a:buSzPct val="100000"/>
              <a:buNone/>
              <a:defRPr sz="4800" b="1">
                <a:solidFill>
                  <a:schemeClr val="lt1"/>
                </a:solidFill>
              </a:defRPr>
            </a:lvl3pPr>
            <a:lvl4pPr>
              <a:spcBef>
                <a:spcPts val="0"/>
              </a:spcBef>
              <a:buClr>
                <a:schemeClr val="lt1"/>
              </a:buClr>
              <a:buSzPct val="100000"/>
              <a:buNone/>
              <a:defRPr sz="4800" b="1">
                <a:solidFill>
                  <a:schemeClr val="lt1"/>
                </a:solidFill>
              </a:defRPr>
            </a:lvl4pPr>
            <a:lvl5pPr>
              <a:spcBef>
                <a:spcPts val="0"/>
              </a:spcBef>
              <a:buClr>
                <a:schemeClr val="lt1"/>
              </a:buClr>
              <a:buSzPct val="100000"/>
              <a:buNone/>
              <a:defRPr sz="4800" b="1">
                <a:solidFill>
                  <a:schemeClr val="lt1"/>
                </a:solidFill>
              </a:defRPr>
            </a:lvl5pPr>
            <a:lvl6pPr>
              <a:spcBef>
                <a:spcPts val="0"/>
              </a:spcBef>
              <a:buClr>
                <a:schemeClr val="lt1"/>
              </a:buClr>
              <a:buSzPct val="100000"/>
              <a:buNone/>
              <a:defRPr sz="4800" b="1">
                <a:solidFill>
                  <a:schemeClr val="lt1"/>
                </a:solidFill>
              </a:defRPr>
            </a:lvl6pPr>
            <a:lvl7pPr>
              <a:spcBef>
                <a:spcPts val="0"/>
              </a:spcBef>
              <a:buClr>
                <a:schemeClr val="lt1"/>
              </a:buClr>
              <a:buSzPct val="100000"/>
              <a:buNone/>
              <a:defRPr sz="4800" b="1">
                <a:solidFill>
                  <a:schemeClr val="lt1"/>
                </a:solidFill>
              </a:defRPr>
            </a:lvl7pPr>
            <a:lvl8pPr>
              <a:spcBef>
                <a:spcPts val="0"/>
              </a:spcBef>
              <a:buClr>
                <a:schemeClr val="lt1"/>
              </a:buClr>
              <a:buSzPct val="100000"/>
              <a:buNone/>
              <a:defRPr sz="4800" b="1">
                <a:solidFill>
                  <a:schemeClr val="lt1"/>
                </a:solidFill>
              </a:defRPr>
            </a:lvl8pPr>
            <a:lvl9pPr>
              <a:spcBef>
                <a:spcPts val="0"/>
              </a:spcBef>
              <a:buClr>
                <a:schemeClr val="lt1"/>
              </a:buClr>
              <a:buSzPct val="100000"/>
              <a:buNone/>
              <a:defRPr sz="4800" b="1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460499"/>
            <a:ext cx="8229600" cy="3465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600"/>
              </a:spcBef>
              <a:buClr>
                <a:schemeClr val="dk2"/>
              </a:buClr>
              <a:buSzPct val="100000"/>
              <a:defRPr sz="3000">
                <a:solidFill>
                  <a:schemeClr val="dk2"/>
                </a:solidFill>
              </a:defRPr>
            </a:lvl1pPr>
            <a:lvl2pPr>
              <a:spcBef>
                <a:spcPts val="480"/>
              </a:spcBef>
              <a:buClr>
                <a:schemeClr val="dk2"/>
              </a:buClr>
              <a:buSzPct val="100000"/>
              <a:defRPr sz="2400">
                <a:solidFill>
                  <a:schemeClr val="dk2"/>
                </a:solidFill>
              </a:defRPr>
            </a:lvl2pPr>
            <a:lvl3pPr>
              <a:spcBef>
                <a:spcPts val="480"/>
              </a:spcBef>
              <a:buClr>
                <a:schemeClr val="dk2"/>
              </a:buClr>
              <a:buSzPct val="100000"/>
              <a:defRPr sz="2400">
                <a:solidFill>
                  <a:schemeClr val="dk2"/>
                </a:solidFill>
              </a:defRPr>
            </a:lvl3pPr>
            <a:lvl4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4pPr>
            <a:lvl5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5pPr>
            <a:lvl6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6pPr>
            <a:lvl7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7pPr>
            <a:lvl8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8pPr>
            <a:lvl9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ctrTitle"/>
          </p:nvPr>
        </p:nvSpPr>
        <p:spPr>
          <a:xfrm>
            <a:off x="119850" y="239700"/>
            <a:ext cx="8338200" cy="27452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ctr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pt-BR" sz="4800"/>
              <a:t>Os Princípios Norteadores</a:t>
            </a:r>
          </a:p>
          <a:p>
            <a:pPr algn="ctr">
              <a:spcBef>
                <a:spcPts val="0"/>
              </a:spcBef>
              <a:buNone/>
            </a:pPr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ubTitle" idx="1"/>
          </p:nvPr>
        </p:nvSpPr>
        <p:spPr>
          <a:xfrm>
            <a:off x="685800" y="3093357"/>
            <a:ext cx="7772400" cy="7124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pt-BR">
                <a:solidFill>
                  <a:schemeClr val="lt1"/>
                </a:solidFill>
              </a:rPr>
              <a:t>Júlia Lodi 2L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/>
          <p:nvPr/>
        </p:nvSpPr>
        <p:spPr>
          <a:xfrm>
            <a:off x="915375" y="610250"/>
            <a:ext cx="6211499" cy="4315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79" name="Shape 79"/>
          <p:cNvSpPr txBox="1"/>
          <p:nvPr/>
        </p:nvSpPr>
        <p:spPr>
          <a:xfrm>
            <a:off x="261525" y="261525"/>
            <a:ext cx="8510699" cy="4435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algn="just"/>
            <a:r>
              <a:rPr lang="pt-BR" sz="2400" dirty="0"/>
              <a:t>Uma população que não tem acesso ao </a:t>
            </a:r>
            <a:r>
              <a:rPr lang="pt-BR" sz="2400" dirty="0" smtClean="0"/>
              <a:t>consumo </a:t>
            </a:r>
            <a:r>
              <a:rPr lang="pt-BR" sz="2400" dirty="0"/>
              <a:t>e fruição cultural é amputada na </a:t>
            </a:r>
            <a:r>
              <a:rPr lang="pt-BR" sz="2400" dirty="0" smtClean="0"/>
              <a:t>sua </a:t>
            </a:r>
            <a:r>
              <a:rPr lang="pt-BR" sz="2400" dirty="0"/>
              <a:t>dimensão simbólica. Nesse </a:t>
            </a:r>
            <a:r>
              <a:rPr lang="pt-BR" sz="2400" dirty="0" smtClean="0"/>
              <a:t>sentido Inclusão </a:t>
            </a:r>
            <a:r>
              <a:rPr lang="pt-BR" sz="2400" dirty="0"/>
              <a:t>social significa preponderantemente,  direito de escolha e direito de acesso aos bens e serviços criativos brasileiros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body" idx="1"/>
          </p:nvPr>
        </p:nvSpPr>
        <p:spPr>
          <a:xfrm>
            <a:off x="457200" y="1460499"/>
            <a:ext cx="8229600" cy="34652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algn="just"/>
            <a:r>
              <a:rPr lang="pt-BR" sz="2400" dirty="0"/>
              <a:t> </a:t>
            </a:r>
            <a:r>
              <a:rPr lang="pt-BR" sz="2400" dirty="0" smtClean="0"/>
              <a:t>Entendido </a:t>
            </a:r>
            <a:r>
              <a:rPr lang="pt-BR" sz="2400" dirty="0"/>
              <a:t>como um processo de reflexão de cenário,  potencia de desenvolvimento da SEC( Secretaria de economia Criativa), entre outros, o processo de planejamento </a:t>
            </a:r>
            <a:r>
              <a:rPr lang="pt-BR" sz="2400" dirty="0" smtClean="0"/>
              <a:t>estratégico </a:t>
            </a:r>
            <a:r>
              <a:rPr lang="pt-BR" sz="2400" dirty="0"/>
              <a:t>gerou a necessidade de ultrapassarmos conceitos e definições dos setores criativos brasileiros para estabelecermos princípios norteadores e balizadores da politica </a:t>
            </a:r>
            <a:r>
              <a:rPr lang="pt-BR" sz="2400" dirty="0" smtClean="0"/>
              <a:t>pública </a:t>
            </a:r>
            <a:r>
              <a:rPr lang="pt-BR" sz="2400" dirty="0"/>
              <a:t>de cultura a serem compostos e realizados pela SEC. 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endParaRPr lang="pt-BR" sz="2400" dirty="0"/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Shape 3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26475" y="217950"/>
            <a:ext cx="5631575" cy="4812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pt-BR"/>
              <a:t>Diversidade Cultural</a:t>
            </a:r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369550" y="1558574"/>
            <a:ext cx="8229600" cy="34652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algn="just">
              <a:spcBef>
                <a:spcPts val="0"/>
              </a:spcBef>
              <a:buNone/>
            </a:pPr>
            <a:r>
              <a:rPr lang="pt-BR" sz="2400"/>
              <a:t>“A diversidade cultural cria um mundo rico e variável que aumenta a gama de possibilidades e nutre as capacidades de valores humanos, constituindo, assim, um dos principais motores do desenvolvimento sustentável da comunidades, povos e nações” 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323528" y="4420123"/>
            <a:ext cx="84249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dirty="0" smtClean="0"/>
              <a:t>Compreensão reforçada na convecção sobre a Proteção e Promoção da diversidade das expressões cultural na Unesco(2007).</a:t>
            </a:r>
            <a:endParaRPr lang="pt-BR" sz="1100" dirty="0"/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pt-BR"/>
              <a:t>Sustentabilidade</a:t>
            </a:r>
          </a:p>
        </p:txBody>
      </p:sp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>
            <a:off x="457200" y="1460499"/>
            <a:ext cx="8229600" cy="34652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just" rtl="0">
              <a:spcBef>
                <a:spcPts val="0"/>
              </a:spcBef>
              <a:buNone/>
            </a:pPr>
            <a:r>
              <a:rPr lang="pt-BR" sz="2400" dirty="0"/>
              <a:t>A proliferação de uma cultura de consumo global massificou mercados com a oferta de produtos de baixo valor agregado, destituídos de elementos originais e identificadores de culturas locais.  Desta forma, </a:t>
            </a:r>
          </a:p>
          <a:p>
            <a:pPr lvl="0" algn="just" rtl="0">
              <a:spcBef>
                <a:spcPts val="0"/>
              </a:spcBef>
              <a:buNone/>
            </a:pPr>
            <a:r>
              <a:rPr lang="pt-BR" sz="2400" dirty="0"/>
              <a:t>aqueles que têm maior capacidade produtiva passam a dominar um mercado que se torna compulsivo e pouco critico.</a:t>
            </a:r>
          </a:p>
          <a:p>
            <a:pPr lvl="0" algn="just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2400" b="1" dirty="0"/>
          </a:p>
          <a:p>
            <a:pPr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/>
          <p:nvPr/>
        </p:nvSpPr>
        <p:spPr>
          <a:xfrm>
            <a:off x="490375" y="566650"/>
            <a:ext cx="8249100" cy="3781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just" rtl="0"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pt-BR" sz="2400"/>
              <a:t>Em função dessas considerações, é importante definir qual tipo de desenvolvimento se deseja, quais as bases desse desenvolvimento  e como ele pode ser construído  de modo a garantir uma sustentabilidade social, cultural, ambiental e econômica em condições semelhantes de escolha para as gerações futuras.</a:t>
            </a:r>
          </a:p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pt-BR"/>
              <a:t>Inovação</a:t>
            </a:r>
          </a:p>
        </p:txBody>
      </p:sp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457200" y="1460499"/>
            <a:ext cx="8229600" cy="34652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algn="just">
              <a:spcBef>
                <a:spcPts val="0"/>
              </a:spcBef>
              <a:buNone/>
            </a:pPr>
            <a:r>
              <a:rPr lang="pt-BR"/>
              <a:t> </a:t>
            </a:r>
            <a:r>
              <a:rPr lang="pt-BR" sz="2400"/>
              <a:t>Inovação está essencialmente imbricado ao conceito de economia criativa, pois o processo de inovar envolve elementos importantes para o seu desenvolvimento. A inovação exige conhecimento, a identificação e reconhecimento de oportunidades, a escolha por melhores opções, a capacidade de empreender e assumir riscos, um olhar crítico e um pensamento estratégico que permitam a realização de objetivos e propósitos. </a:t>
            </a:r>
            <a:r>
              <a:rPr lang="pt-BR"/>
              <a:t> 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/>
          <p:nvPr/>
        </p:nvSpPr>
        <p:spPr>
          <a:xfrm>
            <a:off x="632050" y="435900"/>
            <a:ext cx="7878599" cy="3988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just" rtl="0"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pt-BR" sz="2400"/>
              <a:t>Assumir a economia criativa como vetor de desenvolvimento, como processo cultural gerador de inovação, é assumi-la em sua dimensão dialógica, ou seja, de um lado, como resposta a demandas de mercado, de outro, como rompimento às mesmas.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/>
          </a:p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457200" y="205977"/>
            <a:ext cx="8229600" cy="11414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pt-BR"/>
              <a:t>Inclusão social </a:t>
            </a:r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457200" y="1460499"/>
            <a:ext cx="8229600" cy="34652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algn="just">
              <a:spcBef>
                <a:spcPts val="0"/>
              </a:spcBef>
              <a:buNone/>
            </a:pPr>
            <a:r>
              <a:rPr lang="pt-BR" sz="2400"/>
              <a:t>A efetividade dessas políticas passa pela implementação de projetos que criem ambientes favoráveis ao desenvolvimento desta economia e que promovam a inclusão</a:t>
            </a:r>
            <a:r>
              <a:rPr lang="pt-BR"/>
              <a:t> </a:t>
            </a:r>
            <a:r>
              <a:rPr lang="pt-BR" sz="2400"/>
              <a:t>produtiva da população, priorizando aqueles que se encontram em situação de vulnerabilidade social, por meio da formação  e qualificação profissional e da geração de oportunidades de trabalho e renda. 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modern">
  <a:themeElements>
    <a:clrScheme name="Custom 348">
      <a:dk1>
        <a:srgbClr val="000000"/>
      </a:dk1>
      <a:lt1>
        <a:srgbClr val="FFFFFF"/>
      </a:lt1>
      <a:dk2>
        <a:srgbClr val="191919"/>
      </a:dk2>
      <a:lt2>
        <a:srgbClr val="CCCCCC"/>
      </a:lt2>
      <a:accent1>
        <a:srgbClr val="7E5554"/>
      </a:accent1>
      <a:accent2>
        <a:srgbClr val="910A10"/>
      </a:accent2>
      <a:accent3>
        <a:srgbClr val="84294D"/>
      </a:accent3>
      <a:accent4>
        <a:srgbClr val="DA823B"/>
      </a:accent4>
      <a:accent5>
        <a:srgbClr val="625D3C"/>
      </a:accent5>
      <a:accent6>
        <a:srgbClr val="00384A"/>
      </a:accent6>
      <a:hlink>
        <a:srgbClr val="227A78"/>
      </a:hlink>
      <a:folHlink>
        <a:srgbClr val="39474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375</Words>
  <Application>Microsoft Office PowerPoint</Application>
  <PresentationFormat>Apresentação na tela (16:9)</PresentationFormat>
  <Paragraphs>16</Paragraphs>
  <Slides>10</Slides>
  <Notes>10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modern</vt:lpstr>
      <vt:lpstr>Os Princípios Norteadores </vt:lpstr>
      <vt:lpstr>Apresentação do PowerPoint</vt:lpstr>
      <vt:lpstr>Apresentação do PowerPoint</vt:lpstr>
      <vt:lpstr>Diversidade Cultural</vt:lpstr>
      <vt:lpstr>Sustentabilidade</vt:lpstr>
      <vt:lpstr>Apresentação do PowerPoint</vt:lpstr>
      <vt:lpstr>Inovação</vt:lpstr>
      <vt:lpstr>Apresentação do PowerPoint</vt:lpstr>
      <vt:lpstr>Inclusão social 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 Princípios Norteadores </dc:title>
  <cp:lastModifiedBy>Nicole</cp:lastModifiedBy>
  <cp:revision>4</cp:revision>
  <dcterms:modified xsi:type="dcterms:W3CDTF">2014-10-09T14:47:47Z</dcterms:modified>
</cp:coreProperties>
</file>