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1" r:id="rId14"/>
    <p:sldId id="269" r:id="rId15"/>
    <p:sldId id="270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D195A-91FD-499C-BC17-ECFCA9B14355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E36F-4470-4EAC-8F9E-4B1B78F43B2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D195A-91FD-499C-BC17-ECFCA9B14355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E36F-4470-4EAC-8F9E-4B1B78F43B2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D195A-91FD-499C-BC17-ECFCA9B14355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E36F-4470-4EAC-8F9E-4B1B78F43B2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D195A-91FD-499C-BC17-ECFCA9B14355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E36F-4470-4EAC-8F9E-4B1B78F43B2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D195A-91FD-499C-BC17-ECFCA9B14355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E36F-4470-4EAC-8F9E-4B1B78F43B2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D195A-91FD-499C-BC17-ECFCA9B14355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E36F-4470-4EAC-8F9E-4B1B78F43B2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D195A-91FD-499C-BC17-ECFCA9B14355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E36F-4470-4EAC-8F9E-4B1B78F43B2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D195A-91FD-499C-BC17-ECFCA9B14355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E36F-4470-4EAC-8F9E-4B1B78F43B2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D195A-91FD-499C-BC17-ECFCA9B14355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E36F-4470-4EAC-8F9E-4B1B78F43B2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D195A-91FD-499C-BC17-ECFCA9B14355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E36F-4470-4EAC-8F9E-4B1B78F43B2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D195A-91FD-499C-BC17-ECFCA9B14355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CE36F-4470-4EAC-8F9E-4B1B78F43B2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5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D195A-91FD-499C-BC17-ECFCA9B14355}" type="datetimeFigureOut">
              <a:rPr lang="pt-BR" smtClean="0"/>
              <a:t>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CE36F-4470-4EAC-8F9E-4B1B78F43B20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>
                <a:latin typeface="Arial" pitchFamily="34" charset="0"/>
                <a:cs typeface="Arial" pitchFamily="34" charset="0"/>
              </a:rPr>
              <a:t>Plano da Secretaria da </a:t>
            </a:r>
            <a:br>
              <a:rPr lang="pt-BR" dirty="0">
                <a:latin typeface="Arial" pitchFamily="34" charset="0"/>
                <a:cs typeface="Arial" pitchFamily="34" charset="0"/>
              </a:rPr>
            </a:br>
            <a:r>
              <a:rPr lang="pt-BR" dirty="0">
                <a:latin typeface="Arial" pitchFamily="34" charset="0"/>
                <a:cs typeface="Arial" pitchFamily="34" charset="0"/>
              </a:rPr>
              <a:t>Economia Criativa – 2011 a 2014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-1143040" y="5857892"/>
            <a:ext cx="6400800" cy="1752600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Nome: Leonardo Castro</a:t>
            </a:r>
            <a:endParaRPr lang="pt-B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sz="3600" dirty="0" smtClean="0"/>
              <a:t>ETAPA V</a:t>
            </a:r>
            <a:br>
              <a:rPr lang="pt-BR" sz="3600" dirty="0" smtClean="0"/>
            </a:br>
            <a:r>
              <a:rPr lang="pt-BR" sz="3600" dirty="0" smtClean="0"/>
              <a:t> Encontros </a:t>
            </a:r>
            <a:r>
              <a:rPr lang="pt-BR" sz="3600" dirty="0"/>
              <a:t>com órgãos do </a:t>
            </a:r>
            <a:r>
              <a:rPr lang="pt-BR" sz="3600" dirty="0" smtClean="0"/>
              <a:t>Sistema </a:t>
            </a:r>
            <a:r>
              <a:rPr lang="pt-BR" sz="3600" dirty="0" err="1"/>
              <a:t>MinC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600" dirty="0" smtClean="0">
                <a:latin typeface="Arial" pitchFamily="34" charset="0"/>
                <a:cs typeface="Arial" pitchFamily="34" charset="0"/>
              </a:rPr>
              <a:t>Objetivo: Articulação </a:t>
            </a:r>
            <a:r>
              <a:rPr lang="pt-BR" sz="2600" dirty="0">
                <a:latin typeface="Arial" pitchFamily="34" charset="0"/>
                <a:cs typeface="Arial" pitchFamily="34" charset="0"/>
              </a:rPr>
              <a:t>de Parcerias /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Alinhamento </a:t>
            </a:r>
            <a:r>
              <a:rPr lang="pt-BR" sz="2600" dirty="0">
                <a:latin typeface="Arial" pitchFamily="34" charset="0"/>
                <a:cs typeface="Arial" pitchFamily="34" charset="0"/>
              </a:rPr>
              <a:t>de Programas.</a:t>
            </a:r>
          </a:p>
          <a:p>
            <a:r>
              <a:rPr lang="pt-BR" sz="2600" dirty="0">
                <a:latin typeface="Arial" pitchFamily="34" charset="0"/>
                <a:cs typeface="Arial" pitchFamily="34" charset="0"/>
              </a:rPr>
              <a:t>Período de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Realização:maio </a:t>
            </a:r>
            <a:r>
              <a:rPr lang="pt-BR" sz="2600" dirty="0">
                <a:latin typeface="Arial" pitchFamily="34" charset="0"/>
                <a:cs typeface="Arial" pitchFamily="34" charset="0"/>
              </a:rPr>
              <a:t>a junho de 2011</a:t>
            </a:r>
          </a:p>
          <a:p>
            <a:r>
              <a:rPr lang="pt-BR" sz="2600" dirty="0" smtClean="0">
                <a:latin typeface="Arial" pitchFamily="34" charset="0"/>
                <a:cs typeface="Arial" pitchFamily="34" charset="0"/>
              </a:rPr>
              <a:t>Participantes:Secretaria </a:t>
            </a:r>
            <a:r>
              <a:rPr lang="pt-BR" sz="2600" dirty="0">
                <a:latin typeface="Arial" pitchFamily="34" charset="0"/>
                <a:cs typeface="Arial" pitchFamily="34" charset="0"/>
              </a:rPr>
              <a:t>de Políticas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Culturais </a:t>
            </a:r>
            <a:r>
              <a:rPr lang="pt-BR" sz="2600" dirty="0">
                <a:latin typeface="Arial" pitchFamily="34" charset="0"/>
                <a:cs typeface="Arial" pitchFamily="34" charset="0"/>
              </a:rPr>
              <a:t>(SPC), Secretaria do Audiovisual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pt-BR" sz="2600" dirty="0">
                <a:latin typeface="Arial" pitchFamily="34" charset="0"/>
                <a:cs typeface="Arial" pitchFamily="34" charset="0"/>
              </a:rPr>
              <a:t>SAV), Secretaria de Cidadania e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Diversidade </a:t>
            </a:r>
            <a:r>
              <a:rPr lang="pt-BR" sz="2600" dirty="0">
                <a:latin typeface="Arial" pitchFamily="34" charset="0"/>
                <a:cs typeface="Arial" pitchFamily="34" charset="0"/>
              </a:rPr>
              <a:t>Cultural (SCDC), Secretaria de Fomento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pt-BR" sz="2600" dirty="0">
                <a:latin typeface="Arial" pitchFamily="34" charset="0"/>
                <a:cs typeface="Arial" pitchFamily="34" charset="0"/>
              </a:rPr>
              <a:t>Incentivo à Cultura (SEFIC), FUNARTE -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Fundação </a:t>
            </a:r>
            <a:r>
              <a:rPr lang="pt-BR" sz="2600" dirty="0">
                <a:latin typeface="Arial" pitchFamily="34" charset="0"/>
                <a:cs typeface="Arial" pitchFamily="34" charset="0"/>
              </a:rPr>
              <a:t>Nacional das Artes, IPHAN -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Instituto </a:t>
            </a:r>
            <a:r>
              <a:rPr lang="pt-BR" sz="2600" dirty="0">
                <a:latin typeface="Arial" pitchFamily="34" charset="0"/>
                <a:cs typeface="Arial" pitchFamily="34" charset="0"/>
              </a:rPr>
              <a:t>do Patrimônio Histórico e Artístico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Nacional</a:t>
            </a:r>
            <a:r>
              <a:rPr lang="pt-BR" sz="2600" dirty="0">
                <a:latin typeface="Arial" pitchFamily="34" charset="0"/>
                <a:cs typeface="Arial" pitchFamily="34" charset="0"/>
              </a:rPr>
              <a:t>, IBRAM - Instituto Brasileiro de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Museus </a:t>
            </a:r>
            <a:r>
              <a:rPr lang="pt-BR" sz="2600" dirty="0">
                <a:latin typeface="Arial" pitchFamily="34" charset="0"/>
                <a:cs typeface="Arial" pitchFamily="34" charset="0"/>
              </a:rPr>
              <a:t>, Fundação Cultural Palmares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Fundação </a:t>
            </a:r>
            <a:r>
              <a:rPr lang="pt-BR" sz="2600" dirty="0">
                <a:latin typeface="Arial" pitchFamily="34" charset="0"/>
                <a:cs typeface="Arial" pitchFamily="34" charset="0"/>
              </a:rPr>
              <a:t>Casa de Rui Barbosa, Diretoria de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Relações </a:t>
            </a:r>
            <a:r>
              <a:rPr lang="pt-BR" sz="2600" dirty="0">
                <a:latin typeface="Arial" pitchFamily="34" charset="0"/>
                <a:cs typeface="Arial" pitchFamily="34" charset="0"/>
              </a:rPr>
              <a:t>Internacionais (DRI) e </a:t>
            </a:r>
            <a:r>
              <a:rPr lang="pt-BR" sz="2600" dirty="0" smtClean="0">
                <a:latin typeface="Arial" pitchFamily="34" charset="0"/>
                <a:cs typeface="Arial" pitchFamily="34" charset="0"/>
              </a:rPr>
              <a:t>Representações </a:t>
            </a:r>
            <a:r>
              <a:rPr lang="pt-BR" sz="2600" dirty="0">
                <a:latin typeface="Arial" pitchFamily="34" charset="0"/>
                <a:cs typeface="Arial" pitchFamily="34" charset="0"/>
              </a:rPr>
              <a:t>Regionais.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dirty="0" smtClean="0"/>
              <a:t>ETAPA VI </a:t>
            </a:r>
            <a:br>
              <a:rPr lang="pt-BR" sz="3600" dirty="0" smtClean="0"/>
            </a:br>
            <a:r>
              <a:rPr lang="pt-BR" sz="3600" dirty="0" smtClean="0"/>
              <a:t>Encontro </a:t>
            </a:r>
            <a:r>
              <a:rPr lang="pt-BR" sz="3600" dirty="0"/>
              <a:t>com parceiros </a:t>
            </a:r>
            <a:r>
              <a:rPr lang="pt-BR" sz="3600" dirty="0" smtClean="0"/>
              <a:t>federativos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Objetivo:Articulação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de parceria com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Secretarias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Estaduais e Municipais de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Cultura.</a:t>
            </a: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Período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de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realização: 20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de julho de 2011</a:t>
            </a: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Participantes: Secretarias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e Fundações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Estaduais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e Municipais de Cultura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21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estados presentes (AL ,BA,CE,DF,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ES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, GO, MA, MG, MS,PA, PE, PB, PI, PR,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RJ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, RN, RS, SC, SE, RS ,TO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).13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capitais presentes: Aracaju, Belo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Horizonte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, Campo Grande, Curitiba,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Fortaleza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, Florianópolis, João Pessoa,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Manaus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, Recife, Rio Branco, Rio de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Janeiro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, São Luís e Salvador.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dirty="0" smtClean="0"/>
              <a:t>ETAPA VII</a:t>
            </a:r>
            <a:br>
              <a:rPr lang="pt-BR" sz="3600" dirty="0" smtClean="0"/>
            </a:br>
            <a:r>
              <a:rPr lang="pt-BR" sz="3600" dirty="0" smtClean="0"/>
              <a:t>Encontro </a:t>
            </a:r>
            <a:r>
              <a:rPr lang="pt-BR" sz="3600" dirty="0"/>
              <a:t>com juristas 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Objetivo:Discussão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sobre marcos legais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para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a economia criativa</a:t>
            </a:r>
          </a:p>
          <a:p>
            <a:r>
              <a:rPr lang="pt-BR" sz="2400" dirty="0">
                <a:latin typeface="Arial" pitchFamily="34" charset="0"/>
                <a:cs typeface="Arial" pitchFamily="34" charset="0"/>
              </a:rPr>
              <a:t>Período de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realização:15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de agosto de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2011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Participantes:Pablo </a:t>
            </a:r>
            <a:r>
              <a:rPr lang="pt-BR" sz="2400" dirty="0" err="1">
                <a:latin typeface="Arial" pitchFamily="34" charset="0"/>
                <a:cs typeface="Arial" pitchFamily="34" charset="0"/>
              </a:rPr>
              <a:t>Ortellado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 (USP), Allan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Rocha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de Souza (UFFRRJ), Roberto Freitas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Filho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(IPEA), Marcos </a:t>
            </a:r>
            <a:r>
              <a:rPr lang="pt-BR" sz="2400" dirty="0" err="1">
                <a:latin typeface="Arial" pitchFamily="34" charset="0"/>
                <a:cs typeface="Arial" pitchFamily="34" charset="0"/>
              </a:rPr>
              <a:t>Wachowikz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 (UFSC),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Roberto </a:t>
            </a:r>
            <a:r>
              <a:rPr lang="pt-BR" sz="2400" dirty="0" err="1">
                <a:latin typeface="Arial" pitchFamily="34" charset="0"/>
                <a:cs typeface="Arial" pitchFamily="34" charset="0"/>
              </a:rPr>
              <a:t>Fragalle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 Filho(UFF) e Humberto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Cunha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(UNIFOR).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dirty="0"/>
              <a:t>Etapa VIII</a:t>
            </a:r>
            <a:br>
              <a:rPr lang="pt-BR" sz="3200" dirty="0"/>
            </a:br>
            <a:r>
              <a:rPr lang="pt-BR" sz="3200" dirty="0"/>
              <a:t>Planejamento interno </a:t>
            </a:r>
            <a:r>
              <a:rPr lang="pt-BR" sz="3200" dirty="0" smtClean="0"/>
              <a:t>da Secretaria </a:t>
            </a:r>
            <a:r>
              <a:rPr lang="pt-BR" sz="3200" dirty="0"/>
              <a:t>de Economia Criativa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Objetivo: Desenvolvimento de ações, </a:t>
            </a:r>
            <a:r>
              <a:rPr lang="pt-BR" dirty="0" err="1" smtClean="0"/>
              <a:t>produtose</a:t>
            </a:r>
            <a:r>
              <a:rPr lang="pt-BR" dirty="0" smtClean="0"/>
              <a:t> </a:t>
            </a:r>
            <a:r>
              <a:rPr lang="pt-BR" dirty="0"/>
              <a:t>metas (2011 a </a:t>
            </a:r>
            <a:r>
              <a:rPr lang="pt-BR" dirty="0" smtClean="0"/>
              <a:t>2014) Período </a:t>
            </a:r>
            <a:r>
              <a:rPr lang="pt-BR" dirty="0"/>
              <a:t>de Realização: agosto de </a:t>
            </a:r>
            <a:r>
              <a:rPr lang="pt-BR" dirty="0" smtClean="0"/>
              <a:t>2011</a:t>
            </a:r>
          </a:p>
          <a:p>
            <a:r>
              <a:rPr lang="pt-BR" dirty="0" smtClean="0"/>
              <a:t>Participantes</a:t>
            </a:r>
            <a:r>
              <a:rPr lang="pt-BR" dirty="0"/>
              <a:t>: toda a equipe da SEC</a:t>
            </a:r>
          </a:p>
        </p:txBody>
      </p:sp>
    </p:spTree>
    <p:extLst>
      <p:ext uri="{BB962C8B-B14F-4D97-AF65-F5344CB8AC3E}">
        <p14:creationId xmlns:p14="http://schemas.microsoft.com/office/powerpoint/2010/main" val="34557731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Ações e Produtos da SEC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sz="2900" dirty="0">
                <a:latin typeface="Arial" pitchFamily="34" charset="0"/>
                <a:cs typeface="Arial" pitchFamily="34" charset="0"/>
              </a:rPr>
              <a:t>As ações e os produtos 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apresentados 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neste plano traduzem as diretrizes e 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as 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políticas propostas por esta Secretaria 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os objetivos e metas previstas no PPA de 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2012 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a 2015. </a:t>
            </a:r>
          </a:p>
          <a:p>
            <a:r>
              <a:rPr lang="pt-BR" sz="2900" dirty="0">
                <a:latin typeface="Arial" pitchFamily="34" charset="0"/>
                <a:cs typeface="Arial" pitchFamily="34" charset="0"/>
              </a:rPr>
              <a:t>Neste sentido, a SEC propõe um 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conjunto 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de iniciativas e ações a serem 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implementadas 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pelo Ministério da Cultura, 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articuladas 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de modo interministerial e com 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diversos 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parceiros públicos e privados a partir 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dos 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seus eixos de atuação: 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institucionalização 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de territórios criativos; 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desenvolvimento 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de pesquisas e monitoramentos; 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estabelecimento 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de marcos regulatórios favoráveis 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à 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economia criativa brasileira; fomento 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técnico 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e financeiro voltado para negócios 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empreendimentos dos setores criativos; 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promoção 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e fortalecimento de 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organizações 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associativas (cooperativas, redes e 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coletivos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) e formação para competências 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criativas 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de modo a promover a inclusão 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produtiva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7158" y="2786058"/>
            <a:ext cx="8229600" cy="1143000"/>
          </a:xfrm>
        </p:spPr>
        <p:txBody>
          <a:bodyPr/>
          <a:lstStyle/>
          <a:p>
            <a:r>
              <a:rPr lang="pt-BR" dirty="0" smtClean="0"/>
              <a:t>Fim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Conceito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285836"/>
            <a:ext cx="9144000" cy="5572164"/>
          </a:xfrm>
        </p:spPr>
        <p:txBody>
          <a:bodyPr>
            <a:normAutofit lnSpcReduction="10000"/>
          </a:bodyPr>
          <a:lstStyle/>
          <a:p>
            <a:r>
              <a:rPr lang="pt-BR" sz="1600" dirty="0">
                <a:latin typeface="Arial" pitchFamily="34" charset="0"/>
                <a:cs typeface="Arial" pitchFamily="34" charset="0"/>
              </a:rPr>
              <a:t>A Constituição Brasileira de 1988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trata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do Direito ao Desenvolvimento como um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direito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fundamental, baseado nas prestações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positivas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do Estado que venham concretizar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democracia econômica, social e cultural, a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fim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de efetivar na prática a dignidade da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pessoa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humana. Essas garantias jurídicas, no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entanto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, não impediram a decadência dos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modelos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de desenvolvimento focados na mera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acumulação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de riqueza e de crescimento do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PIB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, cujos resultados somente reforçaram o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abismo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entre ricos e pobres, especialmente,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nos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países periféricos. </a:t>
            </a: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1600" dirty="0">
                <a:latin typeface="Arial" pitchFamily="34" charset="0"/>
                <a:cs typeface="Arial" pitchFamily="34" charset="0"/>
              </a:rPr>
              <a:t>O Plano da Secretaria da Economia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Criativa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assume no Governo Federal o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desafio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de construir uma nova alternativa de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desenvolvimento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, fundamentada na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diversidade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cultural, na inclusão social, na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inovação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e na sustentabilidade. Para tanto, elege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economia criativa como um eixo de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desenvolvimento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do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Estado brasileiro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. </a:t>
            </a: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1600" dirty="0">
                <a:latin typeface="Arial" pitchFamily="34" charset="0"/>
                <a:cs typeface="Arial" pitchFamily="34" charset="0"/>
              </a:rPr>
              <a:t>Na sociedade do conhecimento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das novas tecnologias, a economia da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 cultura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vem se ampliando,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transfigurando se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em uma economia criativa. Essa nova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economia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, que ultrapassa as linguagens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artísticas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e as culturas populares, passa a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dominar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novos segmentos (novas mídias,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games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, softwares) e a agregar novos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valores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às indústrias tradicionais (design,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arquitetura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, moda), tomando hoje grande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importância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nas diversas regiões do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planeta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. É a dimensão simbólica da produção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humana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, desta feita, que será elemento fundamental na definição econômica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desses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novos bens e serviços. </a:t>
            </a: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1600" dirty="0">
                <a:latin typeface="Arial" pitchFamily="34" charset="0"/>
                <a:cs typeface="Arial" pitchFamily="34" charset="0"/>
              </a:rPr>
              <a:t>Fruto de uma ação integrada entre o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Ministério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da Cultura e os diversos parceiros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públicos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e privados, o Plano da Secretaria da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Economia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Criativa tem a finalidade de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formular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, implementar e monitorar políticas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públicas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para um novo desenvolvimento,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fundamentado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no estímulo à criatividade dos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empreendedores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brasileiros, assim como na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inovação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de seus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empreendimentos. </a:t>
            </a:r>
            <a:endParaRPr lang="pt-BR" sz="1600" dirty="0">
              <a:latin typeface="Arial" pitchFamily="34" charset="0"/>
              <a:cs typeface="Arial" pitchFamily="34" charset="0"/>
            </a:endParaRPr>
          </a:p>
          <a:p>
            <a:endParaRPr lang="pt-BR" sz="1300" dirty="0" smtClean="0">
              <a:latin typeface="Arial" pitchFamily="34" charset="0"/>
              <a:cs typeface="Arial" pitchFamily="34" charset="0"/>
            </a:endParaRPr>
          </a:p>
          <a:p>
            <a:endParaRPr lang="pt-BR" sz="1300" dirty="0">
              <a:latin typeface="Arial" pitchFamily="34" charset="0"/>
              <a:cs typeface="Arial" pitchFamily="34" charset="0"/>
            </a:endParaRPr>
          </a:p>
          <a:p>
            <a:endParaRPr lang="pt-BR" sz="1200" dirty="0"/>
          </a:p>
          <a:p>
            <a:pPr>
              <a:buNone/>
            </a:pPr>
            <a:endParaRPr lang="pt-BR" sz="1200" dirty="0"/>
          </a:p>
          <a:p>
            <a:endParaRPr lang="pt-BR" sz="1200" dirty="0" smtClean="0">
              <a:latin typeface="Arial" pitchFamily="34" charset="0"/>
              <a:cs typeface="Arial" pitchFamily="34" charset="0"/>
            </a:endParaRPr>
          </a:p>
          <a:p>
            <a:endParaRPr lang="pt-BR" sz="1200" dirty="0" smtClean="0">
              <a:latin typeface="Arial" pitchFamily="34" charset="0"/>
              <a:cs typeface="Arial" pitchFamily="34" charset="0"/>
            </a:endParaRPr>
          </a:p>
          <a:p>
            <a:endParaRPr lang="pt-BR" sz="2000" dirty="0"/>
          </a:p>
          <a:p>
            <a:endParaRPr lang="pt-BR" sz="1900" dirty="0" smtClean="0">
              <a:latin typeface="Arial" pitchFamily="34" charset="0"/>
              <a:cs typeface="Arial" pitchFamily="34" charset="0"/>
            </a:endParaRPr>
          </a:p>
          <a:p>
            <a:endParaRPr lang="pt-BR" sz="1900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917596"/>
          </a:xfrm>
        </p:spPr>
        <p:txBody>
          <a:bodyPr>
            <a:normAutofit fontScale="90000"/>
          </a:bodyPr>
          <a:lstStyle/>
          <a:p>
            <a:r>
              <a:rPr lang="pt-BR" sz="3600" dirty="0">
                <a:latin typeface="Arial" pitchFamily="34" charset="0"/>
                <a:cs typeface="Arial" pitchFamily="34" charset="0"/>
              </a:rPr>
              <a:t>Estrutura e metodologia de 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>elaboração </a:t>
            </a:r>
            <a:r>
              <a:rPr lang="pt-BR" sz="3600" dirty="0">
                <a:latin typeface="Arial" pitchFamily="34" charset="0"/>
                <a:cs typeface="Arial" pitchFamily="34" charset="0"/>
              </a:rPr>
              <a:t>do Plano 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>
            <a:normAutofit/>
          </a:bodyPr>
          <a:lstStyle/>
          <a:p>
            <a:r>
              <a:rPr lang="pt-BR" sz="1800" dirty="0">
                <a:latin typeface="Arial" pitchFamily="34" charset="0"/>
                <a:cs typeface="Arial" pitchFamily="34" charset="0"/>
              </a:rPr>
              <a:t>O Plano da SEC foi elaborado ao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longo 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do período compreendido entre abril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julho de 2011. Visando à implementação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políticas públicas transversais a diversos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setores 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do poder público, iniciativa privada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sociedade civil, a SEC reuniu, no seu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processo 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de planejamento, especialistas e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parceiros 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institucionais como as agências de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fomento 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e desenvolvimento, empresas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estatais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, organizações do Sistema S,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organismos 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bilaterais e multilaterais internacionais,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secretarias 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e fundações de cultura, além da </a:t>
            </a:r>
          </a:p>
          <a:p>
            <a:r>
              <a:rPr lang="pt-BR" sz="1800" dirty="0">
                <a:latin typeface="Arial" pitchFamily="34" charset="0"/>
                <a:cs typeface="Arial" pitchFamily="34" charset="0"/>
              </a:rPr>
              <a:t>participação de 16 ministérios e demais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órgãos 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do Governo Federal e das secretarias e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órgãos 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vinculados do próprio Sistema </a:t>
            </a:r>
            <a:r>
              <a:rPr lang="pt-BR" sz="1800" dirty="0" err="1">
                <a:latin typeface="Arial" pitchFamily="34" charset="0"/>
                <a:cs typeface="Arial" pitchFamily="34" charset="0"/>
              </a:rPr>
              <a:t>MinC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pt-BR" sz="1800" dirty="0">
                <a:latin typeface="Arial" pitchFamily="34" charset="0"/>
                <a:cs typeface="Arial" pitchFamily="34" charset="0"/>
              </a:rPr>
              <a:t>A metodologia adotada no processo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planejamento teve como ponto de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partida 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a construção de marcos conceituais e de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princípios 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norteadores para fundamentar a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institucionalização 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de uma política nacional 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da 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economia criativa. </a:t>
            </a:r>
          </a:p>
          <a:p>
            <a:endParaRPr lang="pt-BR" sz="1600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dirty="0" smtClean="0"/>
              <a:t>Ministério </a:t>
            </a:r>
            <a:r>
              <a:rPr lang="pt-BR" sz="3600" dirty="0"/>
              <a:t>da Cultura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1900" dirty="0">
                <a:latin typeface="Arial" pitchFamily="34" charset="0"/>
                <a:cs typeface="Arial" pitchFamily="34" charset="0"/>
              </a:rPr>
              <a:t>O planejamento na maioria de suas </a:t>
            </a:r>
            <a:r>
              <a:rPr lang="pt-BR" sz="1900" dirty="0" smtClean="0">
                <a:latin typeface="Arial" pitchFamily="34" charset="0"/>
                <a:cs typeface="Arial" pitchFamily="34" charset="0"/>
              </a:rPr>
              <a:t>etapas </a:t>
            </a:r>
            <a:r>
              <a:rPr lang="pt-BR" sz="1900" dirty="0">
                <a:latin typeface="Arial" pitchFamily="34" charset="0"/>
                <a:cs typeface="Arial" pitchFamily="34" charset="0"/>
              </a:rPr>
              <a:t>foi construído basicamente em </a:t>
            </a:r>
            <a:r>
              <a:rPr lang="pt-BR" sz="1900" dirty="0" smtClean="0">
                <a:latin typeface="Arial" pitchFamily="34" charset="0"/>
                <a:cs typeface="Arial" pitchFamily="34" charset="0"/>
              </a:rPr>
              <a:t>encontros </a:t>
            </a:r>
            <a:r>
              <a:rPr lang="pt-BR" sz="1900" dirty="0">
                <a:latin typeface="Arial" pitchFamily="34" charset="0"/>
                <a:cs typeface="Arial" pitchFamily="34" charset="0"/>
              </a:rPr>
              <a:t>com duração média de um dia de </a:t>
            </a:r>
            <a:r>
              <a:rPr lang="pt-BR" sz="1900" dirty="0" smtClean="0">
                <a:latin typeface="Arial" pitchFamily="34" charset="0"/>
                <a:cs typeface="Arial" pitchFamily="34" charset="0"/>
              </a:rPr>
              <a:t>reunião </a:t>
            </a:r>
            <a:r>
              <a:rPr lang="pt-BR" sz="1900" dirty="0">
                <a:latin typeface="Arial" pitchFamily="34" charset="0"/>
                <a:cs typeface="Arial" pitchFamily="34" charset="0"/>
              </a:rPr>
              <a:t>de trabalho e conduzido pela </a:t>
            </a:r>
            <a:r>
              <a:rPr lang="pt-BR" sz="1900" dirty="0" smtClean="0">
                <a:latin typeface="Arial" pitchFamily="34" charset="0"/>
                <a:cs typeface="Arial" pitchFamily="34" charset="0"/>
              </a:rPr>
              <a:t>seguinte </a:t>
            </a:r>
            <a:r>
              <a:rPr lang="pt-BR" sz="1900" dirty="0">
                <a:latin typeface="Arial" pitchFamily="34" charset="0"/>
                <a:cs typeface="Arial" pitchFamily="34" charset="0"/>
              </a:rPr>
              <a:t>metodologia: a primeira parte da </a:t>
            </a:r>
            <a:r>
              <a:rPr lang="pt-BR" sz="1900" dirty="0" smtClean="0">
                <a:latin typeface="Arial" pitchFamily="34" charset="0"/>
                <a:cs typeface="Arial" pitchFamily="34" charset="0"/>
              </a:rPr>
              <a:t>reunião </a:t>
            </a:r>
            <a:r>
              <a:rPr lang="pt-BR" sz="1900" dirty="0">
                <a:latin typeface="Arial" pitchFamily="34" charset="0"/>
                <a:cs typeface="Arial" pitchFamily="34" charset="0"/>
              </a:rPr>
              <a:t>era reservada a apresentações da SEC </a:t>
            </a:r>
            <a:r>
              <a:rPr lang="pt-BR" sz="1900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pt-BR" sz="1900" dirty="0">
                <a:latin typeface="Arial" pitchFamily="34" charset="0"/>
                <a:cs typeface="Arial" pitchFamily="34" charset="0"/>
              </a:rPr>
              <a:t>de cada instituição convidada. Na </a:t>
            </a:r>
            <a:r>
              <a:rPr lang="pt-BR" sz="1900" dirty="0" smtClean="0">
                <a:latin typeface="Arial" pitchFamily="34" charset="0"/>
                <a:cs typeface="Arial" pitchFamily="34" charset="0"/>
              </a:rPr>
              <a:t>segunda </a:t>
            </a:r>
            <a:r>
              <a:rPr lang="pt-BR" sz="1900" dirty="0">
                <a:latin typeface="Arial" pitchFamily="34" charset="0"/>
                <a:cs typeface="Arial" pitchFamily="34" charset="0"/>
              </a:rPr>
              <a:t>parte, os participantes se reuniam </a:t>
            </a:r>
            <a:r>
              <a:rPr lang="pt-BR" sz="1900" dirty="0" smtClean="0">
                <a:latin typeface="Arial" pitchFamily="34" charset="0"/>
                <a:cs typeface="Arial" pitchFamily="34" charset="0"/>
              </a:rPr>
              <a:t>em grupos </a:t>
            </a:r>
            <a:r>
              <a:rPr lang="pt-BR" sz="1900" dirty="0">
                <a:latin typeface="Arial" pitchFamily="34" charset="0"/>
                <a:cs typeface="Arial" pitchFamily="34" charset="0"/>
              </a:rPr>
              <a:t>para debater, sugerir e propor </a:t>
            </a:r>
            <a:r>
              <a:rPr lang="pt-BR" sz="1900" dirty="0" smtClean="0">
                <a:latin typeface="Arial" pitchFamily="34" charset="0"/>
                <a:cs typeface="Arial" pitchFamily="34" charset="0"/>
              </a:rPr>
              <a:t>estratégias </a:t>
            </a:r>
            <a:r>
              <a:rPr lang="pt-BR" sz="1900" dirty="0">
                <a:latin typeface="Arial" pitchFamily="34" charset="0"/>
                <a:cs typeface="Arial" pitchFamily="34" charset="0"/>
              </a:rPr>
              <a:t>e ações de acordo com os objetivos </a:t>
            </a:r>
            <a:r>
              <a:rPr lang="pt-BR" sz="1900" dirty="0" smtClean="0">
                <a:latin typeface="Arial" pitchFamily="34" charset="0"/>
                <a:cs typeface="Arial" pitchFamily="34" charset="0"/>
              </a:rPr>
              <a:t>da </a:t>
            </a:r>
            <a:r>
              <a:rPr lang="pt-BR" sz="1900" dirty="0">
                <a:latin typeface="Arial" pitchFamily="34" charset="0"/>
                <a:cs typeface="Arial" pitchFamily="34" charset="0"/>
              </a:rPr>
              <a:t>pauta proposta em cada encontro, cujas </a:t>
            </a:r>
            <a:r>
              <a:rPr lang="pt-BR" sz="1900" dirty="0" err="1" smtClean="0">
                <a:latin typeface="Arial" pitchFamily="34" charset="0"/>
                <a:cs typeface="Arial" pitchFamily="34" charset="0"/>
              </a:rPr>
              <a:t>ideias</a:t>
            </a:r>
            <a:r>
              <a:rPr lang="pt-BR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900" dirty="0">
                <a:latin typeface="Arial" pitchFamily="34" charset="0"/>
                <a:cs typeface="Arial" pitchFamily="34" charset="0"/>
              </a:rPr>
              <a:t>eram reunidas pelo relator de cada </a:t>
            </a:r>
            <a:r>
              <a:rPr lang="pt-BR" sz="1900" dirty="0" smtClean="0">
                <a:latin typeface="Arial" pitchFamily="34" charset="0"/>
                <a:cs typeface="Arial" pitchFamily="34" charset="0"/>
              </a:rPr>
              <a:t>grupo</a:t>
            </a:r>
            <a:r>
              <a:rPr lang="pt-BR" sz="1900" dirty="0">
                <a:latin typeface="Arial" pitchFamily="34" charset="0"/>
                <a:cs typeface="Arial" pitchFamily="34" charset="0"/>
              </a:rPr>
              <a:t>. Por fim, a terceira parte correspondia </a:t>
            </a:r>
            <a:r>
              <a:rPr lang="pt-BR" sz="1900" dirty="0" smtClean="0">
                <a:latin typeface="Arial" pitchFamily="34" charset="0"/>
                <a:cs typeface="Arial" pitchFamily="34" charset="0"/>
              </a:rPr>
              <a:t>à </a:t>
            </a:r>
            <a:r>
              <a:rPr lang="pt-BR" sz="1900" dirty="0">
                <a:latin typeface="Arial" pitchFamily="34" charset="0"/>
                <a:cs typeface="Arial" pitchFamily="34" charset="0"/>
              </a:rPr>
              <a:t>consolidação do trabalho realizado pelos </a:t>
            </a:r>
            <a:r>
              <a:rPr lang="pt-BR" sz="1900" dirty="0" smtClean="0">
                <a:latin typeface="Arial" pitchFamily="34" charset="0"/>
                <a:cs typeface="Arial" pitchFamily="34" charset="0"/>
              </a:rPr>
              <a:t>grupos </a:t>
            </a:r>
            <a:r>
              <a:rPr lang="pt-BR" sz="1900" dirty="0">
                <a:latin typeface="Arial" pitchFamily="34" charset="0"/>
                <a:cs typeface="Arial" pitchFamily="34" charset="0"/>
              </a:rPr>
              <a:t>a partir da apresentação dos </a:t>
            </a:r>
            <a:r>
              <a:rPr lang="pt-BR" sz="1900" dirty="0" smtClean="0">
                <a:latin typeface="Arial" pitchFamily="34" charset="0"/>
                <a:cs typeface="Arial" pitchFamily="34" charset="0"/>
              </a:rPr>
              <a:t>relatores </a:t>
            </a:r>
            <a:r>
              <a:rPr lang="pt-BR" sz="1900" dirty="0">
                <a:latin typeface="Arial" pitchFamily="34" charset="0"/>
                <a:cs typeface="Arial" pitchFamily="34" charset="0"/>
              </a:rPr>
              <a:t>para todos os participantes do encontro. </a:t>
            </a:r>
            <a:r>
              <a:rPr lang="pt-BR" sz="1900" dirty="0" smtClean="0">
                <a:latin typeface="Arial" pitchFamily="34" charset="0"/>
                <a:cs typeface="Arial" pitchFamily="34" charset="0"/>
              </a:rPr>
              <a:t>Oportunamente </a:t>
            </a:r>
            <a:r>
              <a:rPr lang="pt-BR" sz="1900" dirty="0">
                <a:latin typeface="Arial" pitchFamily="34" charset="0"/>
                <a:cs typeface="Arial" pitchFamily="34" charset="0"/>
              </a:rPr>
              <a:t>foram realizadas reuniões </a:t>
            </a:r>
            <a:r>
              <a:rPr lang="pt-BR" sz="1900" dirty="0" smtClean="0">
                <a:latin typeface="Arial" pitchFamily="34" charset="0"/>
                <a:cs typeface="Arial" pitchFamily="34" charset="0"/>
              </a:rPr>
              <a:t>bilaterais </a:t>
            </a:r>
            <a:r>
              <a:rPr lang="pt-BR" sz="1900" dirty="0">
                <a:latin typeface="Arial" pitchFamily="34" charset="0"/>
                <a:cs typeface="Arial" pitchFamily="34" charset="0"/>
              </a:rPr>
              <a:t>quando da impossibilidade de </a:t>
            </a:r>
            <a:r>
              <a:rPr lang="pt-BR" sz="1900" dirty="0" smtClean="0">
                <a:latin typeface="Arial" pitchFamily="34" charset="0"/>
                <a:cs typeface="Arial" pitchFamily="34" charset="0"/>
              </a:rPr>
              <a:t>alguma </a:t>
            </a:r>
            <a:r>
              <a:rPr lang="pt-BR" sz="1900" dirty="0">
                <a:latin typeface="Arial" pitchFamily="34" charset="0"/>
                <a:cs typeface="Arial" pitchFamily="34" charset="0"/>
              </a:rPr>
              <a:t>instituição convidada participar dos </a:t>
            </a:r>
            <a:r>
              <a:rPr lang="pt-BR" sz="1900" dirty="0" smtClean="0">
                <a:latin typeface="Arial" pitchFamily="34" charset="0"/>
                <a:cs typeface="Arial" pitchFamily="34" charset="0"/>
              </a:rPr>
              <a:t>encontros</a:t>
            </a:r>
            <a:r>
              <a:rPr lang="pt-BR" sz="190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14290"/>
            <a:ext cx="9144000" cy="629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dirty="0" smtClean="0"/>
              <a:t>ETAPA I</a:t>
            </a:r>
            <a:br>
              <a:rPr lang="pt-BR" sz="3600" dirty="0" smtClean="0"/>
            </a:br>
            <a:r>
              <a:rPr lang="pt-BR" sz="3600" dirty="0" smtClean="0"/>
              <a:t>Encontros </a:t>
            </a:r>
            <a:r>
              <a:rPr lang="pt-BR" sz="3600" dirty="0"/>
              <a:t>com </a:t>
            </a:r>
            <a:r>
              <a:rPr lang="pt-BR" sz="3600" dirty="0" err="1" smtClean="0"/>
              <a:t>experts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Objetivo: Construção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de marcos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conceituais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e princípios norteadores.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Período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de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realização:18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de abril, 03 de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maio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e 06 de junho de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2011.</a:t>
            </a: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Participantes:Tânia </a:t>
            </a:r>
            <a:r>
              <a:rPr lang="pt-BR" sz="2400" dirty="0" err="1">
                <a:latin typeface="Arial" pitchFamily="34" charset="0"/>
                <a:cs typeface="Arial" pitchFamily="34" charset="0"/>
              </a:rPr>
              <a:t>Bacelar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, Isaura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Botelho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, Paulo </a:t>
            </a:r>
            <a:r>
              <a:rPr lang="pt-BR" sz="2400" dirty="0" err="1">
                <a:latin typeface="Arial" pitchFamily="34" charset="0"/>
                <a:cs typeface="Arial" pitchFamily="34" charset="0"/>
              </a:rPr>
              <a:t>Miguez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, César </a:t>
            </a:r>
            <a:r>
              <a:rPr lang="pt-BR" sz="2400" dirty="0" err="1">
                <a:latin typeface="Arial" pitchFamily="34" charset="0"/>
                <a:cs typeface="Arial" pitchFamily="34" charset="0"/>
              </a:rPr>
              <a:t>Bolaño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Henrique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Saravia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, Ana Carla Fonseca; Frederico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Barbosa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, Cristina Lins, Jurema Machado, Adolfo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Melito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pt-BR" sz="2400" dirty="0" err="1">
                <a:latin typeface="Arial" pitchFamily="34" charset="0"/>
                <a:cs typeface="Arial" pitchFamily="34" charset="0"/>
              </a:rPr>
              <a:t>Lala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err="1">
                <a:latin typeface="Arial" pitchFamily="34" charset="0"/>
                <a:cs typeface="Arial" pitchFamily="34" charset="0"/>
              </a:rPr>
              <a:t>Deheinzelin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 e Lia </a:t>
            </a:r>
            <a:r>
              <a:rPr lang="pt-BR" sz="2400" dirty="0" err="1">
                <a:latin typeface="Arial" pitchFamily="34" charset="0"/>
                <a:cs typeface="Arial" pitchFamily="34" charset="0"/>
              </a:rPr>
              <a:t>Calabre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sz="3600" dirty="0" smtClean="0"/>
              <a:t>ETAPAII</a:t>
            </a:r>
            <a:r>
              <a:rPr lang="pt-BR" sz="3600" dirty="0"/>
              <a:t/>
            </a:r>
            <a:br>
              <a:rPr lang="pt-BR" sz="3600" dirty="0"/>
            </a:br>
            <a:r>
              <a:rPr lang="pt-BR" sz="3600" dirty="0"/>
              <a:t>Levantamento de </a:t>
            </a:r>
            <a:r>
              <a:rPr lang="pt-BR" sz="3600" dirty="0" smtClean="0"/>
              <a:t>demandas dos setores criativos </a:t>
            </a:r>
            <a:r>
              <a:rPr lang="pt-BR" sz="3600" dirty="0"/>
              <a:t>brasileiros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25963"/>
          </a:xfrm>
        </p:spPr>
        <p:txBody>
          <a:bodyPr>
            <a:normAutofit/>
          </a:bodyPr>
          <a:lstStyle/>
          <a:p>
            <a:r>
              <a:rPr lang="pt-BR" sz="2400" dirty="0">
                <a:latin typeface="Arial" pitchFamily="34" charset="0"/>
                <a:cs typeface="Arial" pitchFamily="34" charset="0"/>
              </a:rPr>
              <a:t>Objetivo: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Compreensão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da demanda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setorial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do campo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criativo.</a:t>
            </a: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Período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de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Realização: maio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de 2011</a:t>
            </a: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Participantes: Equipe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da SEC (levantamento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fontes secundárias) e representantes dos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setores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no Conselho Nacional de Políticas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Culturais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– CNPC (aplicação de questionários).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sz="2700" dirty="0" smtClean="0"/>
              <a:t>ETAPAIII</a:t>
            </a:r>
            <a:r>
              <a:rPr lang="pt-BR" sz="2700" dirty="0"/>
              <a:t/>
            </a:r>
            <a:br>
              <a:rPr lang="pt-BR" sz="2700" dirty="0"/>
            </a:br>
            <a:r>
              <a:rPr lang="pt-BR" sz="2700" dirty="0"/>
              <a:t>Encontro com parceiros </a:t>
            </a:r>
            <a:br>
              <a:rPr lang="pt-BR" sz="2700" dirty="0"/>
            </a:br>
            <a:r>
              <a:rPr lang="pt-BR" sz="2700" dirty="0"/>
              <a:t>institucionais: agências </a:t>
            </a:r>
            <a:r>
              <a:rPr lang="pt-BR" sz="2700" dirty="0" smtClean="0"/>
              <a:t>de </a:t>
            </a:r>
            <a:r>
              <a:rPr lang="pt-BR" sz="2700" dirty="0"/>
              <a:t>fomento </a:t>
            </a:r>
            <a:r>
              <a:rPr lang="pt-BR" sz="2700" dirty="0" smtClean="0"/>
              <a:t>e de desenvolvimento</a:t>
            </a:r>
            <a:r>
              <a:rPr lang="pt-BR" sz="2700" dirty="0"/>
              <a:t>, </a:t>
            </a:r>
            <a:r>
              <a:rPr lang="pt-BR" sz="2700" dirty="0" smtClean="0"/>
              <a:t>órgãos </a:t>
            </a:r>
            <a:r>
              <a:rPr lang="pt-BR" sz="2700" dirty="0"/>
              <a:t>bilaterais e </a:t>
            </a:r>
            <a:r>
              <a:rPr lang="pt-BR" sz="2700" dirty="0" smtClean="0"/>
              <a:t>multilaterais internacionais</a:t>
            </a:r>
            <a:r>
              <a:rPr lang="pt-BR" sz="2700" dirty="0"/>
              <a:t>. 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071678"/>
            <a:ext cx="8715436" cy="4929198"/>
          </a:xfrm>
        </p:spPr>
        <p:txBody>
          <a:bodyPr>
            <a:normAutofit/>
          </a:bodyPr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Objetivo:Identificação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de parcerias e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fontes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de recursos para promoção e fomento.</a:t>
            </a: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Realização: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09 de maio de 2011.</a:t>
            </a: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Participantes:BNDES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, Banco do Brasil,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Caixa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Econômica Federal, Banco do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Nordeste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, Banco da Amazônia, Petrobras,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Eletrobras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, Correios, Furnas, CHESF,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SEBRAE/ NA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, SEBRAE/RJ, SENAC/NA CNI/SESI/NA,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SESC/SP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, UNESCO, UNITAR, OEI, FINEP,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CNPq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e APEX.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sz="3600" dirty="0" smtClean="0"/>
              <a:t>ETAPA IV</a:t>
            </a:r>
            <a:br>
              <a:rPr lang="pt-BR" sz="3600" dirty="0" smtClean="0"/>
            </a:br>
            <a:r>
              <a:rPr lang="pt-BR" sz="3600" dirty="0" smtClean="0"/>
              <a:t> Encontros </a:t>
            </a:r>
            <a:r>
              <a:rPr lang="pt-BR" sz="3600" dirty="0"/>
              <a:t>com os </a:t>
            </a:r>
            <a:r>
              <a:rPr lang="pt-BR" sz="3600" dirty="0" smtClean="0"/>
              <a:t>ministérios parceiros.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sz="3400" dirty="0" smtClean="0">
                <a:latin typeface="Arial" pitchFamily="34" charset="0"/>
                <a:cs typeface="Arial" pitchFamily="34" charset="0"/>
              </a:rPr>
              <a:t>Objetivo:Identificação 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de parcerias e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Alinhamento 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de programas</a:t>
            </a:r>
          </a:p>
          <a:p>
            <a:r>
              <a:rPr lang="pt-BR" sz="3400" dirty="0">
                <a:latin typeface="Arial" pitchFamily="34" charset="0"/>
                <a:cs typeface="Arial" pitchFamily="34" charset="0"/>
              </a:rPr>
              <a:t>Período de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Realização:16 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de maio de 2011</a:t>
            </a:r>
          </a:p>
          <a:p>
            <a:r>
              <a:rPr lang="pt-BR" sz="3400" dirty="0" smtClean="0">
                <a:latin typeface="Arial" pitchFamily="34" charset="0"/>
                <a:cs typeface="Arial" pitchFamily="34" charset="0"/>
              </a:rPr>
              <a:t>Participantes: Ministério 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do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Desenvolvimento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, Indústria e Comércio Exterior,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Ministério 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do Trabalho e Emprego, Ministério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da 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Justiça, Ministério do Meio Ambiente,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Ministério 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do Turismo, Ministério dos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Esportes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, Ministério das Comunicações,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Ministério 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da Ciência e Tecnologia, Ministério da Educação, Ministério das Relações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Exteriores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, Ministério das Cidades e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Ministério 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do Desenvolvimento Social,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Gabinete da 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Presidência - Secretaria de Assuntos </a:t>
            </a:r>
          </a:p>
          <a:p>
            <a:r>
              <a:rPr lang="pt-BR" sz="3400" dirty="0">
                <a:latin typeface="Arial" pitchFamily="34" charset="0"/>
                <a:cs typeface="Arial" pitchFamily="34" charset="0"/>
              </a:rPr>
              <a:t>Estratégicos, Secretaria de </a:t>
            </a:r>
            <a:r>
              <a:rPr lang="pt-BR" sz="3400" dirty="0" err="1">
                <a:latin typeface="Arial" pitchFamily="34" charset="0"/>
                <a:cs typeface="Arial" pitchFamily="34" charset="0"/>
              </a:rPr>
              <a:t>Politicas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 para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as 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Mulheres, Secretaria da Comunicação e </a:t>
            </a:r>
            <a:r>
              <a:rPr lang="pt-BR" sz="3400" dirty="0" smtClean="0">
                <a:latin typeface="Arial" pitchFamily="34" charset="0"/>
                <a:cs typeface="Arial" pitchFamily="34" charset="0"/>
              </a:rPr>
              <a:t>Secretaria </a:t>
            </a:r>
            <a:r>
              <a:rPr lang="pt-BR" sz="3400" dirty="0">
                <a:latin typeface="Arial" pitchFamily="34" charset="0"/>
                <a:cs typeface="Arial" pitchFamily="34" charset="0"/>
              </a:rPr>
              <a:t>da Micro e Pequena Empresa. </a:t>
            </a:r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1289</Words>
  <Application>Microsoft Office PowerPoint</Application>
  <PresentationFormat>Apresentação na tela (4:3)</PresentationFormat>
  <Paragraphs>56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Tema do Office</vt:lpstr>
      <vt:lpstr>Plano da Secretaria da  Economia Criativa – 2011 a 2014 </vt:lpstr>
      <vt:lpstr>Conceito</vt:lpstr>
      <vt:lpstr>Estrutura e metodologia de elaboração do Plano  </vt:lpstr>
      <vt:lpstr>Ministério da Cultura </vt:lpstr>
      <vt:lpstr>Apresentação do PowerPoint</vt:lpstr>
      <vt:lpstr>ETAPA I Encontros com experts </vt:lpstr>
      <vt:lpstr>ETAPAII Levantamento de demandas dos setores criativos brasileiros </vt:lpstr>
      <vt:lpstr>ETAPAIII Encontro com parceiros  institucionais: agências de fomento e de desenvolvimento, órgãos bilaterais e multilaterais internacionais.  </vt:lpstr>
      <vt:lpstr>ETAPA IV  Encontros com os ministérios parceiros. </vt:lpstr>
      <vt:lpstr>ETAPA V  Encontros com órgãos do Sistema MinC </vt:lpstr>
      <vt:lpstr>ETAPA VI  Encontro com parceiros federativos </vt:lpstr>
      <vt:lpstr>ETAPA VII Encontro com juristas  </vt:lpstr>
      <vt:lpstr>Etapa VIII Planejamento interno da Secretaria de Economia Criativa</vt:lpstr>
      <vt:lpstr>Ações e Produtos da SEC</vt:lpstr>
      <vt:lpstr>Fim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LEONARDO</dc:creator>
  <cp:lastModifiedBy>IFSul</cp:lastModifiedBy>
  <cp:revision>9</cp:revision>
  <dcterms:created xsi:type="dcterms:W3CDTF">2014-10-09T13:24:16Z</dcterms:created>
  <dcterms:modified xsi:type="dcterms:W3CDTF">2014-10-09T18:12:08Z</dcterms:modified>
</cp:coreProperties>
</file>