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pt-BR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468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543800" cy="2593975"/>
          </a:xfrm>
        </p:spPr>
        <p:txBody>
          <a:bodyPr anchor="b"/>
          <a:lstStyle>
            <a:lvl1pPr>
              <a:defRPr sz="6600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461760" cy="1066800"/>
          </a:xfrm>
        </p:spPr>
        <p:txBody>
          <a:bodyPr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A23A12-378E-4EC6-BA47-638BD2A8E017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F8FD32-14FA-4923-9CAD-FFD19A1C64C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D99362-0E72-4BA8-8027-A82FEB7B806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4F28E65-C358-41DE-A580-25860938CDD7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1752600" cy="58515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F25D0E-461C-4AD1-99E7-16B7CFC05FA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AC071-024B-4F89-9084-03FF8FF3CD3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B087B09-6D94-41CA-8D27-60BDC151927D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70A82D-C14C-4A31-B28E-265327383D4A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486400"/>
            <a:ext cx="7659687" cy="1168400"/>
          </a:xfrm>
        </p:spPr>
        <p:txBody>
          <a:bodyPr anchor="t"/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852863"/>
            <a:ext cx="6135687" cy="1633538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609F1D-8462-47B0-86EC-6A5CFF9D261C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69256C4-BF2C-49E3-BDF1-E614DAC4A2C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419600" y="1536192"/>
            <a:ext cx="3657600" cy="45902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633839-F711-4B4A-B711-75A0CAA26E18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F989092-B1E7-4E24-9E94-5649F4F24E3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19600" y="1535113"/>
            <a:ext cx="3657600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000" b="1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419600" y="2174875"/>
            <a:ext cx="365760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2C97D3-A804-4C1F-AE84-9522269AD1E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9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DD23BA-9D0C-4290-8350-D4B279524399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394F319-A41D-406F-A2E6-CD5D5780713B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B715B89-B302-4D1C-AFEC-0602B24C4EC0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06D332-3925-40A5-8D7F-4126CE529315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82E35DB-C5C2-4638-BF68-09C635E8A96D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1" y="5495544"/>
            <a:ext cx="7772400" cy="594360"/>
          </a:xfrm>
        </p:spPr>
        <p:txBody>
          <a:bodyPr anchor="b"/>
          <a:lstStyle>
            <a:lvl1pPr algn="ctr">
              <a:defRPr sz="2200" b="1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4799" y="6096000"/>
            <a:ext cx="7772401" cy="6096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04800" y="381000"/>
            <a:ext cx="7772400" cy="494284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4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B737C95-9818-425E-9424-C5B6CBB8F42E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423EA93-FA19-4411-95E0-C306900C70D1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5495278"/>
            <a:ext cx="7772400" cy="594626"/>
          </a:xfrm>
        </p:spPr>
        <p:txBody>
          <a:bodyPr anchor="b"/>
          <a:lstStyle>
            <a:lvl1pPr algn="ctr">
              <a:defRPr sz="2200" b="1">
                <a:ln>
                  <a:noFill/>
                </a:ln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8458200" cy="54864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01752" y="6096000"/>
            <a:ext cx="7772400" cy="612648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B63ED77-AF32-4C6B-A504-BD8E4FCA244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A3A91-D51D-49BB-A3B1-00B366BEBD04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6200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6200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8458200" y="0"/>
            <a:ext cx="685800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8458200" y="5486400"/>
            <a:ext cx="685800" cy="6858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31225" y="5648325"/>
            <a:ext cx="549275" cy="396875"/>
          </a:xfrm>
          <a:prstGeom prst="bracketPair">
            <a:avLst>
              <a:gd name="adj" fmla="val 17949"/>
            </a:avLst>
          </a:prstGeom>
          <a:ln w="19050">
            <a:solidFill>
              <a:srgbClr val="FFFFFF"/>
            </a:solidFill>
          </a:ln>
        </p:spPr>
        <p:txBody>
          <a:bodyPr vert="horz" lIns="0" tIns="0" rIns="0" bIns="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800" smtClean="0">
                <a:solidFill>
                  <a:srgbClr val="FFFFFF"/>
                </a:solidFill>
                <a:latin typeface="+mn-lt"/>
              </a:defRPr>
            </a:lvl1pPr>
          </a:lstStyle>
          <a:p>
            <a:pPr>
              <a:defRPr/>
            </a:pPr>
            <a:fld id="{786405D2-A53D-4A11-AB58-874860FB8064}" type="slidenum">
              <a:rPr lang="pt-BR"/>
              <a:pPr>
                <a:defRPr/>
              </a:pPr>
              <a:t>‹#›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7587456" y="4048919"/>
            <a:ext cx="236696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7551738" y="1646237"/>
            <a:ext cx="2438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 smtClean="0">
                <a:solidFill>
                  <a:schemeClr val="bg2"/>
                </a:solidFill>
                <a:latin typeface="+mn-lt"/>
              </a:defRPr>
            </a:lvl1pPr>
          </a:lstStyle>
          <a:p>
            <a:pPr>
              <a:defRPr/>
            </a:pPr>
            <a:fld id="{9A47E8E1-FDA0-4EE0-8333-9C02124E4435}" type="datetimeFigureOut">
              <a:rPr lang="pt-BR"/>
              <a:pPr>
                <a:defRPr/>
              </a:pPr>
              <a:t>9/10/2014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70" r:id="rId2"/>
    <p:sldLayoutId id="2147483669" r:id="rId3"/>
    <p:sldLayoutId id="2147483668" r:id="rId4"/>
    <p:sldLayoutId id="2147483667" r:id="rId5"/>
    <p:sldLayoutId id="2147483666" r:id="rId6"/>
    <p:sldLayoutId id="2147483665" r:id="rId7"/>
    <p:sldLayoutId id="2147483664" r:id="rId8"/>
    <p:sldLayoutId id="2147483663" r:id="rId9"/>
    <p:sldLayoutId id="2147483662" r:id="rId10"/>
    <p:sldLayoutId id="2147483661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 spc="-1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2"/>
          </a:solidFill>
          <a:latin typeface="Cambria" pitchFamily="18" charset="0"/>
        </a:defRPr>
      </a:lvl9pPr>
    </p:titleStyle>
    <p:bodyStyle>
      <a:lvl1pPr marL="342900" indent="-228600" algn="l" rtl="0" fontAlgn="base">
        <a:spcBef>
          <a:spcPct val="20000"/>
        </a:spcBef>
        <a:spcAft>
          <a:spcPct val="0"/>
        </a:spcAft>
        <a:buClr>
          <a:schemeClr val="accent1"/>
        </a:buClr>
        <a:buFont typeface="Arial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39763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Font typeface="Arial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28600" algn="l" rtl="0" fontAlgn="base">
        <a:spcBef>
          <a:spcPct val="20000"/>
        </a:spcBef>
        <a:spcAft>
          <a:spcPct val="0"/>
        </a:spcAft>
        <a:buClr>
          <a:srgbClr val="D2DA7A"/>
        </a:buClr>
        <a:buFont typeface="Arial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28600" algn="l" rtl="0" fontAlgn="base">
        <a:spcBef>
          <a:spcPct val="20000"/>
        </a:spcBef>
        <a:spcAft>
          <a:spcPct val="0"/>
        </a:spcAft>
        <a:buClr>
          <a:srgbClr val="FADA7A"/>
        </a:buClr>
        <a:buFont typeface="Arial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554163" indent="-228600" algn="l" rtl="0" fontAlgn="base">
        <a:spcBef>
          <a:spcPct val="20000"/>
        </a:spcBef>
        <a:spcAft>
          <a:spcPct val="0"/>
        </a:spcAft>
        <a:buClr>
          <a:srgbClr val="B88472"/>
        </a:buClr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r>
              <a:rPr lang="pt-BR" sz="4000" dirty="0" smtClean="0"/>
              <a:t>Competências Criativas para Fortalecer a Economia Criativa no Brasil</a:t>
            </a:r>
            <a:endParaRPr lang="pt-BR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4572000"/>
            <a:ext cx="6623050" cy="1449388"/>
          </a:xfrm>
        </p:spPr>
        <p:txBody>
          <a:bodyPr rtlCol="0"/>
          <a:lstStyle/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Nome: Ingrid Santos                                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Livro: Plano da Secretaria da Economia Criativa</a:t>
            </a:r>
          </a:p>
          <a:p>
            <a:pPr fontAlgn="auto">
              <a:spcAft>
                <a:spcPts val="0"/>
              </a:spcAft>
              <a:buFont typeface="Arial" pitchFamily="34" charset="0"/>
              <a:buNone/>
              <a:defRPr/>
            </a:pPr>
            <a:r>
              <a:rPr lang="pt-BR" dirty="0" smtClean="0">
                <a:latin typeface="Arial" pitchFamily="34" charset="0"/>
                <a:cs typeface="Arial" pitchFamily="34" charset="0"/>
              </a:rPr>
              <a:t>Autor: Carlos Lopes</a:t>
            </a:r>
            <a:endParaRPr lang="pt-BR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433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mtClean="0"/>
              <a:t>   Economia criativa se refere às atividades que envolvem criação, produção e distribuição de bens e serviços usando capacidade criativa e intelectual.</a:t>
            </a:r>
          </a:p>
        </p:txBody>
      </p:sp>
    </p:spTree>
  </p:cSld>
  <p:clrMapOvr>
    <a:masterClrMapping/>
  </p:clrMapOvr>
  <p:transition spd="slow">
    <p:split orient="vert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5362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/>
            <a:r>
              <a:rPr lang="pt-BR" smtClean="0"/>
              <a:t>    O Brasil está cheio dessas riquezas, porém o governo não da incentivo à elas, as riquezas estão ocultas e espalhadas pelo país. </a:t>
            </a:r>
          </a:p>
          <a:p>
            <a:pPr algn="just"/>
            <a:r>
              <a:rPr lang="pt-BR" smtClean="0"/>
              <a:t>    Alguns deles precisam de benefícios de conhecimento da área, como por exemplo, saber investir no seu próprio negócio e outros precisam de capacitação para auxiliar os menores e entrantes. 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   </a:t>
            </a:r>
            <a:r>
              <a:rPr lang="pt-BR" dirty="0"/>
              <a:t>Mas o foco principal é a </a:t>
            </a:r>
            <a:r>
              <a:rPr lang="pt-BR" dirty="0" smtClean="0"/>
              <a:t>negligência </a:t>
            </a:r>
            <a:r>
              <a:rPr lang="pt-BR" dirty="0"/>
              <a:t>do governo de enxergar isso, que seria muito importante </a:t>
            </a:r>
            <a:r>
              <a:rPr lang="pt-BR" dirty="0" smtClean="0"/>
              <a:t>em um </a:t>
            </a:r>
            <a:r>
              <a:rPr lang="pt-BR" dirty="0"/>
              <a:t>ambiente de divulgação internacional e até do próprio trabalho, garantindo divulgação de imagem, fora o fato que se esconde um grande potencial econômico dentro dessa área.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908050"/>
            <a:ext cx="7620000" cy="509588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pt-BR" dirty="0" smtClean="0"/>
              <a:t/>
            </a:r>
            <a:br>
              <a:rPr lang="pt-BR" dirty="0" smtClean="0"/>
            </a:br>
            <a:endParaRPr lang="pt-BR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algn="just" fontAlgn="auto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pt-BR" dirty="0" smtClean="0"/>
              <a:t>   	É preciso  </a:t>
            </a:r>
            <a:r>
              <a:rPr lang="pt-BR" dirty="0"/>
              <a:t>mapear todo o sistema desse tipo de negocio e identificar onde estão os pontos que os artistas/empreendedores necessitam de ajuda, e </a:t>
            </a:r>
            <a:r>
              <a:rPr lang="pt-BR" dirty="0" smtClean="0"/>
              <a:t> </a:t>
            </a:r>
            <a:r>
              <a:rPr lang="pt-BR" dirty="0"/>
              <a:t>existem algumas instituições que já levantaram informações que podem ser muito úteis nesse quesito. </a:t>
            </a:r>
          </a:p>
          <a:p>
            <a:pPr marL="114300" indent="0" fontAlgn="auto">
              <a:spcAft>
                <a:spcPts val="0"/>
              </a:spcAft>
              <a:buFont typeface="Arial" pitchFamily="34" charset="0"/>
              <a:buNone/>
              <a:defRPr/>
            </a:pPr>
            <a:endParaRPr lang="pt-BR" dirty="0"/>
          </a:p>
        </p:txBody>
      </p:sp>
    </p:spTree>
  </p:cSld>
  <p:clrMapOvr>
    <a:masterClrMapping/>
  </p:clrMapOvr>
  <p:transition spd="slow">
    <p:randomBar dir="vert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z="2800" smtClean="0"/>
              <a:t>   </a:t>
            </a:r>
            <a:r>
              <a:rPr lang="pt-BR" smtClean="0"/>
              <a:t>Fora isso, é preciso separar por setores. Então deve-se ter todo um trabalho pedagógico com esta questão, também não esquecendo que pessoas que trabalham em setores iguais podem ajudar umas as outras por meio de integração e rede.</a:t>
            </a:r>
          </a:p>
        </p:txBody>
      </p:sp>
    </p:spTree>
  </p:cSld>
  <p:clrMapOvr>
    <a:masterClrMapping/>
  </p:clrMapOvr>
  <p:transition spd="slow">
    <p:circl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defRPr/>
            </a:pPr>
            <a:endParaRPr lang="pt-BR"/>
          </a:p>
        </p:txBody>
      </p:sp>
      <p:sp>
        <p:nvSpPr>
          <p:cNvPr id="19458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smtClean="0"/>
              <a:t>   E também o governo deve dar assistência educativa tanto presencial quanto à distancia para os setores. Unindo tudo isso, pode-se fortalecer esse setor, levando a ser um grande pilar econômico para o Brasil, pois iria beneficiar inúmeras pessoas que possuem todos os tipos de negócios que envolvem criações e etc.</a:t>
            </a: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Adjacency">
  <a:themeElements>
    <a:clrScheme name="Custom 12">
      <a:dk1>
        <a:sysClr val="windowText" lastClr="000000"/>
      </a:dk1>
      <a:lt1>
        <a:srgbClr val="D8D8D8"/>
      </a:lt1>
      <a:dk2>
        <a:srgbClr val="464653"/>
      </a:dk2>
      <a:lt2>
        <a:srgbClr val="DDE9EC"/>
      </a:lt2>
      <a:accent1>
        <a:srgbClr val="727CA3"/>
      </a:accent1>
      <a:accent2>
        <a:srgbClr val="9FB8CD"/>
      </a:accent2>
      <a:accent3>
        <a:srgbClr val="D2DA7A"/>
      </a:accent3>
      <a:accent4>
        <a:srgbClr val="FADA7A"/>
      </a:accent4>
      <a:accent5>
        <a:srgbClr val="B88472"/>
      </a:accent5>
      <a:accent6>
        <a:srgbClr val="8E736A"/>
      </a:accent6>
      <a:hlink>
        <a:srgbClr val="B292CA"/>
      </a:hlink>
      <a:folHlink>
        <a:srgbClr val="6B5680"/>
      </a:folHlink>
    </a:clrScheme>
    <a:fontScheme name="Office">
      <a:majorFont>
        <a:latin typeface="Cambria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明朝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Adjacency">
      <a:fillStyleLst>
        <a:solidFill>
          <a:schemeClr val="phClr"/>
        </a:solidFill>
        <a:solidFill>
          <a:schemeClr val="phClr">
            <a:tint val="55000"/>
          </a:schemeClr>
        </a:solidFill>
        <a:solidFill>
          <a:schemeClr val="phClr"/>
        </a:soli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algn="bl" rotWithShape="0">
              <a:srgbClr val="000000">
                <a:alpha val="60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brightRoom" dir="tl">
              <a:rot lat="0" lon="0" rev="1800000"/>
            </a:lightRig>
          </a:scene3d>
          <a:sp3d contourW="10160" prstMaterial="dkEdge">
            <a:bevelT w="38100" h="50800" prst="angle"/>
            <a:contourClr>
              <a:schemeClr val="phClr">
                <a:shade val="4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</a:schemeClr>
            </a:gs>
            <a:gs pos="75000">
              <a:schemeClr val="phClr">
                <a:shade val="100000"/>
                <a:satMod val="115000"/>
              </a:schemeClr>
            </a:gs>
            <a:gs pos="100000">
              <a:schemeClr val="phClr">
                <a:shade val="70000"/>
                <a:satMod val="130000"/>
              </a:schemeClr>
            </a:gs>
          </a:gsLst>
          <a:path path="circle">
            <a:fillToRect l="20000" t="50000" r="10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7000"/>
              </a:schemeClr>
              <a:schemeClr val="phClr">
                <a:shade val="96000"/>
              </a:schemeClr>
            </a:duotone>
          </a:blip>
          <a:tile tx="0" ty="0" sx="32000" sy="32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Adjacency</Template>
  <TotalTime>211</TotalTime>
  <Words>263</Words>
  <Application>Microsoft Office PowerPoint</Application>
  <PresentationFormat>On-screen Show (4:3)</PresentationFormat>
  <Paragraphs>12</Paragraphs>
  <Slides>7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3</vt:i4>
      </vt:variant>
      <vt:variant>
        <vt:lpstr>Modelo de design</vt:lpstr>
      </vt:variant>
      <vt:variant>
        <vt:i4>1</vt:i4>
      </vt:variant>
      <vt:variant>
        <vt:lpstr>Títulos de slides</vt:lpstr>
      </vt:variant>
      <vt:variant>
        <vt:i4>7</vt:i4>
      </vt:variant>
    </vt:vector>
  </HeadingPairs>
  <TitlesOfParts>
    <vt:vector size="11" baseType="lpstr">
      <vt:lpstr>Calibri</vt:lpstr>
      <vt:lpstr>Arial</vt:lpstr>
      <vt:lpstr>Cambria</vt:lpstr>
      <vt:lpstr>Adjacency</vt:lpstr>
      <vt:lpstr>Competências Criativas para Fortalecer a Economia Criativa no Brasil</vt:lpstr>
      <vt:lpstr>Slide 2</vt:lpstr>
      <vt:lpstr>Slide 3</vt:lpstr>
      <vt:lpstr>Slide 4</vt:lpstr>
      <vt:lpstr> </vt:lpstr>
      <vt:lpstr>Slide 6</vt:lpstr>
      <vt:lpstr>Slide 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Competências Criativas para Fortalecer a Economia Criativa no Brasil</dc:title>
  <dc:creator>ingridsantos97@outlook.com</dc:creator>
  <cp:lastModifiedBy>***</cp:lastModifiedBy>
  <cp:revision>9</cp:revision>
  <dcterms:created xsi:type="dcterms:W3CDTF">2014-09-29T21:17:35Z</dcterms:created>
  <dcterms:modified xsi:type="dcterms:W3CDTF">2014-10-09T04:16:29Z</dcterms:modified>
</cp:coreProperties>
</file>