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660"/>
  </p:normalViewPr>
  <p:slideViewPr>
    <p:cSldViewPr>
      <p:cViewPr varScale="1">
        <p:scale>
          <a:sx n="45" d="100"/>
          <a:sy n="45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sta_de_Trabalho_do_Microsoft_Office_Excel_2007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  </c:v>
                </c:pt>
              </c:strCache>
            </c:strRef>
          </c:tx>
          <c:dLbls>
            <c:showCatName val="1"/>
            <c:showPercent val="1"/>
            <c:showLeaderLines val="1"/>
          </c:dLbls>
          <c:cat>
            <c:strRef>
              <c:f>Plan1!$A$2:$A$6</c:f>
              <c:strCache>
                <c:ptCount val="5"/>
                <c:pt idx="0">
                  <c:v>Mapeamento, Inventário</c:v>
                </c:pt>
                <c:pt idx="1">
                  <c:v>Levantamento de dados</c:v>
                </c:pt>
                <c:pt idx="2">
                  <c:v>Pesquisas e Estudos</c:v>
                </c:pt>
                <c:pt idx="3">
                  <c:v>Preservação e/ou criação de banco de dados</c:v>
                </c:pt>
                <c:pt idx="4">
                  <c:v>Não apresenta alternativas para o cumprimento do desafio</c:v>
                </c:pt>
              </c:strCache>
            </c:strRef>
          </c:cat>
          <c:val>
            <c:numRef>
              <c:f>Plan1!$B$2:$B$6</c:f>
              <c:numCache>
                <c:formatCode>0%</c:formatCode>
                <c:ptCount val="5"/>
                <c:pt idx="0">
                  <c:v>0.35000000000000031</c:v>
                </c:pt>
                <c:pt idx="1">
                  <c:v>0.2</c:v>
                </c:pt>
                <c:pt idx="2">
                  <c:v>0.15000000000000016</c:v>
                </c:pt>
                <c:pt idx="3">
                  <c:v>0.15000000000000016</c:v>
                </c:pt>
                <c:pt idx="4">
                  <c:v>0.15000000000000016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666447944007017E-4"/>
          <c:y val="8.101851851851849E-2"/>
          <c:w val="0.54686679790026205"/>
          <c:h val="0.8342592592592597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Plan1!$A$2:$A$6</c:f>
              <c:strCache>
                <c:ptCount val="5"/>
                <c:pt idx="0">
                  <c:v>Criação de mecanismos de fomento</c:v>
                </c:pt>
                <c:pt idx="1">
                  <c:v>Promover estimulo financeiro</c:v>
                </c:pt>
                <c:pt idx="2">
                  <c:v>Ambos (mecanismos de fomento e estimulo finceiro)</c:v>
                </c:pt>
                <c:pt idx="3">
                  <c:v>Estimular a implementação e desenvolvimento de APL's</c:v>
                </c:pt>
                <c:pt idx="4">
                  <c:v>Não apresenta alternativas para o cumprimento do desafio</c:v>
                </c:pt>
              </c:strCache>
            </c:strRef>
          </c:cat>
          <c:val>
            <c:numRef>
              <c:f>Plan1!$B$2:$B$6</c:f>
              <c:numCache>
                <c:formatCode>0%</c:formatCode>
                <c:ptCount val="5"/>
                <c:pt idx="0">
                  <c:v>0.2</c:v>
                </c:pt>
                <c:pt idx="1">
                  <c:v>0.4</c:v>
                </c:pt>
                <c:pt idx="2">
                  <c:v>0.30000000000000021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2000"/>
            </a:pPr>
            <a:endParaRPr lang="pt-BR"/>
          </a:p>
        </c:txPr>
      </c:legendEntry>
      <c:legendEntry>
        <c:idx val="1"/>
        <c:txPr>
          <a:bodyPr/>
          <a:lstStyle/>
          <a:p>
            <a:pPr>
              <a:defRPr sz="2000"/>
            </a:pPr>
            <a:endParaRPr lang="pt-BR"/>
          </a:p>
        </c:txPr>
      </c:legendEntry>
      <c:legendEntry>
        <c:idx val="2"/>
        <c:txPr>
          <a:bodyPr/>
          <a:lstStyle/>
          <a:p>
            <a:pPr>
              <a:defRPr sz="2000"/>
            </a:pPr>
            <a:endParaRPr lang="pt-BR"/>
          </a:p>
        </c:txPr>
      </c:legendEntry>
      <c:legendEntry>
        <c:idx val="3"/>
        <c:txPr>
          <a:bodyPr/>
          <a:lstStyle/>
          <a:p>
            <a:pPr>
              <a:defRPr sz="2000"/>
            </a:pPr>
            <a:endParaRPr lang="pt-BR"/>
          </a:p>
        </c:txPr>
      </c:legendEntry>
      <c:legendEntry>
        <c:idx val="4"/>
        <c:txPr>
          <a:bodyPr/>
          <a:lstStyle/>
          <a:p>
            <a:pPr>
              <a:defRPr sz="2000"/>
            </a:pPr>
            <a:endParaRPr lang="pt-BR"/>
          </a:p>
        </c:txPr>
      </c:legendEntry>
      <c:layout>
        <c:manualLayout>
          <c:xMode val="edge"/>
          <c:yMode val="edge"/>
          <c:x val="0.56963342082239721"/>
          <c:y val="1.7287839020122527E-3"/>
          <c:w val="0.43036657917760351"/>
          <c:h val="0.99827121609798775"/>
        </c:manualLayout>
      </c:layout>
    </c:legend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dLbls>
            <c:showCatName val="1"/>
            <c:showPercent val="1"/>
            <c:showLeaderLines val="1"/>
          </c:dLbls>
          <c:cat>
            <c:strRef>
              <c:f>Plan1!$A$2:$A$4</c:f>
              <c:strCache>
                <c:ptCount val="3"/>
                <c:pt idx="0">
                  <c:v>Capacitar, qualificar e valorizar os proficionais dos setores</c:v>
                </c:pt>
                <c:pt idx="1">
                  <c:v>Desenvolver programas públicos para formação técnica e superior</c:v>
                </c:pt>
                <c:pt idx="2">
                  <c:v>Não apresenta alternativas para o cumprimento do desafio</c:v>
                </c:pt>
              </c:strCache>
            </c:strRef>
          </c:cat>
          <c:val>
            <c:numRef>
              <c:f>Plan1!$B$2:$B$4</c:f>
              <c:numCache>
                <c:formatCode>0%</c:formatCode>
                <c:ptCount val="3"/>
                <c:pt idx="0">
                  <c:v>0.30000000000000021</c:v>
                </c:pt>
                <c:pt idx="1">
                  <c:v>0.60000000000000042</c:v>
                </c:pt>
                <c:pt idx="2">
                  <c:v>0.1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0761154855643095E-4"/>
          <c:y val="6.7976410410298092E-4"/>
          <c:w val="0.61267366579177629"/>
          <c:h val="0.94409326798740578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dLbls>
            <c:showPercent val="1"/>
            <c:showLeaderLines val="1"/>
          </c:dLbls>
          <c:cat>
            <c:strRef>
              <c:f>Plan1!$A$2:$A$5</c:f>
              <c:strCache>
                <c:ptCount val="4"/>
                <c:pt idx="0">
                  <c:v>Ampliar os mecanismos de financiamento e estimular circulação do bens</c:v>
                </c:pt>
                <c:pt idx="1">
                  <c:v>Implementar um programa de ações de valorizção e distribuição dos produtos</c:v>
                </c:pt>
                <c:pt idx="2">
                  <c:v>Promover a criação de redes de integração e contribuir para o entendimento e a valorização</c:v>
                </c:pt>
                <c:pt idx="3">
                  <c:v>Não apresenta alternativas para o cumprimento do desafio</c:v>
                </c:pt>
              </c:strCache>
            </c:strRef>
          </c:cat>
          <c:val>
            <c:numRef>
              <c:f>Plan1!$B$2:$B$5</c:f>
              <c:numCache>
                <c:formatCode>0%</c:formatCode>
                <c:ptCount val="4"/>
                <c:pt idx="0">
                  <c:v>0.5</c:v>
                </c:pt>
                <c:pt idx="1">
                  <c:v>0.25</c:v>
                </c:pt>
                <c:pt idx="2">
                  <c:v>0.15000000000000005</c:v>
                </c:pt>
                <c:pt idx="3">
                  <c:v>0.1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6166666666666667"/>
          <c:y val="3.6364802536258858E-2"/>
          <c:w val="0.38194444444444464"/>
          <c:h val="0.89048238626406873"/>
        </c:manualLayout>
      </c:layout>
    </c:legend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13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5.1996500437445331E-2"/>
          <c:y val="6.9907407407407418E-2"/>
          <c:w val="0.54184033245844276"/>
          <c:h val="0.83425925925925937"/>
        </c:manualLayout>
      </c:layout>
      <c:pie3DChart>
        <c:varyColors val="1"/>
        <c:ser>
          <c:idx val="0"/>
          <c:order val="0"/>
          <c:tx>
            <c:strRef>
              <c:f>Plan1!#REF!</c:f>
              <c:strCache>
                <c:ptCount val="1"/>
                <c:pt idx="0">
                  <c:v>#REF!</c:v>
                </c:pt>
              </c:strCache>
            </c:strRef>
          </c:tx>
          <c:dLbls>
            <c:dLbl>
              <c:idx val="0"/>
              <c:delete val="1"/>
            </c:dLbl>
            <c:showPercent val="1"/>
            <c:showLeaderLines val="1"/>
          </c:dLbls>
          <c:cat>
            <c:strRef>
              <c:f>Plan1!$A$2:$A$5</c:f>
              <c:strCache>
                <c:ptCount val="3"/>
                <c:pt idx="0">
                  <c:v>Articulação, ampliação e difusão dos marcos legais existentes e quando forem insuficientes criar novos</c:v>
                </c:pt>
                <c:pt idx="1">
                  <c:v>Criar mecanismos de reconhecimeto e regulamentação das profissões</c:v>
                </c:pt>
                <c:pt idx="2">
                  <c:v>Não apresenta alternativas para o cumprimento do desafio</c:v>
                </c:pt>
              </c:strCache>
            </c:strRef>
          </c:cat>
          <c:val>
            <c:numRef>
              <c:f>Plan1!$B$1:$B$5</c:f>
              <c:numCache>
                <c:formatCode>0%</c:formatCode>
                <c:ptCount val="5"/>
                <c:pt idx="0">
                  <c:v>0</c:v>
                </c:pt>
                <c:pt idx="1">
                  <c:v>0.45</c:v>
                </c:pt>
                <c:pt idx="2">
                  <c:v>0.1</c:v>
                </c:pt>
                <c:pt idx="3">
                  <c:v>0.25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65416666666666667"/>
          <c:y val="2.0988626421697288E-2"/>
          <c:w val="0.33750000000000008"/>
          <c:h val="0.97901137357830281"/>
        </c:manualLayout>
      </c:layout>
    </c:legend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307682-8861-462B-83EB-F28F8B7BECB7}" type="datetimeFigureOut">
              <a:rPr lang="pt-BR" smtClean="0"/>
              <a:pPr/>
              <a:t>02/12/2014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83DD0F-5C2D-4994-B662-1F7B65726FB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9200" y="3645024"/>
            <a:ext cx="6858000" cy="1231776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APÊNDICE I: Matriz estratégica-</a:t>
            </a:r>
            <a:br>
              <a:rPr lang="pt-BR" dirty="0" smtClean="0"/>
            </a:br>
            <a:r>
              <a:rPr lang="pt-BR" dirty="0" smtClean="0"/>
              <a:t>Setores Criativos X Desafios da Economia Criativa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2800" dirty="0" err="1" smtClean="0"/>
              <a:t>Nathália</a:t>
            </a:r>
            <a:r>
              <a:rPr lang="pt-BR" sz="2800" dirty="0" smtClean="0"/>
              <a:t> Santos 			2M</a:t>
            </a:r>
            <a:endParaRPr lang="pt-B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0" y="0"/>
          <a:ext cx="9144000" cy="698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4572744"/>
          </a:xfrm>
        </p:spPr>
        <p:txBody>
          <a:bodyPr>
            <a:noAutofit/>
          </a:bodyPr>
          <a:lstStyle/>
          <a:p>
            <a:pPr algn="ctr"/>
            <a:r>
              <a:rPr lang="pt-BR" sz="6600" dirty="0" smtClean="0">
                <a:solidFill>
                  <a:schemeClr val="accent1"/>
                </a:solidFill>
              </a:rPr>
              <a:t>5º Desafio: Criação/Adequação de marcos legais para os setores criativos</a:t>
            </a:r>
            <a:endParaRPr lang="pt-BR" sz="6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dirty="0" smtClean="0"/>
              <a:t>Introdução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920240"/>
            <a:ext cx="8229600" cy="4937760"/>
          </a:xfrm>
        </p:spPr>
        <p:txBody>
          <a:bodyPr>
            <a:normAutofit/>
          </a:bodyPr>
          <a:lstStyle/>
          <a:p>
            <a:pPr algn="just"/>
            <a:r>
              <a:rPr lang="pt-BR" sz="4000" dirty="0" smtClean="0"/>
              <a:t>No seguinte trabalho iremos conhecer os desafios que os Setores da Economia Criativa enfrenta e, os meios utilizados para superar estes desafios.</a:t>
            </a:r>
            <a:endParaRPr lang="pt-BR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8229600" cy="49377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6600" dirty="0" smtClean="0">
                <a:solidFill>
                  <a:schemeClr val="accent1"/>
                </a:solidFill>
              </a:rPr>
              <a:t>1º Desafio: Levantamento de informações e dados da Economia Criativa</a:t>
            </a:r>
            <a:endParaRPr lang="pt-BR" sz="6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</p:nvPr>
        </p:nvGraphicFramePr>
        <p:xfrm>
          <a:off x="323528" y="692696"/>
          <a:ext cx="8820472" cy="5679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229600" cy="49377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6600" dirty="0" smtClean="0">
                <a:solidFill>
                  <a:schemeClr val="accent1"/>
                </a:solidFill>
              </a:rPr>
              <a:t>2º Desafio: Articulação e estímulo ao fomento de empreendimentos criativos</a:t>
            </a:r>
            <a:endParaRPr lang="pt-BR" sz="6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229600" cy="2844552"/>
          </a:xfrm>
        </p:spPr>
        <p:txBody>
          <a:bodyPr>
            <a:noAutofit/>
          </a:bodyPr>
          <a:lstStyle/>
          <a:p>
            <a:pPr algn="ctr"/>
            <a:r>
              <a:rPr lang="pt-BR" sz="6600" dirty="0" smtClean="0">
                <a:solidFill>
                  <a:schemeClr val="accent1"/>
                </a:solidFill>
              </a:rPr>
              <a:t>3º Desafio: Educação para competências Criativas</a:t>
            </a:r>
            <a:endParaRPr lang="pt-BR" sz="6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</p:nvPr>
        </p:nvGraphicFramePr>
        <p:xfrm>
          <a:off x="251520" y="332656"/>
          <a:ext cx="8640960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603448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pt-BR" sz="6600" dirty="0" smtClean="0">
                <a:solidFill>
                  <a:schemeClr val="accent1"/>
                </a:solidFill>
              </a:rPr>
              <a:t>4º Desafio: Produção, circulação/distribuição e consumo/fruição de bens e serviços criativos</a:t>
            </a:r>
            <a:endParaRPr lang="pt-BR" sz="6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718</TotalTime>
  <Words>86</Words>
  <Application>Microsoft Office PowerPoint</Application>
  <PresentationFormat>Apresentação na tela (4:3)</PresentationFormat>
  <Paragraphs>10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Origem</vt:lpstr>
      <vt:lpstr>APÊNDICE I: Matriz estratégica- Setores Criativos X Desafios da Economia Criativa</vt:lpstr>
      <vt:lpstr>Introdução</vt:lpstr>
      <vt:lpstr>Slide 3</vt:lpstr>
      <vt:lpstr>Slide 4</vt:lpstr>
      <vt:lpstr>Slide 5</vt:lpstr>
      <vt:lpstr>Slide 6</vt:lpstr>
      <vt:lpstr>3º Desafio: Educação para competências Criativas</vt:lpstr>
      <vt:lpstr>Slide 8</vt:lpstr>
      <vt:lpstr>4º Desafio: Produção, circulação/distribuição e consumo/fruição de bens e serviços criativos</vt:lpstr>
      <vt:lpstr>Slide 10</vt:lpstr>
      <vt:lpstr>5º Desafio: Criação/Adequação de marcos legais para os setores criativos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Neusa</dc:creator>
  <cp:lastModifiedBy>HP</cp:lastModifiedBy>
  <cp:revision>20</cp:revision>
  <dcterms:created xsi:type="dcterms:W3CDTF">2014-10-22T22:24:56Z</dcterms:created>
  <dcterms:modified xsi:type="dcterms:W3CDTF">2014-12-02T23:02:09Z</dcterms:modified>
</cp:coreProperties>
</file>