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D89DC06-A60F-4F66-97FF-E09E0415C025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FD33E98-448D-4CF1-8BC2-1C93E228560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6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9ED54E0-3A86-40DE-BD17-1B9731DF4F21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59FEC30-71BC-4FBA-9A1C-705C5D260BD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27981-AD52-440B-AC25-9F91769BD717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A38E0-B270-46C3-84F5-7F2367D3DDA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457674-14C5-486E-9D40-71C5A03F9CBA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07E3645-EC10-4071-819F-49318DDE752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95AA-E89F-46ED-BDAD-6E84870A3B16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9E1F-93FD-46D2-A9ED-5655B0F5A7B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0B8E745-DA3F-4A25-A6EE-6C34D2357BCF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5220F1-1784-4647-8C7D-31A86251037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C62E1-40F2-4A54-9A59-DF69BC721E61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F6821-20BD-4264-BB4E-937B50F95B4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5A41C-8422-4191-B147-7901F325FCFF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B6172-9870-4A81-B1B6-6CFEF22EAE1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23228-C543-499E-AEC3-A755ECDABF72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87C55-CAB8-4704-9DFE-017491A0F46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88D03-6831-4CFC-B25D-B07B631EC31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3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F2B55-454D-4703-BA35-8BDCB8A0B5B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DE9F2-DA1C-4569-9637-39C0E03D525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6B4F2-95C4-46B2-88A1-6830360C53F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7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DBBD78-B914-4F83-B7B7-9A2245B5DA1F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501B77-D033-4DC0-8AD8-909F359BCEC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30" name="Espaço Reservado para Texto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8B0EECB3-474E-4392-A73A-84955B9B93A8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992124C-DE62-465C-8323-5BF03930269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Micro e </a:t>
            </a:r>
            <a:r>
              <a:rPr lang="en-US" dirty="0" err="1" smtClean="0"/>
              <a:t>pequenas</a:t>
            </a:r>
            <a:r>
              <a:rPr lang="en-US" dirty="0" smtClean="0"/>
              <a:t> </a:t>
            </a:r>
            <a:r>
              <a:rPr lang="en-US" dirty="0" err="1" smtClean="0"/>
              <a:t>empresas</a:t>
            </a:r>
            <a:r>
              <a:rPr lang="en-US" dirty="0" smtClean="0"/>
              <a:t> no </a:t>
            </a:r>
            <a:r>
              <a:rPr lang="en-US" dirty="0" err="1" smtClean="0"/>
              <a:t>cenário</a:t>
            </a:r>
            <a:r>
              <a:rPr lang="en-US" dirty="0" smtClean="0"/>
              <a:t> </a:t>
            </a:r>
            <a:r>
              <a:rPr lang="en-US" dirty="0" err="1" smtClean="0"/>
              <a:t>brasileiro</a:t>
            </a:r>
            <a:endParaRPr lang="pt-BR" dirty="0"/>
          </a:p>
        </p:txBody>
      </p:sp>
      <p:sp>
        <p:nvSpPr>
          <p:cNvPr id="14338" name="Subtítulo 5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r>
              <a:rPr lang="en-US" smtClean="0"/>
              <a:t>DESAFIOS E OPORTUNIDADES </a:t>
            </a:r>
            <a:endParaRPr lang="pt-BR" smtClean="0"/>
          </a:p>
        </p:txBody>
      </p:sp>
      <p:sp>
        <p:nvSpPr>
          <p:cNvPr id="14339" name="CaixaDeTexto 6"/>
          <p:cNvSpPr txBox="1">
            <a:spLocks noChangeArrowheads="1"/>
          </p:cNvSpPr>
          <p:nvPr/>
        </p:nvSpPr>
        <p:spPr bwMode="auto">
          <a:xfrm>
            <a:off x="3663950" y="5084763"/>
            <a:ext cx="543718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>
                <a:latin typeface="Trebuchet MS" pitchFamily="34" charset="0"/>
              </a:rPr>
              <a:t>Tainá Martins</a:t>
            </a:r>
          </a:p>
          <a:p>
            <a:pPr algn="r"/>
            <a:r>
              <a:rPr lang="en-US" sz="2800">
                <a:latin typeface="Trebuchet MS" pitchFamily="34" charset="0"/>
              </a:rPr>
              <a:t>2M</a:t>
            </a:r>
            <a:endParaRPr lang="pt-BR" sz="280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CLUSTERS CRIATIVOS</a:t>
            </a:r>
            <a:endParaRPr lang="pt-BR" dirty="0"/>
          </a:p>
        </p:txBody>
      </p:sp>
      <p:sp>
        <p:nvSpPr>
          <p:cNvPr id="2355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Estes se diferenciam da concepção radicional de clusters, ao incorporar não apenas empresas que gravitam ao redor e interagem com polos tecnológicos e centros de conhecimento, mas também instituições sem fins lucrativos, espaços culturais, uso misto (residencial, comercial e de lazer) e diversidade cultural, de modo a nutrir a criatividade dos empreendedores criativos.</a:t>
            </a:r>
          </a:p>
          <a:p>
            <a:endParaRPr lang="pt-B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750" y="1125538"/>
            <a:ext cx="7239000" cy="4845050"/>
          </a:xfrm>
        </p:spPr>
        <p:txBody>
          <a:bodyPr>
            <a:normAutofit lnSpcReduction="1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pt-BR" dirty="0"/>
              <a:t>Desenvolver clusters criativos físicos ou virtuais em nossas cidades</a:t>
            </a:r>
            <a:r>
              <a:rPr lang="pt-BR" dirty="0" smtClean="0"/>
              <a:t>, estimula </a:t>
            </a:r>
            <a:r>
              <a:rPr lang="pt-BR" dirty="0"/>
              <a:t>a troca de </a:t>
            </a:r>
            <a:r>
              <a:rPr lang="pt-BR" dirty="0" smtClean="0"/>
              <a:t>conhecimento </a:t>
            </a:r>
            <a:r>
              <a:rPr lang="pt-BR" dirty="0"/>
              <a:t>entre as </a:t>
            </a:r>
            <a:r>
              <a:rPr lang="pt-BR" dirty="0" smtClean="0"/>
              <a:t>empresas </a:t>
            </a:r>
            <a:r>
              <a:rPr lang="pt-BR" dirty="0"/>
              <a:t>criativas e outros setores e incrementar as sinergias passíveis de serem </a:t>
            </a:r>
            <a:r>
              <a:rPr lang="pt-BR" dirty="0" smtClean="0"/>
              <a:t>geradas</a:t>
            </a:r>
            <a:r>
              <a:rPr lang="pt-BR" dirty="0"/>
              <a:t>. </a:t>
            </a:r>
            <a:r>
              <a:rPr lang="pt-BR" dirty="0" smtClean="0"/>
              <a:t>Estabelece </a:t>
            </a:r>
            <a:r>
              <a:rPr lang="pt-BR" dirty="0"/>
              <a:t>redes de nexos entre as </a:t>
            </a:r>
            <a:r>
              <a:rPr lang="pt-BR" dirty="0" err="1" smtClean="0"/>
              <a:t>MPEs</a:t>
            </a:r>
            <a:r>
              <a:rPr lang="pt-BR" dirty="0" smtClean="0"/>
              <a:t>, podendo </a:t>
            </a:r>
            <a:r>
              <a:rPr lang="pt-BR" dirty="0"/>
              <a:t>ajudá-las a não apenas </a:t>
            </a:r>
            <a:r>
              <a:rPr lang="pt-BR" dirty="0" smtClean="0"/>
              <a:t>se </a:t>
            </a:r>
            <a:r>
              <a:rPr lang="pt-BR" dirty="0"/>
              <a:t>beneficiarem umas dos recursos das outras, mas também a </a:t>
            </a:r>
            <a:r>
              <a:rPr lang="pt-BR" dirty="0" smtClean="0"/>
              <a:t>unirem seus </a:t>
            </a:r>
            <a:r>
              <a:rPr lang="pt-BR" dirty="0"/>
              <a:t>esforços </a:t>
            </a:r>
            <a:r>
              <a:rPr lang="pt-BR" dirty="0" smtClean="0"/>
              <a:t>na </a:t>
            </a:r>
            <a:r>
              <a:rPr lang="pt-BR" dirty="0"/>
              <a:t>busca por novos mercados, compartilhar serviços de gestão (como contabilidade, </a:t>
            </a:r>
            <a:r>
              <a:rPr lang="pt-BR" dirty="0" smtClean="0"/>
              <a:t>comunicação </a:t>
            </a:r>
            <a:r>
              <a:rPr lang="pt-BR" dirty="0"/>
              <a:t>e advocacia, o que já ocorre nas incubadoras criativas) e incentivar </a:t>
            </a:r>
            <a:r>
              <a:rPr lang="pt-BR" dirty="0" smtClean="0"/>
              <a:t>estudos </a:t>
            </a:r>
            <a:r>
              <a:rPr lang="pt-BR" dirty="0"/>
              <a:t>e percepções.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92150"/>
            <a:ext cx="7239000" cy="5764213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A </a:t>
            </a:r>
            <a:r>
              <a:rPr lang="en-US" dirty="0" err="1" smtClean="0"/>
              <a:t>relação</a:t>
            </a:r>
            <a:r>
              <a:rPr lang="en-US" dirty="0" smtClean="0"/>
              <a:t> do </a:t>
            </a:r>
            <a:r>
              <a:rPr lang="en-US" dirty="0" err="1" smtClean="0"/>
              <a:t>Brasil</a:t>
            </a:r>
            <a:r>
              <a:rPr lang="en-US" dirty="0" smtClean="0"/>
              <a:t> com a </a:t>
            </a:r>
            <a:r>
              <a:rPr lang="en-US" dirty="0" err="1" smtClean="0"/>
              <a:t>economia</a:t>
            </a:r>
            <a:r>
              <a:rPr lang="en-US" dirty="0" smtClean="0"/>
              <a:t> </a:t>
            </a:r>
            <a:r>
              <a:rPr lang="en-US" dirty="0" err="1" smtClean="0"/>
              <a:t>criativa</a:t>
            </a:r>
            <a:r>
              <a:rPr lang="en-US" dirty="0" smtClean="0"/>
              <a:t> </a:t>
            </a:r>
            <a:r>
              <a:rPr lang="en-US" dirty="0" err="1" smtClean="0"/>
              <a:t>começou</a:t>
            </a:r>
            <a:r>
              <a:rPr lang="en-US" dirty="0" smtClean="0"/>
              <a:t> com um </a:t>
            </a:r>
            <a:r>
              <a:rPr lang="en-US" dirty="0" err="1" smtClean="0"/>
              <a:t>documento</a:t>
            </a:r>
            <a:r>
              <a:rPr lang="en-US" dirty="0" smtClean="0"/>
              <a:t> </a:t>
            </a:r>
            <a:r>
              <a:rPr lang="en-US" dirty="0" err="1" smtClean="0"/>
              <a:t>intitulado</a:t>
            </a:r>
            <a:r>
              <a:rPr lang="en-US" dirty="0" smtClean="0"/>
              <a:t> “</a:t>
            </a:r>
            <a:r>
              <a:rPr lang="en-US" dirty="0" err="1" smtClean="0"/>
              <a:t>Consenso</a:t>
            </a:r>
            <a:r>
              <a:rPr lang="en-US" dirty="0" smtClean="0"/>
              <a:t> de São Paulo” (UNCTAD 2004), </a:t>
            </a:r>
            <a:r>
              <a:rPr lang="en-US" dirty="0" err="1" smtClean="0"/>
              <a:t>onde</a:t>
            </a:r>
            <a:r>
              <a:rPr lang="en-US" dirty="0" smtClean="0"/>
              <a:t> se </a:t>
            </a:r>
            <a:r>
              <a:rPr lang="en-US" dirty="0" err="1" smtClean="0"/>
              <a:t>estimulavam</a:t>
            </a:r>
            <a:r>
              <a:rPr lang="en-US" dirty="0" smtClean="0"/>
              <a:t> </a:t>
            </a:r>
            <a:r>
              <a:rPr lang="en-US" dirty="0" err="1" smtClean="0"/>
              <a:t>benefícios</a:t>
            </a:r>
            <a:r>
              <a:rPr lang="en-US" dirty="0" smtClean="0"/>
              <a:t> </a:t>
            </a:r>
            <a:r>
              <a:rPr lang="en-US" dirty="0" err="1" smtClean="0"/>
              <a:t>culturais</a:t>
            </a:r>
            <a:r>
              <a:rPr lang="en-US" dirty="0" smtClean="0"/>
              <a:t> e </a:t>
            </a:r>
            <a:r>
              <a:rPr lang="en-US" dirty="0" err="1" smtClean="0"/>
              <a:t>econômicos</a:t>
            </a:r>
            <a:r>
              <a:rPr lang="en-US" dirty="0" smtClean="0"/>
              <a:t> </a:t>
            </a:r>
            <a:r>
              <a:rPr lang="en-US" dirty="0" err="1" smtClean="0"/>
              <a:t>gerados</a:t>
            </a:r>
            <a:r>
              <a:rPr lang="en-US" dirty="0" smtClean="0"/>
              <a:t> pela </a:t>
            </a:r>
            <a:r>
              <a:rPr lang="en-US" dirty="0" err="1" smtClean="0"/>
              <a:t>indústria</a:t>
            </a:r>
            <a:r>
              <a:rPr lang="en-US" dirty="0" smtClean="0"/>
              <a:t> </a:t>
            </a:r>
            <a:r>
              <a:rPr lang="en-US" dirty="0" err="1" smtClean="0"/>
              <a:t>criativa</a:t>
            </a:r>
            <a:r>
              <a:rPr lang="en-US" dirty="0" smtClean="0"/>
              <a:t>.</a:t>
            </a:r>
          </a:p>
          <a:p>
            <a:pPr marL="0" indent="0" algn="ctr" fontAlgn="auto">
              <a:spcAft>
                <a:spcPts val="0"/>
              </a:spcAft>
              <a:buFont typeface="Wingdings 2"/>
              <a:buNone/>
              <a:defRPr/>
            </a:pPr>
            <a:endParaRPr lang="pt-BR" dirty="0" smtClean="0"/>
          </a:p>
          <a:p>
            <a:pPr marL="274320" indent="-274320" algn="ctr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pt-BR" dirty="0" smtClean="0"/>
              <a:t>Existem vários desafios </a:t>
            </a:r>
            <a:r>
              <a:rPr lang="pt-BR" dirty="0"/>
              <a:t>que </a:t>
            </a:r>
            <a:r>
              <a:rPr lang="pt-BR" dirty="0" smtClean="0"/>
              <a:t>correspondem </a:t>
            </a:r>
            <a:r>
              <a:rPr lang="pt-BR" dirty="0"/>
              <a:t>a apenas uma </a:t>
            </a:r>
            <a:r>
              <a:rPr lang="pt-BR" dirty="0" smtClean="0"/>
              <a:t>parcela </a:t>
            </a:r>
            <a:r>
              <a:rPr lang="pt-BR" dirty="0"/>
              <a:t>das oportunidades que podem ser geradas pela maior participação das </a:t>
            </a:r>
            <a:r>
              <a:rPr lang="pt-BR" dirty="0" smtClean="0"/>
              <a:t>micro </a:t>
            </a:r>
            <a:r>
              <a:rPr lang="pt-BR" dirty="0"/>
              <a:t>e pequenas empresas criativas em nossas cidades. O reconhecimento desse </a:t>
            </a:r>
            <a:r>
              <a:rPr lang="pt-BR" dirty="0" smtClean="0"/>
              <a:t>potencial mostra </a:t>
            </a:r>
            <a:r>
              <a:rPr lang="pt-BR" dirty="0"/>
              <a:t>que </a:t>
            </a:r>
            <a:r>
              <a:rPr lang="pt-BR" dirty="0" smtClean="0"/>
              <a:t>a criatividade e </a:t>
            </a:r>
            <a:r>
              <a:rPr lang="pt-BR" dirty="0"/>
              <a:t>a diversidade de seus povos e a força das indústrias criativas </a:t>
            </a:r>
            <a:r>
              <a:rPr lang="pt-BR" dirty="0" smtClean="0"/>
              <a:t>oferecem novos </a:t>
            </a:r>
            <a:r>
              <a:rPr lang="pt-BR" dirty="0"/>
              <a:t>empregos e crescimento por meio de </a:t>
            </a:r>
            <a:r>
              <a:rPr lang="pt-BR" dirty="0" smtClean="0"/>
              <a:t>inovação, especialmente </a:t>
            </a:r>
            <a:r>
              <a:rPr lang="pt-BR" dirty="0"/>
              <a:t>para empresas de menor escala.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err="1"/>
              <a:t>MPEs</a:t>
            </a:r>
            <a:r>
              <a:rPr lang="pt-BR" dirty="0"/>
              <a:t> na economia criativa</a:t>
            </a:r>
          </a:p>
        </p:txBody>
      </p:sp>
      <p:sp>
        <p:nvSpPr>
          <p:cNvPr id="1638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mtClean="0"/>
              <a:t>Segundo dados levantados da UNCTAD em 2010, predominam na economia criativa as pequenas e médias empresas, muito das quais são micro ou individuais, tanto nos países desenvolvidos quanto nos de desenvolvimento. </a:t>
            </a: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t-BR" smtClean="0"/>
              <a:t>Mesmo nos setores nos quais as empresas internacionais são dominantes, as MPEs desempenham um papel fundamental de criatividade e inovação. Elas são tipicamente as que assumem riscos e as primeiras a adotar inovações, além de sinalizar tendências e desenvolver talentos.</a:t>
            </a:r>
          </a:p>
          <a:p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843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t-BR" smtClean="0"/>
              <a:t>A contribuição das micro e pequenas empresas para o desenvolvimento do Brasil e para a estabilidade das relações sociais é muito importante, representando 20% de todo o PIB nacional e disponibilizando 56% de trabalhadores com carteira assinada.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Inserção</a:t>
            </a:r>
            <a:r>
              <a:rPr lang="en-US" dirty="0"/>
              <a:t> </a:t>
            </a:r>
            <a:r>
              <a:rPr lang="en-US" dirty="0" smtClean="0"/>
              <a:t>das </a:t>
            </a:r>
            <a:r>
              <a:rPr lang="en-US" dirty="0" err="1" smtClean="0"/>
              <a:t>mpeS</a:t>
            </a:r>
            <a:endParaRPr lang="pt-BR" dirty="0"/>
          </a:p>
        </p:txBody>
      </p:sp>
      <p:sp>
        <p:nvSpPr>
          <p:cNvPr id="1945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90% dos municípios brasileiros são cidades pequenas. Com isso, a participação das pequenas empresas e dos MPEs criativa tem como consequência vários fatores como:</a:t>
            </a:r>
          </a:p>
          <a:p>
            <a:endParaRPr lang="en-US" smtClean="0"/>
          </a:p>
          <a:p>
            <a:r>
              <a:rPr lang="en-US" smtClean="0"/>
              <a:t>Emprego</a:t>
            </a:r>
          </a:p>
          <a:p>
            <a:r>
              <a:rPr lang="en-US" smtClean="0"/>
              <a:t>Renda</a:t>
            </a:r>
          </a:p>
          <a:p>
            <a:r>
              <a:rPr lang="en-US" smtClean="0"/>
              <a:t>Arrecadação tributária</a:t>
            </a: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DESAFIOS E OPORTUNIDADES</a:t>
            </a:r>
            <a:endParaRPr lang="pt-BR" dirty="0"/>
          </a:p>
        </p:txBody>
      </p:sp>
      <p:sp>
        <p:nvSpPr>
          <p:cNvPr id="20482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Seus principais problemas são:</a:t>
            </a:r>
          </a:p>
          <a:p>
            <a:endParaRPr lang="en-US" smtClean="0"/>
          </a:p>
          <a:p>
            <a:r>
              <a:rPr lang="pt-BR" smtClean="0"/>
              <a:t>Capacidade de gestão</a:t>
            </a:r>
          </a:p>
          <a:p>
            <a:r>
              <a:rPr lang="pt-BR" smtClean="0"/>
              <a:t>Acesso a financiamento</a:t>
            </a:r>
          </a:p>
          <a:p>
            <a:r>
              <a:rPr lang="pt-BR" smtClean="0"/>
              <a:t>Acesso a informação e tendências e formação de redes de clusters criativos</a:t>
            </a:r>
          </a:p>
          <a:p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CAPACIDADE DE GESTÃO</a:t>
            </a:r>
            <a:endParaRPr lang="pt-BR" dirty="0"/>
          </a:p>
        </p:txBody>
      </p:sp>
      <p:sp>
        <p:nvSpPr>
          <p:cNvPr id="2150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mtClean="0"/>
              <a:t>Basicamente, as micro e pequenas empresas têm dificuldades em encontrar bons administradores, capacitação de profissões criativas e separar a devoção do conteúdo criativo da viabilidade comercial.</a:t>
            </a:r>
            <a:endParaRPr lang="pt-B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ACESSO A FINANCIAMENTO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pt-BR" dirty="0" smtClean="0"/>
              <a:t>No que se diz a esse assunto, contribuindo </a:t>
            </a:r>
            <a:r>
              <a:rPr lang="pt-BR" dirty="0"/>
              <a:t>para </a:t>
            </a:r>
            <a:r>
              <a:rPr lang="pt-BR" dirty="0" smtClean="0"/>
              <a:t>esse </a:t>
            </a:r>
            <a:r>
              <a:rPr lang="pt-BR" dirty="0"/>
              <a:t>quadro estão o desconhecimento de base para elaborar e defender um plano </a:t>
            </a:r>
            <a:r>
              <a:rPr lang="pt-BR" dirty="0" smtClean="0"/>
              <a:t>de </a:t>
            </a:r>
            <a:r>
              <a:rPr lang="pt-BR" dirty="0"/>
              <a:t>negócios sólido junto às instituições financeiras; a dependência dos talentos </a:t>
            </a:r>
            <a:r>
              <a:rPr lang="pt-BR" dirty="0" smtClean="0"/>
              <a:t>individuais</a:t>
            </a:r>
            <a:r>
              <a:rPr lang="pt-BR" dirty="0"/>
              <a:t>; a vulnerabilidade a mudanças tecnológicas (especialmente os ligados </a:t>
            </a:r>
            <a:r>
              <a:rPr lang="pt-BR" dirty="0" smtClean="0"/>
              <a:t>às </a:t>
            </a:r>
            <a:r>
              <a:rPr lang="pt-BR" dirty="0"/>
              <a:t>Tecnologias de Informação e Comunicação – </a:t>
            </a:r>
            <a:r>
              <a:rPr lang="pt-BR" dirty="0" err="1" smtClean="0"/>
              <a:t>TICs</a:t>
            </a:r>
            <a:r>
              <a:rPr lang="pt-BR" dirty="0" smtClean="0"/>
              <a:t>) e alto risco de investimento.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  <a:p>
            <a:pPr marL="274320" indent="-274320" algn="ctr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É FUNDAMENTAL </a:t>
            </a:r>
            <a:r>
              <a:rPr lang="pt-BR" dirty="0" smtClean="0"/>
              <a:t>ESTABELECER PARCERIAS ENTRE AS INSTITUIÇÕES FINANCEIRAS E AS DE CAPACITAÇÃO E DESENVOLVIMENTO DAS MICRO E PEQUENAS EMPRESAS.</a:t>
            </a:r>
            <a:endParaRPr lang="pt-BR" dirty="0"/>
          </a:p>
          <a:p>
            <a:pPr marL="274320" indent="-274320" algn="ctr" fontAlgn="auto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o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</TotalTime>
  <Words>488</Words>
  <Application>Microsoft Office PowerPoint</Application>
  <PresentationFormat>On-screen Show (4:3)</PresentationFormat>
  <Paragraphs>25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Modelo de design</vt:lpstr>
      </vt:variant>
      <vt:variant>
        <vt:i4>5</vt:i4>
      </vt:variant>
      <vt:variant>
        <vt:lpstr>Títulos de slides</vt:lpstr>
      </vt:variant>
      <vt:variant>
        <vt:i4>11</vt:i4>
      </vt:variant>
    </vt:vector>
  </HeadingPairs>
  <TitlesOfParts>
    <vt:vector size="21" baseType="lpstr">
      <vt:lpstr>Trebuchet MS</vt:lpstr>
      <vt:lpstr>Arial</vt:lpstr>
      <vt:lpstr>Wingdings 2</vt:lpstr>
      <vt:lpstr>Wingdings</vt:lpstr>
      <vt:lpstr>Calibri</vt:lpstr>
      <vt:lpstr>Opulento</vt:lpstr>
      <vt:lpstr>Opulento</vt:lpstr>
      <vt:lpstr>Opulento</vt:lpstr>
      <vt:lpstr>Opulento</vt:lpstr>
      <vt:lpstr>Opulento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Trabalho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Sandro Aguiar</dc:creator>
  <cp:lastModifiedBy>***</cp:lastModifiedBy>
  <cp:revision>7</cp:revision>
  <dcterms:created xsi:type="dcterms:W3CDTF">2014-09-30T22:25:08Z</dcterms:created>
  <dcterms:modified xsi:type="dcterms:W3CDTF">2014-10-09T04:20:46Z</dcterms:modified>
</cp:coreProperties>
</file>