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60"/>
  </p:normalViewPr>
  <p:slideViewPr>
    <p:cSldViewPr>
      <p:cViewPr varScale="1">
        <p:scale>
          <a:sx n="84" d="100"/>
          <a:sy n="84" d="100"/>
        </p:scale>
        <p:origin x="-94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4F66207-08A1-4EFD-99F5-177A2F48556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A292D3F-C789-443E-8CBC-6F2EAA41EF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6207-08A1-4EFD-99F5-177A2F48556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92D3F-C789-443E-8CBC-6F2EAA41EF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6207-08A1-4EFD-99F5-177A2F48556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92D3F-C789-443E-8CBC-6F2EAA41EF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4F66207-08A1-4EFD-99F5-177A2F48556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A292D3F-C789-443E-8CBC-6F2EAA41EFA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4F66207-08A1-4EFD-99F5-177A2F48556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A292D3F-C789-443E-8CBC-6F2EAA41EF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6207-08A1-4EFD-99F5-177A2F48556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92D3F-C789-443E-8CBC-6F2EAA41EFA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6207-08A1-4EFD-99F5-177A2F48556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92D3F-C789-443E-8CBC-6F2EAA41EFA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F66207-08A1-4EFD-99F5-177A2F48556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A292D3F-C789-443E-8CBC-6F2EAA41EFA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6207-08A1-4EFD-99F5-177A2F48556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92D3F-C789-443E-8CBC-6F2EAA41EF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4F66207-08A1-4EFD-99F5-177A2F48556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A292D3F-C789-443E-8CBC-6F2EAA41EFA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F66207-08A1-4EFD-99F5-177A2F48556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A292D3F-C789-443E-8CBC-6F2EAA41EFA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4F66207-08A1-4EFD-99F5-177A2F48556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A292D3F-C789-443E-8CBC-6F2EAA41EF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MICRO E PEQUENAS EMPRESAS NO CENÁRIO </a:t>
            </a:r>
            <a:br>
              <a:rPr lang="pt-BR" dirty="0" smtClean="0"/>
            </a:br>
            <a:r>
              <a:rPr lang="pt-BR" dirty="0" smtClean="0"/>
              <a:t>BRASILEIRO - DESAFIOS E OPORTUNIDADES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588224" y="6165304"/>
            <a:ext cx="6400800" cy="1752600"/>
          </a:xfrm>
        </p:spPr>
        <p:txBody>
          <a:bodyPr/>
          <a:lstStyle/>
          <a:p>
            <a:r>
              <a:rPr lang="pt-BR" dirty="0" err="1" smtClean="0">
                <a:solidFill>
                  <a:schemeClr val="tx1"/>
                </a:solidFill>
              </a:rPr>
              <a:t>Thalia</a:t>
            </a:r>
            <a:r>
              <a:rPr lang="pt-BR" dirty="0" smtClean="0">
                <a:solidFill>
                  <a:schemeClr val="tx1"/>
                </a:solidFill>
              </a:rPr>
              <a:t> Lopes, 2M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772816"/>
            <a:ext cx="7467600" cy="3361584"/>
          </a:xfrm>
        </p:spPr>
        <p:txBody>
          <a:bodyPr/>
          <a:lstStyle/>
          <a:p>
            <a:r>
              <a:rPr lang="pt-BR" dirty="0" smtClean="0"/>
              <a:t>Do artesanato aos serviços gastronômicos, da música ao patrimônio material ou imaterial, das festas aos passeios históricos, a conciliação entre economia, cultura, turismo e sociedade promove benefícios sinérgicos e favorece a sustentabilidade  dos micro e pequenos negócios.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Desafios e oportunidades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7467600" cy="4873752"/>
          </a:xfrm>
        </p:spPr>
        <p:txBody>
          <a:bodyPr/>
          <a:lstStyle/>
          <a:p>
            <a:r>
              <a:rPr lang="pt-BR" dirty="0" smtClean="0"/>
              <a:t>De modo geral, as empresas criativas florescem e progridem em um contexto que nem sempre lhes é favorável;</a:t>
            </a:r>
          </a:p>
          <a:p>
            <a:r>
              <a:rPr lang="pt-BR" dirty="0" smtClean="0"/>
              <a:t>Complementando aspectos como estrutura tributária, privilégios fiscais, previdência social, políticas de desenvolvimento e cultural, regulamentações de direitos de propriedade intelectual.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pPr algn="ctr"/>
            <a:r>
              <a:rPr lang="pt-BR" dirty="0" smtClean="0"/>
              <a:t>Capacidade de gestão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As micro e pequenas empresas criativas somam às dificuldades inerentes ao porte uma série de outras.</a:t>
            </a:r>
          </a:p>
          <a:p>
            <a:pPr algn="ctr">
              <a:buNone/>
            </a:pPr>
            <a:r>
              <a:rPr lang="pt-BR" b="1" dirty="0" smtClean="0"/>
              <a:t>Entre elas :</a:t>
            </a:r>
          </a:p>
          <a:p>
            <a:r>
              <a:rPr lang="pt-BR" dirty="0" smtClean="0"/>
              <a:t>desafio de gerir ativos intangíveis, em uma linguagem que se diferencia da utilizada nas empresas tradicionais de indústria e serviços;</a:t>
            </a:r>
          </a:p>
          <a:p>
            <a:r>
              <a:rPr lang="pt-BR" dirty="0" smtClean="0"/>
              <a:t>inadequação do sistema de capacitação a muitas das novas profissões criativas, que ainda não são contempladas pelo sistema educacional vigente;</a:t>
            </a:r>
          </a:p>
          <a:p>
            <a:r>
              <a:rPr lang="pt-BR" dirty="0" smtClean="0"/>
              <a:t>pelas próprias características do negócio, uma maior dificuldade dos empreendedores criativos de separar devoção ao conteúdo criativo de sua viabilidade comercial;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pt-BR" dirty="0" smtClean="0"/>
              <a:t>Acesso a financiamento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dirty="0" smtClean="0"/>
              <a:t>valor da criatividade;</a:t>
            </a:r>
          </a:p>
          <a:p>
            <a:endParaRPr lang="pt-BR" dirty="0" smtClean="0"/>
          </a:p>
          <a:p>
            <a:r>
              <a:rPr lang="pt-BR" dirty="0" smtClean="0"/>
              <a:t>A dependência dos talentos individuais; a vulnerabilidade a mudanças tecnológicas;</a:t>
            </a:r>
          </a:p>
          <a:p>
            <a:endParaRPr lang="pt-BR" dirty="0" smtClean="0"/>
          </a:p>
          <a:p>
            <a:r>
              <a:rPr lang="pt-BR" dirty="0" smtClean="0"/>
              <a:t>Por decorrência, ainda há uma associação das MPEs criativas a altos riscos de investimento, o que gera indisponibilidade de produtos financeiros ou taxas de juros especialmente elevadas. Às micro e pequenas empresas criativas.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 acesso a informações de tendências e inserção no mercado mundial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Conforme relatório publicado pela UNCTAD, em 2008, para países em desenvolvimento, como é o caso do Brasil, as tecnologias de informação e comunicação têm grande potencial para reforçar o desenvolvimento nas cidades;</a:t>
            </a:r>
          </a:p>
          <a:p>
            <a:endParaRPr lang="pt-BR" dirty="0" smtClean="0"/>
          </a:p>
          <a:p>
            <a:r>
              <a:rPr lang="pt-BR" dirty="0" smtClean="0"/>
              <a:t>tecnologias digitais;</a:t>
            </a:r>
          </a:p>
          <a:p>
            <a:endParaRPr lang="pt-BR" dirty="0" smtClean="0"/>
          </a:p>
          <a:p>
            <a:r>
              <a:rPr lang="pt-BR" dirty="0" smtClean="0"/>
              <a:t>barreiras linguísticas e dificuldade de sistematização de informações e estudos.</a:t>
            </a:r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De </a:t>
            </a:r>
            <a:r>
              <a:rPr lang="pt-BR" b="1" dirty="0" err="1" smtClean="0"/>
              <a:t>APls</a:t>
            </a:r>
            <a:r>
              <a:rPr lang="pt-BR" dirty="0" smtClean="0"/>
              <a:t> a redes de clusters criativos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As cadeias criativas seguem meandros nem sempre tradicionais, tendo em vista  que lidam com ativos especiais, e podem, se valer  de esquemas alternativos de distribuição de conteúdo, pelas vias digitais;</a:t>
            </a:r>
          </a:p>
          <a:p>
            <a:r>
              <a:rPr lang="pt-BR" dirty="0" smtClean="0"/>
              <a:t>Catalisar o desenvolvimento de redes de clusters criativos;</a:t>
            </a:r>
          </a:p>
          <a:p>
            <a:r>
              <a:rPr lang="pt-BR" dirty="0" smtClean="0"/>
              <a:t>Desenvolver clusters criativos físicos ou virtuais em nossas cidades, independentemente de sua escala ou situação socioeconômica, pode favorecer  a maior interação entre setores.</a:t>
            </a: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pt-BR" dirty="0" smtClean="0"/>
              <a:t>Conclusão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Como vimos há muitos desafios que as micro e pequenas empresas criativas precisam enfrentar, que correspondem apenas a algumas parcelas de oportunidades que eles iram gerar;</a:t>
            </a:r>
          </a:p>
          <a:p>
            <a:r>
              <a:rPr lang="pt-BR" dirty="0" smtClean="0"/>
              <a:t> O reconhecimento desse potencial já pauta a estratégia de 2020 da Europa, ao explicitar que a criatividade  e a diversidade de seus povos e a força das indústrias criativas europeias oferecem enorme potencial para novos empregos e crescimento por meio </a:t>
            </a:r>
            <a:r>
              <a:rPr lang="pt-BR" smtClean="0"/>
              <a:t>de inovação;</a:t>
            </a:r>
            <a:endParaRPr lang="pt-BR" dirty="0" smtClean="0"/>
          </a:p>
          <a:p>
            <a:r>
              <a:rPr lang="pt-BR" dirty="0" smtClean="0"/>
              <a:t>Agora cabe ao Brasil entrar nessa luta, e percorra uma trilha de estimulo, ao que sempre tivemos como nosso maior bem, a nossa diversidade, a criatividade brasileira.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Brasil e a economia criativa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No Brasil, o pavio dos debates acerca das indústrias criativas começou em 2004;</a:t>
            </a:r>
          </a:p>
          <a:p>
            <a:r>
              <a:rPr lang="pt-BR" dirty="0" smtClean="0"/>
              <a:t>em decorrência da realização, em São Paulo, da 11a- edição do encontro </a:t>
            </a:r>
            <a:r>
              <a:rPr lang="pt-BR" dirty="0" err="1" smtClean="0"/>
              <a:t>quadrianual</a:t>
            </a:r>
            <a:r>
              <a:rPr lang="pt-BR" dirty="0" smtClean="0"/>
              <a:t> da UNCTAD (UNCTAD XI);</a:t>
            </a:r>
          </a:p>
          <a:p>
            <a:r>
              <a:rPr lang="pt-BR" dirty="0" smtClean="0"/>
              <a:t>Esse evento que consolidou o termo no país;</a:t>
            </a:r>
          </a:p>
          <a:p>
            <a:r>
              <a:rPr lang="pt-BR" dirty="0" smtClean="0"/>
              <a:t>No seu encerramento teve participação da Organização das Nações Unidas – ONU;</a:t>
            </a:r>
          </a:p>
          <a:p>
            <a:r>
              <a:rPr lang="pt-BR" dirty="0" smtClean="0"/>
              <a:t>Teve também emissão de um documento, intitulado “Consenso de São Paulo”.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39552" y="980728"/>
            <a:ext cx="8136904" cy="4873752"/>
          </a:xfrm>
        </p:spPr>
        <p:txBody>
          <a:bodyPr/>
          <a:lstStyle/>
          <a:p>
            <a:r>
              <a:rPr lang="pt-BR" dirty="0" smtClean="0"/>
              <a:t>Os pilares da realização de um Fórum  Internacional das Indústrias Criativas;</a:t>
            </a:r>
          </a:p>
          <a:p>
            <a:r>
              <a:rPr lang="pt-BR" dirty="0" smtClean="0"/>
              <a:t>desenvolver setores específicos da economia criativa;</a:t>
            </a:r>
          </a:p>
          <a:p>
            <a:r>
              <a:rPr lang="pt-BR" dirty="0" smtClean="0"/>
              <a:t>Programa BNDES;</a:t>
            </a:r>
          </a:p>
          <a:p>
            <a:r>
              <a:rPr lang="pt-BR" dirty="0" smtClean="0"/>
              <a:t>Nas demais esferas governamentais, coube destaque nos últimos anos às discussões por alguns Estados, ocasionalmente por iniciativa pública, mas eventualmente movidas pelas mãos da iniciativa privada.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980728"/>
            <a:ext cx="7467600" cy="4464496"/>
          </a:xfrm>
        </p:spPr>
        <p:txBody>
          <a:bodyPr/>
          <a:lstStyle/>
          <a:p>
            <a:r>
              <a:rPr lang="pt-BR" dirty="0" smtClean="0"/>
              <a:t>encontro de economia, inserido no Fórum Cultural Mundial do Rio de Janeiro, em 2006;</a:t>
            </a:r>
          </a:p>
          <a:p>
            <a:r>
              <a:rPr lang="pt-BR" dirty="0" smtClean="0"/>
              <a:t>E três seminários ;</a:t>
            </a:r>
          </a:p>
          <a:p>
            <a:r>
              <a:rPr lang="pt-BR" dirty="0" smtClean="0"/>
              <a:t>“Mapa do desenvolvimento do Estado do Rio de Janeiro 2006/2015”;</a:t>
            </a:r>
          </a:p>
          <a:p>
            <a:r>
              <a:rPr lang="pt-BR" dirty="0" smtClean="0"/>
              <a:t> “A Cadeia da indústria criativa no Brasil 2008”.</a:t>
            </a:r>
          </a:p>
          <a:p>
            <a:r>
              <a:rPr lang="pt-BR" dirty="0" smtClean="0"/>
              <a:t>A complementar a atuação da FIRJAN estão o </a:t>
            </a:r>
            <a:r>
              <a:rPr lang="pt-BR" dirty="0" err="1" smtClean="0"/>
              <a:t>Sebrae</a:t>
            </a:r>
            <a:r>
              <a:rPr lang="pt-BR" dirty="0" smtClean="0"/>
              <a:t> do Rio de Janeiro ;</a:t>
            </a:r>
          </a:p>
          <a:p>
            <a:r>
              <a:rPr lang="pt-BR" dirty="0" smtClean="0"/>
              <a:t>Secretaria de Estado da Cultura.</a:t>
            </a:r>
          </a:p>
          <a:p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8064896" cy="5976664"/>
          </a:xfrm>
        </p:spPr>
        <p:txBody>
          <a:bodyPr/>
          <a:lstStyle/>
          <a:p>
            <a:r>
              <a:rPr lang="pt-BR" dirty="0" smtClean="0"/>
              <a:t>O Brasil é um dos </a:t>
            </a:r>
            <a:r>
              <a:rPr lang="pt-BR" dirty="0" err="1" smtClean="0"/>
              <a:t>paises</a:t>
            </a:r>
            <a:r>
              <a:rPr lang="pt-BR" dirty="0" smtClean="0"/>
              <a:t> que mais se classifica como um pais criativo, um dos principais fatores para isso é a diversidade da população, mesmo fora do setor criativo formal, há motivos  para acreditar que a diversidade brasileira poderia nutrir o impulso criativo que respalda a ciência e a inovação bem-sucedidas. </a:t>
            </a:r>
          </a:p>
          <a:p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MPEs</a:t>
            </a:r>
            <a:r>
              <a:rPr lang="pt-BR" dirty="0" smtClean="0"/>
              <a:t> na economia criativa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b="1" dirty="0" smtClean="0"/>
              <a:t>MPEs, </a:t>
            </a:r>
            <a:r>
              <a:rPr lang="pt-BR" dirty="0" smtClean="0"/>
              <a:t>micro e pequenas empresas, sistema de informação, tecnologia da informação, fatores critico de sucesso, fatores determinantes de fracasso, planejamento estratégico;</a:t>
            </a:r>
          </a:p>
          <a:p>
            <a:r>
              <a:rPr lang="pt-BR" dirty="0" smtClean="0"/>
              <a:t>Segundo dados levantados pela UNCTAD em 2010, predominam na economia criativa as pequenas e médias empresas ;</a:t>
            </a:r>
          </a:p>
          <a:p>
            <a:r>
              <a:rPr lang="pt-BR" dirty="0" smtClean="0"/>
              <a:t>Mais importante, mesmo nos setores nos quais  as empresas internacionais são dominantes, as MPEs desempenham um papel fundamental de criatividade e inovação. São elas que assumem riscos e inovações.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908720"/>
            <a:ext cx="7467600" cy="5709248"/>
          </a:xfrm>
        </p:spPr>
        <p:txBody>
          <a:bodyPr/>
          <a:lstStyle/>
          <a:p>
            <a:r>
              <a:rPr lang="pt-BR" dirty="0" smtClean="0"/>
              <a:t>Apesar disso, as micro e pequenas empresas criativas são suscetíveis às mesmas dificuldades que afligem as MPEs dos outros setores;</a:t>
            </a:r>
          </a:p>
          <a:p>
            <a:r>
              <a:rPr lang="pt-BR" dirty="0" smtClean="0"/>
              <a:t>Levantamento mais detalhado, realizado no âmbito europeu (EDCCI, 2010), dá  conta que 82,13% das empresas dos indústrias criativas são de até médio porte. E a maioria delas são micro;</a:t>
            </a:r>
          </a:p>
          <a:p>
            <a:r>
              <a:rPr lang="pt-BR" dirty="0" smtClean="0"/>
              <a:t>sendo que 58,38% do total  tem de 1 a 3 funcionários.</a:t>
            </a:r>
          </a:p>
          <a:p>
            <a:endParaRPr lang="pt-B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Brasil, um país de </a:t>
            </a:r>
            <a:r>
              <a:rPr lang="pt-BR" b="1" dirty="0" smtClean="0"/>
              <a:t>MPEs</a:t>
            </a:r>
            <a:r>
              <a:rPr lang="pt-BR" dirty="0" smtClean="0"/>
              <a:t> – inclusive na economia criativa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 contribuição das micro e pequenas empresas para o desenvolvimento do Brasil  e para a estabilidade das relações sociais é inegável. Segundo a Agência SEBRAE  de Notícias, elas representam cerca de 99% das empresas do país;</a:t>
            </a:r>
          </a:p>
          <a:p>
            <a:r>
              <a:rPr lang="pt-BR" dirty="0" smtClean="0"/>
              <a:t>Respondem por 20% do PIB nacional e 56% dos trabalhadores com carteira assinada;</a:t>
            </a:r>
          </a:p>
          <a:p>
            <a:r>
              <a:rPr lang="pt-BR" dirty="0" smtClean="0"/>
              <a:t>Do total de 28 milhões de empregos urbanos (42% da população economicamente ativa) gerados pela iniciativa privada, 16 milhões são criados por micro e pequenas empresas.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39552" y="620688"/>
            <a:ext cx="7467600" cy="5616624"/>
          </a:xfrm>
        </p:spPr>
        <p:txBody>
          <a:bodyPr>
            <a:normAutofit/>
          </a:bodyPr>
          <a:lstStyle/>
          <a:p>
            <a:r>
              <a:rPr lang="pt-BR" dirty="0" smtClean="0"/>
              <a:t>O estudo revela que no período compreendido entre 2003 e 2005 o número  de empresas desse conjunto de setores passou de 5,2% para 5,7% (crescimento  este 19,4% maior do que o do número de empresas no total da economia), tendo empregado em 2005 um total de 1,6 milhão de pessoas;</a:t>
            </a:r>
          </a:p>
          <a:p>
            <a:endParaRPr lang="pt-BR" dirty="0" smtClean="0"/>
          </a:p>
          <a:p>
            <a:r>
              <a:rPr lang="pt-BR" dirty="0" smtClean="0"/>
              <a:t>Um olhar mais atento sobre a inserção das MPEs nas cidades remete a uma reflexão especial. Segundo o Censo de 2000, 90% dos municípios brasileiros possuem até  50 mil habitantes. Em outras palavras, há mais de 5.000 municípios no país que  se classificam como pequenas cidades.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Personalizada 4">
      <a:dk1>
        <a:srgbClr val="4F271C"/>
      </a:dk1>
      <a:lt1>
        <a:sysClr val="window" lastClr="FFFFFF"/>
      </a:lt1>
      <a:dk2>
        <a:srgbClr val="EE63C0"/>
      </a:dk2>
      <a:lt2>
        <a:srgbClr val="F1BFED"/>
      </a:lt2>
      <a:accent1>
        <a:srgbClr val="CB158E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590</TotalTime>
  <Words>1102</Words>
  <Application>Microsoft Office PowerPoint</Application>
  <PresentationFormat>Apresentação na tela (4:3)</PresentationFormat>
  <Paragraphs>64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Balcão Envidraçado</vt:lpstr>
      <vt:lpstr>MICRO E PEQUENAS EMPRESAS NO CENÁRIO  BRASILEIRO - DESAFIOS E OPORTUNIDADES</vt:lpstr>
      <vt:lpstr>O Brasil e a economia criativa</vt:lpstr>
      <vt:lpstr>Slide 3</vt:lpstr>
      <vt:lpstr>Slide 4</vt:lpstr>
      <vt:lpstr>Slide 5</vt:lpstr>
      <vt:lpstr>MPEs na economia criativa</vt:lpstr>
      <vt:lpstr>Slide 7</vt:lpstr>
      <vt:lpstr>Brasil, um país de MPEs – inclusive na economia criativa</vt:lpstr>
      <vt:lpstr>Slide 9</vt:lpstr>
      <vt:lpstr>Slide 10</vt:lpstr>
      <vt:lpstr>Desafios e oportunidades </vt:lpstr>
      <vt:lpstr>Capacidade de gestão</vt:lpstr>
      <vt:lpstr>Acesso a financiamento</vt:lpstr>
      <vt:lpstr> acesso a informações de tendências e inserção no mercado mundial </vt:lpstr>
      <vt:lpstr>De APls a redes de clusters criativos</vt:lpstr>
      <vt:lpstr>Conclusão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 E PEQUENAS EMPRESAS NO CENÁRIO  BRASILEIRO - DESAFIOS E OPORTUNIDADES</dc:title>
  <dc:creator>Thalia Lopes</dc:creator>
  <cp:lastModifiedBy>IF Sul-rio-grandense</cp:lastModifiedBy>
  <cp:revision>1</cp:revision>
  <dcterms:created xsi:type="dcterms:W3CDTF">2014-10-01T12:27:21Z</dcterms:created>
  <dcterms:modified xsi:type="dcterms:W3CDTF">2014-10-23T01:09:38Z</dcterms:modified>
</cp:coreProperties>
</file>