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2" r:id="rId6"/>
    <p:sldId id="265" r:id="rId7"/>
    <p:sldId id="263" r:id="rId8"/>
    <p:sldId id="266" r:id="rId9"/>
    <p:sldId id="269" r:id="rId10"/>
    <p:sldId id="267" r:id="rId11"/>
    <p:sldId id="270" r:id="rId12"/>
    <p:sldId id="271" r:id="rId13"/>
    <p:sldId id="272" r:id="rId14"/>
    <p:sldId id="273" r:id="rId15"/>
    <p:sldId id="275" r:id="rId16"/>
    <p:sldId id="278" r:id="rId17"/>
    <p:sldId id="280" r:id="rId18"/>
    <p:sldId id="279" r:id="rId19"/>
    <p:sldId id="281" r:id="rId20"/>
    <p:sldId id="274" r:id="rId21"/>
    <p:sldId id="277" r:id="rId22"/>
    <p:sldId id="276" r:id="rId23"/>
    <p:sldId id="28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78BA-8F5E-4B95-B0B9-9C9FE63716BB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A2AA-CCCD-4630-B8D7-28D008F4A4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ocente.IFSUL\Desktop\Pr&#233;sentation%20pour%20Pelotas\La%20Marseillaise%20%5bExtrait%5d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pn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14620"/>
            <a:ext cx="5857884" cy="1470025"/>
          </a:xfrm>
        </p:spPr>
        <p:txBody>
          <a:bodyPr/>
          <a:lstStyle/>
          <a:p>
            <a:r>
              <a:rPr lang="pt-BR" dirty="0" err="1" smtClean="0"/>
              <a:t>Présentation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 err="1" smtClean="0"/>
              <a:t>la</a:t>
            </a:r>
            <a:r>
              <a:rPr lang="pt-BR" dirty="0" smtClean="0"/>
              <a:t> France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29132"/>
            <a:ext cx="2295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ifs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0728" y="59346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Marie KERZERHO</a:t>
            </a:r>
          </a:p>
          <a:p>
            <a:pPr algn="r"/>
            <a:r>
              <a:rPr lang="pt-BR" dirty="0" smtClean="0"/>
              <a:t>Professora de francês</a:t>
            </a:r>
          </a:p>
          <a:p>
            <a:pPr algn="r"/>
            <a:r>
              <a:rPr lang="pt-BR" dirty="0" smtClean="0"/>
              <a:t>IFSUL campus Sapucaia do sul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drapeau tricolore bleu-blanc-rouge</a:t>
            </a:r>
          </a:p>
          <a:p>
            <a:endParaRPr lang="fr-FR" dirty="0" smtClean="0"/>
          </a:p>
          <a:p>
            <a:r>
              <a:rPr lang="fr-FR" dirty="0" smtClean="0"/>
              <a:t>Origine : la Révolution française de 1789.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pt-BR" sz="2400" b="1" dirty="0" err="1" smtClean="0"/>
              <a:t>L’hymne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national</a:t>
            </a:r>
            <a:r>
              <a:rPr lang="pt-BR" sz="2400" b="1" dirty="0" smtClean="0"/>
              <a:t> : </a:t>
            </a:r>
            <a:r>
              <a:rPr lang="pt-BR" sz="2400" b="1" dirty="0" err="1" smtClean="0"/>
              <a:t>la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Marseillaise</a:t>
            </a:r>
            <a:endParaRPr lang="pt-BR" sz="2400" b="1" dirty="0" smtClean="0"/>
          </a:p>
          <a:p>
            <a:endParaRPr lang="pt-BR" dirty="0" smtClean="0"/>
          </a:p>
          <a:p>
            <a:r>
              <a:rPr lang="pt-BR" dirty="0" err="1" smtClean="0"/>
              <a:t>écrite</a:t>
            </a:r>
            <a:r>
              <a:rPr lang="pt-BR" dirty="0" smtClean="0"/>
              <a:t> par Rouget de  </a:t>
            </a:r>
            <a:r>
              <a:rPr lang="pt-BR" dirty="0" err="1" smtClean="0"/>
              <a:t>Lisle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1792.</a:t>
            </a:r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2.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RF</a:t>
            </a:r>
          </a:p>
        </p:txBody>
      </p:sp>
      <p:pic>
        <p:nvPicPr>
          <p:cNvPr id="22" name="Imagem 21" descr="83e8e987566644bffca30008cc1fc7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85728"/>
            <a:ext cx="2507577" cy="2595342"/>
          </a:xfrm>
          <a:prstGeom prst="rect">
            <a:avLst/>
          </a:prstGeom>
        </p:spPr>
      </p:pic>
      <p:pic>
        <p:nvPicPr>
          <p:cNvPr id="25" name="Imagem 24" descr="cocar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2928934"/>
            <a:ext cx="1000132" cy="1000132"/>
          </a:xfrm>
          <a:prstGeom prst="rect">
            <a:avLst/>
          </a:prstGeom>
        </p:spPr>
      </p:pic>
      <p:pic>
        <p:nvPicPr>
          <p:cNvPr id="26" name="Imagem 25" descr="Pils_-_Rouget_de_Lisle_chantant_la_Marseillai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143380"/>
            <a:ext cx="3121152" cy="2532888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29" name="Imagem 28" descr="955_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2643182"/>
            <a:ext cx="1857388" cy="2368595"/>
          </a:xfrm>
          <a:prstGeom prst="rect">
            <a:avLst/>
          </a:prstGeom>
        </p:spPr>
      </p:pic>
      <p:pic>
        <p:nvPicPr>
          <p:cNvPr id="30" name="La Marseillaise [Extrai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64317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devise de la République :</a:t>
            </a:r>
          </a:p>
          <a:p>
            <a:r>
              <a:rPr lang="fr-FR" sz="2400" b="1" dirty="0" smtClean="0"/>
              <a:t>liberté – égalité – fraternité </a:t>
            </a:r>
          </a:p>
          <a:p>
            <a:endParaRPr lang="fr-FR" dirty="0" smtClean="0"/>
          </a:p>
          <a:p>
            <a:r>
              <a:rPr lang="fr-FR" dirty="0" smtClean="0"/>
              <a:t>Fondement : Déclaration des Droits de l’Homme et du Citoyen de 1789.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pt-BR" sz="2400" b="1" dirty="0" smtClean="0"/>
              <a:t>La Marianne, </a:t>
            </a:r>
            <a:r>
              <a:rPr lang="pt-BR" sz="2400" b="1" dirty="0" err="1" smtClean="0"/>
              <a:t>incarnation</a:t>
            </a:r>
            <a:r>
              <a:rPr lang="pt-BR" sz="2400" b="1" dirty="0" smtClean="0"/>
              <a:t> de </a:t>
            </a:r>
            <a:r>
              <a:rPr lang="pt-BR" sz="2400" b="1" dirty="0" err="1" smtClean="0"/>
              <a:t>la</a:t>
            </a:r>
            <a:r>
              <a:rPr lang="pt-BR" sz="2400" b="1" dirty="0" smtClean="0"/>
              <a:t> RF</a:t>
            </a:r>
          </a:p>
          <a:p>
            <a:endParaRPr lang="pt-BR" b="1" dirty="0" smtClean="0"/>
          </a:p>
          <a:p>
            <a:r>
              <a:rPr lang="pt-BR" dirty="0" err="1" smtClean="0"/>
              <a:t>Apparence</a:t>
            </a:r>
            <a:r>
              <a:rPr lang="pt-BR" dirty="0" smtClean="0"/>
              <a:t> d’une </a:t>
            </a:r>
            <a:r>
              <a:rPr lang="pt-BR" dirty="0" err="1" smtClean="0"/>
              <a:t>femme</a:t>
            </a:r>
            <a:r>
              <a:rPr lang="pt-BR" dirty="0" smtClean="0"/>
              <a:t> </a:t>
            </a:r>
            <a:r>
              <a:rPr lang="pt-BR" dirty="0" err="1" smtClean="0"/>
              <a:t>avec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u="sng" dirty="0" err="1" smtClean="0"/>
              <a:t>bonnet</a:t>
            </a:r>
            <a:r>
              <a:rPr lang="pt-BR" u="sng" dirty="0" smtClean="0"/>
              <a:t> phrygien</a:t>
            </a:r>
            <a:r>
              <a:rPr lang="pt-BR" dirty="0" smtClean="0"/>
              <a:t>.</a:t>
            </a:r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2.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RF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13" name="Imagem 12" descr="liberte-egalite-fratern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214422"/>
            <a:ext cx="3048003" cy="1784467"/>
          </a:xfrm>
          <a:prstGeom prst="rect">
            <a:avLst/>
          </a:prstGeom>
        </p:spPr>
      </p:pic>
      <p:pic>
        <p:nvPicPr>
          <p:cNvPr id="15" name="Imagem 14" descr="Luquet_TVP_ondule_eu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142852"/>
            <a:ext cx="1300944" cy="1601162"/>
          </a:xfrm>
          <a:prstGeom prst="rect">
            <a:avLst/>
          </a:prstGeom>
        </p:spPr>
      </p:pic>
      <p:pic>
        <p:nvPicPr>
          <p:cNvPr id="16" name="Imagem 15" descr="fr2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857364"/>
            <a:ext cx="1785950" cy="1802186"/>
          </a:xfrm>
          <a:prstGeom prst="rect">
            <a:avLst/>
          </a:prstGeom>
        </p:spPr>
      </p:pic>
      <p:pic>
        <p:nvPicPr>
          <p:cNvPr id="17" name="Imagem 16" descr="2906_Retraites_ins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5572140"/>
            <a:ext cx="1432560" cy="993648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>
          <a:xfrm rot="5400000">
            <a:off x="4000496" y="528638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Imagem 22" descr="604343-liberty-leading-the-people-mariann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3929066"/>
            <a:ext cx="3679252" cy="2071702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357818" y="6000768"/>
            <a:ext cx="378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Liberté guidant le peuple</a:t>
            </a:r>
            <a:r>
              <a:rPr lang="fr-FR" sz="1200" dirty="0" smtClean="0"/>
              <a:t>, par Eugène Delacroix, 1830.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78581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fête nationale française : le 14 juillet</a:t>
            </a:r>
          </a:p>
          <a:p>
            <a:endParaRPr lang="fr-FR" dirty="0" smtClean="0"/>
          </a:p>
          <a:p>
            <a:r>
              <a:rPr lang="fr-FR" dirty="0" smtClean="0"/>
              <a:t>Instituée par la loi en 1880.</a:t>
            </a:r>
          </a:p>
          <a:p>
            <a:r>
              <a:rPr lang="fr-FR" dirty="0" smtClean="0"/>
              <a:t>Référence à une double date : </a:t>
            </a:r>
          </a:p>
          <a:p>
            <a:r>
              <a:rPr lang="fr-FR" dirty="0" smtClean="0"/>
              <a:t>la prise de la Bastille le 14 juillet 1789 </a:t>
            </a:r>
          </a:p>
          <a:p>
            <a:r>
              <a:rPr lang="fr-FR" dirty="0" smtClean="0"/>
              <a:t>et la fête de la Fédération le 14 juillet 1790.</a:t>
            </a:r>
          </a:p>
          <a:p>
            <a:endParaRPr lang="fr-FR" dirty="0" smtClean="0"/>
          </a:p>
          <a:p>
            <a:r>
              <a:rPr lang="pt-BR" sz="2400" b="1" dirty="0" smtClean="0"/>
              <a:t>Le </a:t>
            </a:r>
            <a:r>
              <a:rPr lang="pt-BR" sz="2400" b="1" dirty="0" err="1" smtClean="0"/>
              <a:t>coq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gaulois</a:t>
            </a:r>
            <a:endParaRPr lang="pt-BR" sz="2400" b="1" dirty="0" smtClean="0"/>
          </a:p>
          <a:p>
            <a:endParaRPr lang="pt-BR" b="1" dirty="0" smtClean="0"/>
          </a:p>
          <a:p>
            <a:r>
              <a:rPr lang="fr-FR" dirty="0" smtClean="0"/>
              <a:t>En latin « gallus » signifie à la fois coq et gaulois</a:t>
            </a:r>
            <a:r>
              <a:rPr lang="pt-BR" dirty="0" smtClean="0"/>
              <a:t>.</a:t>
            </a:r>
          </a:p>
          <a:p>
            <a:r>
              <a:rPr lang="fr-FR" dirty="0" smtClean="0"/>
              <a:t>Utilisé à l'étranger pour évoquer la France, notamment comme emblème sportif.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2.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RF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14" name="Imagem 13" descr="Prise_de_la_Bast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000372"/>
            <a:ext cx="2160000" cy="16119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214678" y="4572008"/>
            <a:ext cx="3357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La </a:t>
            </a:r>
            <a:r>
              <a:rPr lang="pt-BR" sz="1200" i="1" dirty="0" err="1" smtClean="0"/>
              <a:t>prise</a:t>
            </a:r>
            <a:r>
              <a:rPr lang="pt-BR" sz="1200" i="1" dirty="0" smtClean="0"/>
              <a:t> de </a:t>
            </a:r>
            <a:r>
              <a:rPr lang="pt-BR" sz="1200" i="1" dirty="0" err="1" smtClean="0"/>
              <a:t>la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Bastille</a:t>
            </a:r>
            <a:r>
              <a:rPr lang="pt-BR" sz="1200" dirty="0" smtClean="0"/>
              <a:t>, par Jean-Pierre </a:t>
            </a:r>
            <a:r>
              <a:rPr lang="pt-BR" sz="1200" dirty="0" err="1" smtClean="0"/>
              <a:t>Houël</a:t>
            </a:r>
            <a:r>
              <a:rPr lang="pt-BR" sz="1200" dirty="0" smtClean="0"/>
              <a:t>, 1789.</a:t>
            </a:r>
            <a:endParaRPr lang="pt-BR" sz="1200" i="1" dirty="0"/>
          </a:p>
        </p:txBody>
      </p:sp>
      <p:pic>
        <p:nvPicPr>
          <p:cNvPr id="21" name="Imagem 20" descr="Fete-Federation-1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500438"/>
            <a:ext cx="2160000" cy="1526702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143504" y="5000636"/>
            <a:ext cx="3357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La </a:t>
            </a:r>
            <a:r>
              <a:rPr lang="pt-BR" sz="1200" i="1" dirty="0" err="1" smtClean="0"/>
              <a:t>fête</a:t>
            </a:r>
            <a:r>
              <a:rPr lang="pt-BR" sz="1200" i="1" dirty="0" smtClean="0"/>
              <a:t> de </a:t>
            </a:r>
            <a:r>
              <a:rPr lang="pt-BR" sz="1200" i="1" dirty="0" err="1" smtClean="0"/>
              <a:t>la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Fédération</a:t>
            </a:r>
            <a:r>
              <a:rPr lang="pt-BR" sz="1200" dirty="0" smtClean="0"/>
              <a:t>, par Charles </a:t>
            </a:r>
            <a:r>
              <a:rPr lang="pt-BR" sz="1200" dirty="0" err="1" smtClean="0"/>
              <a:t>Monnet</a:t>
            </a:r>
            <a:r>
              <a:rPr lang="pt-BR" sz="1200" dirty="0" smtClean="0"/>
              <a:t>, 1790.</a:t>
            </a:r>
            <a:endParaRPr lang="pt-BR" sz="1200" i="1" dirty="0"/>
          </a:p>
        </p:txBody>
      </p:sp>
      <p:pic>
        <p:nvPicPr>
          <p:cNvPr id="25" name="Imagem 24" descr="defile14juillet-garde-republica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1000108"/>
            <a:ext cx="2286016" cy="1501599"/>
          </a:xfrm>
          <a:prstGeom prst="rect">
            <a:avLst/>
          </a:prstGeom>
        </p:spPr>
      </p:pic>
      <p:pic>
        <p:nvPicPr>
          <p:cNvPr id="26" name="Imagem 25" descr="14_juillet_2009_feux_artifices_tour_eiffel120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42852"/>
            <a:ext cx="2939359" cy="188119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5929322" y="2000240"/>
            <a:ext cx="3214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/>
              <a:t>Feu</a:t>
            </a:r>
            <a:r>
              <a:rPr lang="pt-BR" sz="1200" dirty="0" smtClean="0"/>
              <a:t> d’</a:t>
            </a:r>
            <a:r>
              <a:rPr lang="pt-BR" sz="1200" dirty="0" err="1" smtClean="0"/>
              <a:t>artifice</a:t>
            </a:r>
            <a:r>
              <a:rPr lang="pt-BR" sz="1200" dirty="0" smtClean="0"/>
              <a:t> </a:t>
            </a:r>
            <a:r>
              <a:rPr lang="pt-BR" sz="1200" dirty="0" err="1" smtClean="0"/>
              <a:t>sur</a:t>
            </a:r>
            <a:r>
              <a:rPr lang="pt-BR" sz="1200" dirty="0" smtClean="0"/>
              <a:t> </a:t>
            </a:r>
            <a:r>
              <a:rPr lang="pt-BR" sz="1200" dirty="0" err="1" smtClean="0"/>
              <a:t>la</a:t>
            </a:r>
            <a:r>
              <a:rPr lang="pt-BR" sz="1200" dirty="0" smtClean="0"/>
              <a:t> Tour Eiffel (14 </a:t>
            </a:r>
            <a:r>
              <a:rPr lang="pt-BR" sz="1200" dirty="0" err="1" smtClean="0"/>
              <a:t>juillet</a:t>
            </a:r>
            <a:r>
              <a:rPr lang="pt-BR" sz="1200" dirty="0" smtClean="0"/>
              <a:t> 2009).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357554" y="1428736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Défilé</a:t>
            </a:r>
            <a:r>
              <a:rPr lang="pt-BR" sz="1200" dirty="0" smtClean="0"/>
              <a:t> </a:t>
            </a:r>
            <a:r>
              <a:rPr lang="pt-BR" sz="1200" dirty="0" err="1" smtClean="0"/>
              <a:t>militaire</a:t>
            </a:r>
            <a:r>
              <a:rPr lang="pt-BR" sz="1200" dirty="0" smtClean="0"/>
              <a:t> </a:t>
            </a:r>
          </a:p>
          <a:p>
            <a:r>
              <a:rPr lang="pt-BR" sz="1200" dirty="0" err="1" smtClean="0"/>
              <a:t>sur</a:t>
            </a:r>
            <a:r>
              <a:rPr lang="pt-BR" sz="1200" dirty="0" smtClean="0"/>
              <a:t> </a:t>
            </a:r>
            <a:r>
              <a:rPr lang="pt-BR" sz="1200" dirty="0" err="1" smtClean="0"/>
              <a:t>les</a:t>
            </a:r>
            <a:r>
              <a:rPr lang="pt-BR" sz="1200" dirty="0" smtClean="0"/>
              <a:t> </a:t>
            </a:r>
            <a:r>
              <a:rPr lang="pt-BR" sz="1200" dirty="0" err="1" smtClean="0"/>
              <a:t>Champs</a:t>
            </a:r>
            <a:r>
              <a:rPr lang="pt-BR" sz="1200" dirty="0" smtClean="0"/>
              <a:t> </a:t>
            </a:r>
            <a:r>
              <a:rPr lang="pt-BR" sz="1200" dirty="0" err="1" smtClean="0"/>
              <a:t>Élysées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30" name="Imagem 29" descr="Coq-gaulo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786454"/>
            <a:ext cx="928694" cy="946350"/>
          </a:xfrm>
          <a:prstGeom prst="rect">
            <a:avLst/>
          </a:prstGeom>
        </p:spPr>
      </p:pic>
      <p:pic>
        <p:nvPicPr>
          <p:cNvPr id="31" name="Imagem 30" descr="ob_a77b2e02de494b736e6d86cff40e0f0b_logo-ff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5715016"/>
            <a:ext cx="1004476" cy="1000108"/>
          </a:xfrm>
          <a:prstGeom prst="rect">
            <a:avLst/>
          </a:prstGeom>
        </p:spPr>
      </p:pic>
      <p:pic>
        <p:nvPicPr>
          <p:cNvPr id="35" name="Imagem 34" descr="Le_coq_sportif_2010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5786454"/>
            <a:ext cx="881573" cy="928670"/>
          </a:xfrm>
          <a:prstGeom prst="rect">
            <a:avLst/>
          </a:prstGeom>
        </p:spPr>
      </p:pic>
      <p:pic>
        <p:nvPicPr>
          <p:cNvPr id="36" name="Imagem 35" descr="maillot-PSG-lecoqsportif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7950" y="5786454"/>
            <a:ext cx="1138629" cy="972000"/>
          </a:xfrm>
          <a:prstGeom prst="rect">
            <a:avLst/>
          </a:prstGeom>
        </p:spPr>
      </p:pic>
      <p:cxnSp>
        <p:nvCxnSpPr>
          <p:cNvPr id="38" name="Conector de seta reta 37"/>
          <p:cNvCxnSpPr/>
          <p:nvPr/>
        </p:nvCxnSpPr>
        <p:spPr>
          <a:xfrm>
            <a:off x="5857884" y="607220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Présentation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France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143248"/>
            <a:ext cx="7000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000" dirty="0" err="1" smtClean="0"/>
              <a:t>Quelques</a:t>
            </a:r>
            <a:r>
              <a:rPr lang="pt-BR" sz="3000" dirty="0" smtClean="0"/>
              <a:t> </a:t>
            </a:r>
            <a:r>
              <a:rPr lang="pt-BR" sz="3000" dirty="0" err="1" smtClean="0"/>
              <a:t>informations</a:t>
            </a:r>
            <a:r>
              <a:rPr lang="pt-BR" sz="3000" dirty="0" smtClean="0"/>
              <a:t> </a:t>
            </a:r>
            <a:r>
              <a:rPr lang="pt-BR" sz="3000" dirty="0" err="1" smtClean="0"/>
              <a:t>sur</a:t>
            </a:r>
            <a:r>
              <a:rPr lang="pt-BR" sz="3000" dirty="0" smtClean="0"/>
              <a:t> </a:t>
            </a:r>
            <a:r>
              <a:rPr lang="pt-BR" sz="3000" dirty="0" err="1" smtClean="0"/>
              <a:t>la</a:t>
            </a:r>
            <a:r>
              <a:rPr lang="pt-BR" sz="3000" dirty="0" smtClean="0"/>
              <a:t> France</a:t>
            </a:r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pt-BR" sz="3000" dirty="0" err="1" smtClean="0"/>
              <a:t>Les</a:t>
            </a:r>
            <a:r>
              <a:rPr lang="pt-BR" sz="3000" dirty="0" smtClean="0"/>
              <a:t> </a:t>
            </a:r>
            <a:r>
              <a:rPr lang="pt-BR" sz="3000" dirty="0" err="1" smtClean="0"/>
              <a:t>symboles</a:t>
            </a:r>
            <a:r>
              <a:rPr lang="pt-BR" sz="3000" dirty="0" smtClean="0"/>
              <a:t> de </a:t>
            </a:r>
            <a:r>
              <a:rPr lang="pt-BR" sz="3000" dirty="0" err="1" smtClean="0"/>
              <a:t>la</a:t>
            </a:r>
            <a:r>
              <a:rPr lang="pt-BR" sz="3000" dirty="0" smtClean="0"/>
              <a:t> </a:t>
            </a:r>
            <a:r>
              <a:rPr lang="pt-BR" sz="3000" dirty="0" err="1" smtClean="0"/>
              <a:t>République</a:t>
            </a:r>
            <a:r>
              <a:rPr lang="pt-BR" sz="3000" dirty="0" smtClean="0"/>
              <a:t> </a:t>
            </a:r>
            <a:r>
              <a:rPr lang="pt-BR" sz="3000" dirty="0" err="1" smtClean="0"/>
              <a:t>française</a:t>
            </a:r>
            <a:endParaRPr lang="pt-BR" sz="3000" dirty="0" smtClean="0"/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t-BR" sz="3000" b="1" dirty="0" err="1" smtClean="0"/>
              <a:t>Les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symboles</a:t>
            </a:r>
            <a:r>
              <a:rPr lang="pt-BR" sz="3000" b="1" dirty="0" smtClean="0"/>
              <a:t> de </a:t>
            </a:r>
            <a:r>
              <a:rPr lang="pt-BR" sz="3000" b="1" dirty="0" err="1" smtClean="0"/>
              <a:t>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culture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française</a:t>
            </a:r>
            <a:endParaRPr lang="pt-BR" sz="3000" b="1" dirty="0" smtClean="0"/>
          </a:p>
          <a:p>
            <a:pPr marL="342900" indent="-342900"/>
            <a:endParaRPr lang="pt-BR" dirty="0"/>
          </a:p>
        </p:txBody>
      </p:sp>
      <p:pic>
        <p:nvPicPr>
          <p:cNvPr id="7" name="Imagem 6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gastronomie</a:t>
            </a:r>
          </a:p>
          <a:p>
            <a:endParaRPr lang="fr-FR" dirty="0" smtClean="0"/>
          </a:p>
          <a:p>
            <a:r>
              <a:rPr lang="fr-FR" dirty="0" smtClean="0"/>
              <a:t>Le « repas gastronomique des Français » (sous forme</a:t>
            </a:r>
          </a:p>
          <a:p>
            <a:r>
              <a:rPr lang="fr-FR" dirty="0" smtClean="0"/>
              <a:t>d’entrée, plat, dessert) est inscrit depuis 2010</a:t>
            </a:r>
          </a:p>
          <a:p>
            <a:r>
              <a:rPr lang="fr-FR" dirty="0" smtClean="0"/>
              <a:t>au </a:t>
            </a:r>
            <a:r>
              <a:rPr lang="fr-FR" b="1" u="sng" dirty="0" smtClean="0"/>
              <a:t>Patrimoine immatériel de l’Humanité</a:t>
            </a:r>
            <a:r>
              <a:rPr lang="fr-FR" dirty="0" smtClean="0"/>
              <a:t> de l’UNESCO.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  </a:t>
            </a:r>
            <a:r>
              <a:rPr lang="fr-FR" b="1" dirty="0" smtClean="0"/>
              <a:t>Le vin </a:t>
            </a:r>
            <a:r>
              <a:rPr lang="fr-FR" dirty="0" smtClean="0"/>
              <a:t>:</a:t>
            </a:r>
          </a:p>
          <a:p>
            <a:r>
              <a:rPr lang="fr-FR" dirty="0" smtClean="0"/>
              <a:t>La France produit 3 240 vins différents !</a:t>
            </a:r>
          </a:p>
          <a:p>
            <a:r>
              <a:rPr lang="fr-FR" dirty="0" smtClean="0"/>
              <a:t>Sur 16 grands domaines vinicoles. </a:t>
            </a:r>
            <a:endParaRPr lang="pt-BR" dirty="0" smtClean="0"/>
          </a:p>
          <a:p>
            <a:endParaRPr lang="fr-FR" b="1" dirty="0" smtClean="0"/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>
              <a:buFontTx/>
              <a:buChar char="-"/>
            </a:pPr>
            <a:endParaRPr lang="fr-FR" sz="24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13" name="Imagem 12" descr="vignobles_de_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429132"/>
            <a:ext cx="2365225" cy="22213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28596" y="4000504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http://be.france.fr/fr/gastronomie</a:t>
            </a:r>
            <a:endParaRPr lang="pt-BR" sz="1200" i="1" dirty="0"/>
          </a:p>
        </p:txBody>
      </p:sp>
      <p:pic>
        <p:nvPicPr>
          <p:cNvPr id="14" name="Imagem 13" descr="1799702-le-vin-le-plus-cher-du-mon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429264"/>
            <a:ext cx="1928826" cy="128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gastronomie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sz="2400" dirty="0" smtClean="0"/>
              <a:t> </a:t>
            </a:r>
            <a:r>
              <a:rPr lang="fr-FR" b="1" dirty="0" smtClean="0"/>
              <a:t>Le fromage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La France produit plus de 300 fromages !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La baguette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Les Français consomment environ 10 milliards </a:t>
            </a:r>
          </a:p>
          <a:p>
            <a:r>
              <a:rPr lang="fr-FR" dirty="0" smtClean="0"/>
              <a:t>de baguettes par an !</a:t>
            </a:r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b="1" dirty="0" smtClean="0"/>
              <a:t>Le croissant </a:t>
            </a:r>
            <a:r>
              <a:rPr lang="fr-FR" dirty="0" smtClean="0"/>
              <a:t>:</a:t>
            </a:r>
          </a:p>
          <a:p>
            <a:r>
              <a:rPr lang="fr-FR" dirty="0" smtClean="0"/>
              <a:t>Élément traditionnel du petit-déjeuner en France !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7" name="Imagem 6" descr="52182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857628"/>
            <a:ext cx="3143240" cy="2095493"/>
          </a:xfrm>
          <a:prstGeom prst="rect">
            <a:avLst/>
          </a:prstGeom>
        </p:spPr>
      </p:pic>
      <p:pic>
        <p:nvPicPr>
          <p:cNvPr id="11" name="Imagem 10" descr="shutterstock_172040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5572140"/>
            <a:ext cx="1476878" cy="1142984"/>
          </a:xfrm>
          <a:prstGeom prst="rect">
            <a:avLst/>
          </a:prstGeom>
        </p:spPr>
      </p:pic>
      <p:pic>
        <p:nvPicPr>
          <p:cNvPr id="12" name="Imagem 11" descr="lagribouil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928670"/>
            <a:ext cx="3504040" cy="333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monuments historiques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La cathédrale Notre-Dame de Paris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De style gothique, 2 siècles de construction (1163-1345).</a:t>
            </a:r>
          </a:p>
          <a:p>
            <a:r>
              <a:rPr lang="fr-FR" dirty="0" smtClean="0"/>
              <a:t>Environ 12 millions de visiteurs par an.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monument le plus visité en France.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La Tour Eiffel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Construite en 1889 par Gustave Eiffel.</a:t>
            </a:r>
          </a:p>
          <a:p>
            <a:r>
              <a:rPr lang="fr-FR" dirty="0" smtClean="0"/>
              <a:t>Hauteur : 324 mètres.</a:t>
            </a:r>
          </a:p>
          <a:p>
            <a:r>
              <a:rPr lang="fr-FR" dirty="0" smtClean="0"/>
              <a:t>Environ 7 millions de visiteurs par an.</a:t>
            </a:r>
          </a:p>
          <a:p>
            <a:endParaRPr lang="fr-FR" sz="24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err="1" smtClean="0"/>
              <a:t>Chiffres</a:t>
            </a:r>
            <a:r>
              <a:rPr lang="pt-BR" sz="1200" i="1" dirty="0" smtClean="0"/>
              <a:t> de 2014</a:t>
            </a:r>
          </a:p>
          <a:p>
            <a:pPr algn="r"/>
            <a:r>
              <a:rPr lang="pt-BR" sz="1200" i="1" dirty="0" smtClean="0"/>
              <a:t>Sources : Wikipédia</a:t>
            </a:r>
          </a:p>
        </p:txBody>
      </p:sp>
      <p:pic>
        <p:nvPicPr>
          <p:cNvPr id="7" name="Imagem 6" descr="Notre_Dame_de_Paris_DSC_084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928670"/>
            <a:ext cx="2143140" cy="2893239"/>
          </a:xfrm>
          <a:prstGeom prst="rect">
            <a:avLst/>
          </a:prstGeom>
        </p:spPr>
      </p:pic>
      <p:pic>
        <p:nvPicPr>
          <p:cNvPr id="10" name="Imagem 9" descr="Tour-Eiffel-Trocadero-630x405-C-Thinkstock_block_media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3" y="3939270"/>
            <a:ext cx="3786215" cy="243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monuments historiques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L’Arc de Triomphe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30 ans de construction (1806-1836)</a:t>
            </a:r>
          </a:p>
          <a:p>
            <a:r>
              <a:rPr lang="fr-FR" dirty="0" smtClean="0"/>
              <a:t>Hauteur : 30 mètres.</a:t>
            </a:r>
          </a:p>
          <a:p>
            <a:r>
              <a:rPr lang="fr-FR" dirty="0" smtClean="0"/>
              <a:t>Situé au centre de la place Charles de Gaulle ou place de l’Étoile.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Le château de Versailles et ses jardins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Résidence des rois de France (Louis XIV,</a:t>
            </a:r>
          </a:p>
          <a:p>
            <a:r>
              <a:rPr lang="fr-FR" dirty="0" smtClean="0"/>
              <a:t>Louis XV et Louis XVI) de 1682 à 1789.</a:t>
            </a:r>
          </a:p>
          <a:p>
            <a:r>
              <a:rPr lang="fr-FR" dirty="0" smtClean="0"/>
              <a:t>Environ 7 millions de visiteurs par an.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err="1" smtClean="0"/>
              <a:t>Chiffres</a:t>
            </a:r>
            <a:r>
              <a:rPr lang="pt-BR" sz="1200" i="1" dirty="0" smtClean="0"/>
              <a:t> de 2014</a:t>
            </a:r>
          </a:p>
          <a:p>
            <a:pPr algn="r"/>
            <a:r>
              <a:rPr lang="pt-BR" sz="1200" i="1" dirty="0" smtClean="0"/>
              <a:t>Sources : Wikipédia</a:t>
            </a:r>
          </a:p>
        </p:txBody>
      </p:sp>
      <p:pic>
        <p:nvPicPr>
          <p:cNvPr id="7" name="Imagem 6" descr="Arc-de-Triomphe-de-l’Étoile-Paris-Monu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015824"/>
            <a:ext cx="4071966" cy="2760793"/>
          </a:xfrm>
          <a:prstGeom prst="rect">
            <a:avLst/>
          </a:prstGeom>
        </p:spPr>
      </p:pic>
      <p:pic>
        <p:nvPicPr>
          <p:cNvPr id="10" name="Imagem 9" descr="vister-paris-chateau_versail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357694"/>
            <a:ext cx="3429024" cy="228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70009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musées</a:t>
            </a:r>
          </a:p>
          <a:p>
            <a:endParaRPr lang="fr-FR" dirty="0" smtClean="0"/>
          </a:p>
          <a:p>
            <a:r>
              <a:rPr lang="fr-FR" dirty="0" smtClean="0"/>
              <a:t>Paris a environ 200 musées au total !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Le musée du Louvre </a:t>
            </a:r>
            <a:r>
              <a:rPr lang="fr-FR" dirty="0" smtClean="0"/>
              <a:t>: le plus grand de Paris !</a:t>
            </a:r>
          </a:p>
          <a:p>
            <a:r>
              <a:rPr lang="fr-FR" dirty="0" smtClean="0"/>
              <a:t>Inauguration du musée : 1783.</a:t>
            </a:r>
          </a:p>
          <a:p>
            <a:r>
              <a:rPr lang="fr-FR" dirty="0" smtClean="0"/>
              <a:t>Ancien palais royal construit en 1190.</a:t>
            </a:r>
          </a:p>
          <a:p>
            <a:r>
              <a:rPr lang="fr-FR" dirty="0" smtClean="0"/>
              <a:t>Exposition de 35</a:t>
            </a:r>
            <a:r>
              <a:rPr lang="pt-BR" dirty="0" smtClean="0"/>
              <a:t> 000 œuvres </a:t>
            </a:r>
            <a:r>
              <a:rPr lang="fr-FR" dirty="0" smtClean="0"/>
              <a:t>du XIVe siècle au début du XIXe siècle.</a:t>
            </a:r>
          </a:p>
          <a:p>
            <a:r>
              <a:rPr lang="fr-FR" dirty="0" smtClean="0"/>
              <a:t>Pièce la plus célèbre : </a:t>
            </a:r>
            <a:r>
              <a:rPr lang="fr-FR" i="1" dirty="0" smtClean="0"/>
              <a:t>La Joconde </a:t>
            </a:r>
            <a:r>
              <a:rPr lang="fr-FR" dirty="0" smtClean="0"/>
              <a:t>de Léonard de Vinci</a:t>
            </a:r>
            <a:r>
              <a:rPr lang="fr-FR" i="1" dirty="0" smtClean="0"/>
              <a:t>.</a:t>
            </a:r>
          </a:p>
          <a:p>
            <a:r>
              <a:rPr lang="fr-FR" dirty="0" smtClean="0"/>
              <a:t>Construction de la pyramide de verre (1985-1989) comme hall d’entrée.</a:t>
            </a:r>
          </a:p>
          <a:p>
            <a:r>
              <a:rPr lang="fr-FR" dirty="0" smtClean="0"/>
              <a:t>Environ 10 millions de visiteurs par an.</a:t>
            </a:r>
            <a:endParaRPr lang="fr-FR" sz="24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7" name="Imagem 6" descr="Louvre_Museum_Wikimedia_Comm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5" y="1588181"/>
            <a:ext cx="5214974" cy="2002754"/>
          </a:xfrm>
          <a:prstGeom prst="rect">
            <a:avLst/>
          </a:prstGeom>
        </p:spPr>
      </p:pic>
      <p:pic>
        <p:nvPicPr>
          <p:cNvPr id="10" name="Imagem 9" descr="Mona_L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786190"/>
            <a:ext cx="16533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70009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musées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Le musée d’Orsay </a:t>
            </a:r>
            <a:r>
              <a:rPr lang="fr-FR" dirty="0" smtClean="0"/>
              <a:t>:</a:t>
            </a:r>
          </a:p>
          <a:p>
            <a:r>
              <a:rPr lang="fr-FR" dirty="0" smtClean="0"/>
              <a:t>Inauguration du musée : 1986.</a:t>
            </a:r>
          </a:p>
          <a:p>
            <a:r>
              <a:rPr lang="fr-FR" dirty="0" smtClean="0"/>
              <a:t>Ancienne gare de trains construite de 1898 à 1900.</a:t>
            </a:r>
          </a:p>
          <a:p>
            <a:r>
              <a:rPr lang="fr-FR" dirty="0" smtClean="0"/>
              <a:t>Exposition de 4 000 </a:t>
            </a:r>
            <a:r>
              <a:rPr lang="pt-BR" dirty="0" smtClean="0"/>
              <a:t>œuvres</a:t>
            </a:r>
            <a:r>
              <a:rPr lang="fr-FR" dirty="0" smtClean="0"/>
              <a:t> du XIXe et début du XXe siècle.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Le centre Georges-Pompidou </a:t>
            </a:r>
          </a:p>
          <a:p>
            <a:r>
              <a:rPr lang="fr-FR" dirty="0" smtClean="0"/>
              <a:t>ou </a:t>
            </a:r>
            <a:r>
              <a:rPr lang="fr-FR" b="1" dirty="0" smtClean="0"/>
              <a:t>centre Beaubourg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Inauguration : 1977.</a:t>
            </a:r>
          </a:p>
          <a:p>
            <a:r>
              <a:rPr lang="fr-FR" dirty="0" smtClean="0"/>
              <a:t>Art moderne : </a:t>
            </a:r>
            <a:r>
              <a:rPr lang="pt-BR" dirty="0" smtClean="0"/>
              <a:t>œuvres </a:t>
            </a:r>
            <a:r>
              <a:rPr lang="fr-FR" dirty="0" smtClean="0"/>
              <a:t>du </a:t>
            </a:r>
            <a:r>
              <a:rPr lang="pt-BR" dirty="0" err="1" smtClean="0"/>
              <a:t>XXe</a:t>
            </a:r>
            <a:r>
              <a:rPr lang="pt-BR" dirty="0" smtClean="0"/>
              <a:t> </a:t>
            </a:r>
            <a:r>
              <a:rPr lang="pt-BR" dirty="0" err="1" smtClean="0"/>
              <a:t>siècle</a:t>
            </a:r>
            <a:r>
              <a:rPr lang="pt-BR" dirty="0" smtClean="0"/>
              <a:t>.</a:t>
            </a:r>
            <a:endParaRPr lang="fr-FR" dirty="0" smtClean="0"/>
          </a:p>
          <a:p>
            <a:endParaRPr lang="fr-FR" sz="24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7" name="Imagem 6" descr="368_1musee_d_ors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928670"/>
            <a:ext cx="3929058" cy="2946794"/>
          </a:xfrm>
          <a:prstGeom prst="rect">
            <a:avLst/>
          </a:prstGeom>
        </p:spPr>
      </p:pic>
      <p:pic>
        <p:nvPicPr>
          <p:cNvPr id="10" name="Imagem 9" descr="beaubourg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286256"/>
            <a:ext cx="3642498" cy="241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Présentation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France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143248"/>
            <a:ext cx="6715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000" b="1" dirty="0" err="1" smtClean="0"/>
              <a:t>Quelques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informations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la</a:t>
            </a:r>
            <a:r>
              <a:rPr lang="pt-BR" sz="3000" b="1" dirty="0" smtClean="0"/>
              <a:t> France</a:t>
            </a:r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pt-BR" sz="3000" dirty="0" err="1" smtClean="0"/>
              <a:t>Les</a:t>
            </a:r>
            <a:r>
              <a:rPr lang="pt-BR" sz="3000" dirty="0" smtClean="0"/>
              <a:t> </a:t>
            </a:r>
            <a:r>
              <a:rPr lang="pt-BR" sz="3000" dirty="0" err="1" smtClean="0"/>
              <a:t>symboles</a:t>
            </a:r>
            <a:r>
              <a:rPr lang="pt-BR" sz="3000" dirty="0" smtClean="0"/>
              <a:t> de </a:t>
            </a:r>
            <a:r>
              <a:rPr lang="pt-BR" sz="3000" dirty="0" err="1" smtClean="0"/>
              <a:t>la</a:t>
            </a:r>
            <a:r>
              <a:rPr lang="pt-BR" sz="3000" dirty="0" smtClean="0"/>
              <a:t> </a:t>
            </a:r>
            <a:r>
              <a:rPr lang="pt-BR" sz="3000" dirty="0" err="1" smtClean="0"/>
              <a:t>République</a:t>
            </a:r>
            <a:r>
              <a:rPr lang="pt-BR" sz="3000" dirty="0" smtClean="0"/>
              <a:t> </a:t>
            </a:r>
            <a:r>
              <a:rPr lang="pt-BR" sz="3000" dirty="0" err="1" smtClean="0"/>
              <a:t>française</a:t>
            </a:r>
            <a:endParaRPr lang="pt-BR" sz="3000" dirty="0" smtClean="0"/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t-BR" sz="3000" dirty="0" err="1" smtClean="0"/>
              <a:t>Les</a:t>
            </a:r>
            <a:r>
              <a:rPr lang="pt-BR" sz="3000" dirty="0" smtClean="0"/>
              <a:t> </a:t>
            </a:r>
            <a:r>
              <a:rPr lang="pt-BR" sz="3000" dirty="0" err="1" smtClean="0"/>
              <a:t>symboles</a:t>
            </a:r>
            <a:r>
              <a:rPr lang="pt-BR" sz="3000" dirty="0" smtClean="0"/>
              <a:t> de </a:t>
            </a:r>
            <a:r>
              <a:rPr lang="pt-BR" sz="3000" dirty="0" err="1" smtClean="0"/>
              <a:t>la</a:t>
            </a:r>
            <a:r>
              <a:rPr lang="pt-BR" sz="3000" dirty="0" smtClean="0"/>
              <a:t> </a:t>
            </a:r>
            <a:r>
              <a:rPr lang="pt-BR" sz="3000" dirty="0" err="1" smtClean="0"/>
              <a:t>culture</a:t>
            </a:r>
            <a:r>
              <a:rPr lang="pt-BR" sz="3000" dirty="0" smtClean="0"/>
              <a:t> </a:t>
            </a:r>
            <a:r>
              <a:rPr lang="pt-BR" sz="3000" dirty="0" err="1" smtClean="0"/>
              <a:t>française</a:t>
            </a:r>
            <a:endParaRPr lang="pt-BR" sz="3000" dirty="0" smtClean="0"/>
          </a:p>
          <a:p>
            <a:pPr marL="342900" indent="-342900"/>
            <a:endParaRPr lang="pt-BR" dirty="0"/>
          </a:p>
        </p:txBody>
      </p:sp>
      <p:pic>
        <p:nvPicPr>
          <p:cNvPr id="7" name="Imagem 6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luxe, la mode et la haute-couture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LV</a:t>
            </a:r>
            <a:r>
              <a:rPr lang="fr-FR" dirty="0" smtClean="0"/>
              <a:t> : création en 1854 par Louis Vuitton (1821-1892)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Chanel</a:t>
            </a:r>
            <a:r>
              <a:rPr lang="fr-FR" dirty="0" smtClean="0"/>
              <a:t> : création en 1910 par « Coco Chanel » (1883-1971)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YSL</a:t>
            </a:r>
            <a:r>
              <a:rPr lang="fr-FR" dirty="0" smtClean="0"/>
              <a:t> : création en 1961 par Yves Saint Laurent (1936-2008)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 </a:t>
            </a:r>
            <a:r>
              <a:rPr lang="fr-FR" b="1" dirty="0" smtClean="0"/>
              <a:t>JPG</a:t>
            </a:r>
            <a:r>
              <a:rPr lang="fr-FR" dirty="0" smtClean="0"/>
              <a:t> : création en 1982 par Jean-Paul Gaultier (1952)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7" name="Imagem 6" descr="Logo-Chanel-Lux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3429000"/>
            <a:ext cx="1285884" cy="851898"/>
          </a:xfrm>
          <a:prstGeom prst="rect">
            <a:avLst/>
          </a:prstGeom>
        </p:spPr>
      </p:pic>
      <p:pic>
        <p:nvPicPr>
          <p:cNvPr id="11" name="Imagem 10" descr="200px-Louis_Vuitton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000108"/>
            <a:ext cx="955226" cy="1165376"/>
          </a:xfrm>
          <a:prstGeom prst="rect">
            <a:avLst/>
          </a:prstGeom>
        </p:spPr>
      </p:pic>
      <p:pic>
        <p:nvPicPr>
          <p:cNvPr id="12" name="Imagem 11" descr="louis-vuitton-tivoli-gm-monogram-canvas-the-legendary-monogram--M40144_PM2_Front 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1500174"/>
            <a:ext cx="1428736" cy="1428736"/>
          </a:xfrm>
          <a:prstGeom prst="rect">
            <a:avLst/>
          </a:prstGeom>
        </p:spPr>
      </p:pic>
      <p:pic>
        <p:nvPicPr>
          <p:cNvPr id="13" name="Imagem 12" descr="NM-0UG9_m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3071810"/>
            <a:ext cx="933443" cy="1166804"/>
          </a:xfrm>
          <a:prstGeom prst="rect">
            <a:avLst/>
          </a:prstGeom>
        </p:spPr>
      </p:pic>
      <p:pic>
        <p:nvPicPr>
          <p:cNvPr id="14" name="Imagem 13" descr="4282971602_63086a9518.jpg"/>
          <p:cNvPicPr>
            <a:picLocks noChangeAspect="1"/>
          </p:cNvPicPr>
          <p:nvPr/>
        </p:nvPicPr>
        <p:blipFill>
          <a:blip r:embed="rId8" cstate="print"/>
          <a:srcRect l="2399" t="2578"/>
          <a:stretch>
            <a:fillRect/>
          </a:stretch>
        </p:blipFill>
        <p:spPr>
          <a:xfrm>
            <a:off x="3464975" y="5189317"/>
            <a:ext cx="1607091" cy="1491861"/>
          </a:xfrm>
          <a:prstGeom prst="rect">
            <a:avLst/>
          </a:prstGeom>
        </p:spPr>
      </p:pic>
      <p:pic>
        <p:nvPicPr>
          <p:cNvPr id="15" name="Imagem 14" descr="yves-saint-laurent-logo.jpg"/>
          <p:cNvPicPr>
            <a:picLocks noChangeAspect="1"/>
          </p:cNvPicPr>
          <p:nvPr/>
        </p:nvPicPr>
        <p:blipFill>
          <a:blip r:embed="rId9" cstate="print"/>
          <a:srcRect l="2160" t="2794"/>
          <a:stretch>
            <a:fillRect/>
          </a:stretch>
        </p:blipFill>
        <p:spPr>
          <a:xfrm>
            <a:off x="5204069" y="4643446"/>
            <a:ext cx="1677856" cy="1287396"/>
          </a:xfrm>
          <a:prstGeom prst="rect">
            <a:avLst/>
          </a:prstGeom>
        </p:spPr>
      </p:pic>
      <p:pic>
        <p:nvPicPr>
          <p:cNvPr id="16" name="Imagem 15" descr="defile-yves-saint-laurent-paris-ete-2009-L-2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454" y="4929198"/>
            <a:ext cx="2071702" cy="1387140"/>
          </a:xfrm>
          <a:prstGeom prst="rect">
            <a:avLst/>
          </a:prstGeom>
        </p:spPr>
      </p:pic>
      <p:pic>
        <p:nvPicPr>
          <p:cNvPr id="17" name="Imagem 16" descr="jarrod-scott-gaultier-le-male-fragrance-adv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57356" y="5143512"/>
            <a:ext cx="1452738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littérature française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Jean-Paul Sartre (1905-1980)</a:t>
            </a:r>
          </a:p>
          <a:p>
            <a:r>
              <a:rPr lang="fr-FR" dirty="0" smtClean="0"/>
              <a:t>Courants : existentialisme et marxisme.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 Simone de Beauvoir (1908-1986)</a:t>
            </a:r>
          </a:p>
          <a:p>
            <a:r>
              <a:rPr lang="fr-FR" dirty="0" smtClean="0"/>
              <a:t>Courants : existentialisme et féminisme.</a:t>
            </a:r>
          </a:p>
          <a:p>
            <a:r>
              <a:rPr lang="fr-FR" dirty="0" smtClean="0"/>
              <a:t>Participe au mouvement de libération des femmes dans les années 70.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Albert Camus (1913-1960)</a:t>
            </a:r>
          </a:p>
          <a:p>
            <a:r>
              <a:rPr lang="fr-FR" dirty="0" smtClean="0"/>
              <a:t>Courants : libertaires, humanisme et critique des totalitarismes.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smtClean="0">
                <a:solidFill>
                  <a:schemeClr val="bg1"/>
                </a:solidFill>
              </a:rPr>
              <a:t>3. </a:t>
            </a:r>
            <a:r>
              <a:rPr lang="pt-BR" sz="4000" b="1" dirty="0" err="1" smtClean="0">
                <a:solidFill>
                  <a:schemeClr val="bg1"/>
                </a:solidFill>
              </a:rPr>
              <a:t>Les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symboles</a:t>
            </a:r>
            <a:r>
              <a:rPr lang="pt-BR" sz="4000" b="1" dirty="0" smtClean="0">
                <a:solidFill>
                  <a:schemeClr val="bg1"/>
                </a:solidFill>
              </a:rPr>
              <a:t> de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culture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française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Wikipédia</a:t>
            </a:r>
            <a:endParaRPr lang="pt-BR" sz="1200" i="1" dirty="0"/>
          </a:p>
        </p:txBody>
      </p:sp>
      <p:pic>
        <p:nvPicPr>
          <p:cNvPr id="7" name="Imagem 6" descr="250px-Camus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643578"/>
            <a:ext cx="642942" cy="100813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072066" y="5857892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i="1" dirty="0" err="1" smtClean="0"/>
              <a:t>L’Étranger</a:t>
            </a:r>
            <a:r>
              <a:rPr lang="pt-BR" sz="1500" dirty="0" smtClean="0"/>
              <a:t>, A. Camus, 1942</a:t>
            </a:r>
            <a:endParaRPr lang="pt-BR" sz="1500" dirty="0"/>
          </a:p>
        </p:txBody>
      </p:sp>
      <p:pic>
        <p:nvPicPr>
          <p:cNvPr id="13" name="Imagem 12" descr="Albert Cam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131272"/>
            <a:ext cx="2031112" cy="2203240"/>
          </a:xfrm>
          <a:prstGeom prst="rect">
            <a:avLst/>
          </a:prstGeom>
        </p:spPr>
      </p:pic>
      <p:pic>
        <p:nvPicPr>
          <p:cNvPr id="11" name="Imagem 10" descr="simonesart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1000108"/>
            <a:ext cx="339134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428868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Présentation culturelle </a:t>
            </a:r>
          </a:p>
          <a:p>
            <a:r>
              <a:rPr lang="fr-FR" sz="2400" dirty="0" smtClean="0"/>
              <a:t>de la France métropolitaine...</a:t>
            </a:r>
          </a:p>
          <a:p>
            <a:endParaRPr lang="fr-FR" sz="2400" dirty="0" smtClean="0"/>
          </a:p>
          <a:p>
            <a:r>
              <a:rPr lang="fr-FR" sz="2400" dirty="0" smtClean="0"/>
              <a:t>Mais la culture française c’est aussi les territoires d’outre-mer (Guyane, Guadeloupe, Martinique, ...)</a:t>
            </a:r>
          </a:p>
          <a:p>
            <a:endParaRPr lang="fr-FR" sz="2400" dirty="0" smtClean="0"/>
          </a:p>
          <a:p>
            <a:r>
              <a:rPr lang="fr-FR" sz="2400" dirty="0" smtClean="0"/>
              <a:t>Et également les pays de la francophonie (Belgique, Suisse, Canada, Maroc, Mali, Cambodge, Viêt Nam, ...)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err="1" smtClean="0">
                <a:solidFill>
                  <a:schemeClr val="bg1"/>
                </a:solidFill>
              </a:rPr>
              <a:t>Conclusion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Sources : Wikipédia </a:t>
            </a:r>
            <a:r>
              <a:rPr lang="pt-BR" sz="1200" i="1" dirty="0" err="1" smtClean="0"/>
              <a:t>et</a:t>
            </a:r>
            <a:r>
              <a:rPr lang="pt-BR" sz="1200" i="1" dirty="0" smtClean="0"/>
              <a:t> OIF</a:t>
            </a:r>
            <a:endParaRPr lang="pt-BR" sz="12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1538" y="557214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Actuellement, 274 millions de francophones (212 millions qui parlent le français comme langue maternelle ou comme langue officielle de leurs pays et 62 millions comme langue étrangère)</a:t>
            </a:r>
            <a:endParaRPr lang="pt-BR" dirty="0"/>
          </a:p>
        </p:txBody>
      </p:sp>
      <p:pic>
        <p:nvPicPr>
          <p:cNvPr id="10" name="Imagem 9" descr="francopho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20" y="214291"/>
            <a:ext cx="5005678" cy="3143271"/>
          </a:xfrm>
          <a:prstGeom prst="rect">
            <a:avLst/>
          </a:prstGeom>
        </p:spPr>
      </p:pic>
      <p:pic>
        <p:nvPicPr>
          <p:cNvPr id="14" name="Imagem 13" descr="logo oi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786190"/>
            <a:ext cx="2276191" cy="9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428868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Merci pour votre attention !</a:t>
            </a:r>
          </a:p>
          <a:p>
            <a:endParaRPr lang="fr-FR" sz="2400" dirty="0" smtClean="0"/>
          </a:p>
          <a:p>
            <a:r>
              <a:rPr lang="fr-FR" sz="2400" dirty="0" smtClean="0"/>
              <a:t>Obrigada por sua atenção !</a:t>
            </a: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4000" b="1" dirty="0" err="1" smtClean="0">
                <a:solidFill>
                  <a:schemeClr val="bg1"/>
                </a:solidFill>
              </a:rPr>
              <a:t>Conclusion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00728" y="59346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Marie KERZERHO</a:t>
            </a:r>
          </a:p>
          <a:p>
            <a:pPr algn="r"/>
            <a:r>
              <a:rPr lang="pt-BR" dirty="0" smtClean="0"/>
              <a:t>Professora de francês</a:t>
            </a:r>
          </a:p>
          <a:p>
            <a:pPr algn="r"/>
            <a:r>
              <a:rPr lang="pt-BR" dirty="0" smtClean="0"/>
              <a:t>IFSUL campus Sapucaia do sul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2500306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Distance Brésil – France</a:t>
            </a:r>
          </a:p>
          <a:p>
            <a:endParaRPr lang="fr-FR" dirty="0" smtClean="0"/>
          </a:p>
          <a:p>
            <a:r>
              <a:rPr lang="fr-FR" dirty="0" smtClean="0"/>
              <a:t>Entre Pelotas et Paris</a:t>
            </a:r>
          </a:p>
          <a:p>
            <a:endParaRPr lang="fr-FR" dirty="0" smtClean="0"/>
          </a:p>
          <a:p>
            <a:r>
              <a:rPr lang="pt-BR" dirty="0" smtClean="0"/>
              <a:t>Environ 10 500 </a:t>
            </a:r>
            <a:r>
              <a:rPr lang="pt-BR" dirty="0" err="1" smtClean="0"/>
              <a:t>kilomètres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Environ 20 heures d’</a:t>
            </a:r>
            <a:r>
              <a:rPr lang="pt-BR" dirty="0" err="1" smtClean="0"/>
              <a:t>avion</a:t>
            </a:r>
            <a:r>
              <a:rPr lang="pt-BR" dirty="0" smtClean="0"/>
              <a:t> !</a:t>
            </a:r>
          </a:p>
          <a:p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Sources : </a:t>
            </a:r>
            <a:r>
              <a:rPr lang="pt-BR" sz="1200" i="1" dirty="0" err="1" smtClean="0"/>
              <a:t>calculer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les</a:t>
            </a:r>
            <a:r>
              <a:rPr lang="pt-BR" sz="1200" i="1" dirty="0" smtClean="0"/>
              <a:t> distances.com </a:t>
            </a:r>
            <a:r>
              <a:rPr lang="pt-BR" sz="1200" i="1" dirty="0" err="1" smtClean="0"/>
              <a:t>et</a:t>
            </a:r>
            <a:r>
              <a:rPr lang="pt-BR" sz="1200" i="1" dirty="0" smtClean="0"/>
              <a:t> Google </a:t>
            </a:r>
            <a:r>
              <a:rPr lang="pt-BR" sz="1200" i="1" dirty="0" err="1" smtClean="0"/>
              <a:t>maps</a:t>
            </a:r>
            <a:endParaRPr lang="pt-BR" sz="1200" i="1" dirty="0"/>
          </a:p>
        </p:txBody>
      </p:sp>
      <p:pic>
        <p:nvPicPr>
          <p:cNvPr id="15" name="Imagem 14" descr="distance brésil fr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928934"/>
            <a:ext cx="5286412" cy="3255059"/>
          </a:xfrm>
          <a:prstGeom prst="rect">
            <a:avLst/>
          </a:prstGeom>
        </p:spPr>
      </p:pic>
      <p:pic>
        <p:nvPicPr>
          <p:cNvPr id="16" name="Imagem 15" descr="av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5000636"/>
            <a:ext cx="2071702" cy="114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40719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Comparaison France – Brésil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France métropolitaine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r>
              <a:rPr lang="fr-FR" dirty="0" smtClean="0"/>
              <a:t>- environ 64 millions d'habitants </a:t>
            </a:r>
          </a:p>
          <a:p>
            <a:r>
              <a:rPr lang="fr-FR" dirty="0" smtClean="0"/>
              <a:t>- une surperficie de 550 000 km</a:t>
            </a:r>
            <a:r>
              <a:rPr lang="pt-BR" baseline="30000" dirty="0" smtClean="0"/>
              <a:t>2</a:t>
            </a:r>
            <a:endParaRPr lang="fr-FR" dirty="0" smtClean="0"/>
          </a:p>
          <a:p>
            <a:r>
              <a:rPr lang="fr-FR" dirty="0" smtClean="0"/>
              <a:t>- une densité de </a:t>
            </a:r>
            <a:r>
              <a:rPr lang="pt-BR" dirty="0" smtClean="0"/>
              <a:t>118 hab./km</a:t>
            </a:r>
            <a:r>
              <a:rPr lang="pt-BR" baseline="30000" dirty="0" smtClean="0"/>
              <a:t>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00430" y="450057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/>
              <a:t>Brésil</a:t>
            </a:r>
            <a:r>
              <a:rPr lang="pt-BR" dirty="0" smtClean="0"/>
              <a:t> :</a:t>
            </a:r>
          </a:p>
          <a:p>
            <a:endParaRPr lang="pt-BR" dirty="0" smtClean="0"/>
          </a:p>
          <a:p>
            <a:r>
              <a:rPr lang="pt-BR" dirty="0" smtClean="0"/>
              <a:t>- environ 208 </a:t>
            </a:r>
            <a:r>
              <a:rPr lang="pt-BR" dirty="0" err="1" smtClean="0"/>
              <a:t>millions</a:t>
            </a:r>
            <a:r>
              <a:rPr lang="pt-BR" dirty="0" smtClean="0"/>
              <a:t> </a:t>
            </a:r>
            <a:r>
              <a:rPr lang="pt-BR" dirty="0" err="1" smtClean="0"/>
              <a:t>d'habitants</a:t>
            </a:r>
            <a:endParaRPr lang="pt-BR" dirty="0" smtClean="0"/>
          </a:p>
          <a:p>
            <a:r>
              <a:rPr lang="fr-FR" dirty="0" smtClean="0"/>
              <a:t>- une superficie de 8 500 000 km</a:t>
            </a:r>
            <a:r>
              <a:rPr lang="fr-FR" baseline="30000" dirty="0" smtClean="0"/>
              <a:t>2</a:t>
            </a:r>
          </a:p>
          <a:p>
            <a:r>
              <a:rPr lang="fr-FR" dirty="0" smtClean="0"/>
              <a:t>- une densité de </a:t>
            </a:r>
            <a:r>
              <a:rPr lang="pt-BR" dirty="0" smtClean="0"/>
              <a:t>25 hab./km</a:t>
            </a:r>
            <a:r>
              <a:rPr lang="pt-BR" baseline="30000" dirty="0" smtClean="0"/>
              <a:t>2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28696" y="6211669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err="1" smtClean="0"/>
              <a:t>Chiffres</a:t>
            </a:r>
            <a:r>
              <a:rPr lang="pt-BR" sz="1200" i="1" dirty="0" smtClean="0"/>
              <a:t> de 2015</a:t>
            </a:r>
          </a:p>
          <a:p>
            <a:pPr algn="r"/>
            <a:r>
              <a:rPr lang="pt-BR" sz="1200" i="1" dirty="0" smtClean="0"/>
              <a:t>Source : INSEE </a:t>
            </a:r>
            <a:r>
              <a:rPr lang="pt-BR" sz="1200" i="1" dirty="0" err="1" smtClean="0"/>
              <a:t>Institut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National</a:t>
            </a:r>
            <a:r>
              <a:rPr lang="pt-BR" sz="1200" i="1" dirty="0" smtClean="0"/>
              <a:t> de </a:t>
            </a:r>
            <a:r>
              <a:rPr lang="pt-BR" sz="1200" i="1" dirty="0" err="1" smtClean="0"/>
              <a:t>la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Statistique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et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des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Études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Économiques</a:t>
            </a:r>
            <a:endParaRPr lang="pt-BR" sz="1200" i="1" dirty="0" smtClean="0"/>
          </a:p>
          <a:p>
            <a:pPr algn="r"/>
            <a:r>
              <a:rPr lang="pt-BR" sz="1200" i="1" dirty="0" smtClean="0"/>
              <a:t>http://www.insee.fr/fr/themes/tableau.asp?</a:t>
            </a:r>
            <a:r>
              <a:rPr lang="pt-BR" sz="1200" i="1" dirty="0" err="1" smtClean="0"/>
              <a:t>reg_id</a:t>
            </a:r>
            <a:r>
              <a:rPr lang="pt-BR" sz="1200" i="1" dirty="0" smtClean="0"/>
              <a:t>=98&amp;</a:t>
            </a:r>
            <a:r>
              <a:rPr lang="pt-BR" sz="1200" i="1" dirty="0" err="1" smtClean="0"/>
              <a:t>ref_id</a:t>
            </a:r>
            <a:r>
              <a:rPr lang="pt-BR" sz="1200" i="1" dirty="0" smtClean="0"/>
              <a:t>=CMPTEF01105</a:t>
            </a:r>
            <a:endParaRPr lang="pt-BR" sz="1200" i="1" dirty="0"/>
          </a:p>
        </p:txBody>
      </p:sp>
      <p:pic>
        <p:nvPicPr>
          <p:cNvPr id="12" name="Imagem 11" descr="ob_e310a4_comparai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2903192" cy="2928934"/>
          </a:xfrm>
          <a:prstGeom prst="rect">
            <a:avLst/>
          </a:prstGeom>
        </p:spPr>
      </p:pic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214810" y="3071810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Le </a:t>
            </a:r>
            <a:r>
              <a:rPr lang="pt-BR" i="1" dirty="0" err="1" smtClean="0"/>
              <a:t>Brésil</a:t>
            </a:r>
            <a:r>
              <a:rPr lang="pt-BR" i="1" dirty="0" smtClean="0"/>
              <a:t> </a:t>
            </a:r>
            <a:r>
              <a:rPr lang="pt-BR" i="1" dirty="0" err="1" smtClean="0"/>
              <a:t>est</a:t>
            </a:r>
            <a:r>
              <a:rPr lang="pt-BR" i="1" dirty="0" smtClean="0"/>
              <a:t> 15 </a:t>
            </a:r>
            <a:r>
              <a:rPr lang="pt-BR" i="1" dirty="0" err="1" smtClean="0"/>
              <a:t>fois</a:t>
            </a:r>
            <a:r>
              <a:rPr lang="pt-BR" i="1" dirty="0" smtClean="0"/>
              <a:t> </a:t>
            </a:r>
            <a:r>
              <a:rPr lang="pt-BR" i="1" dirty="0" err="1" smtClean="0"/>
              <a:t>plus</a:t>
            </a:r>
            <a:r>
              <a:rPr lang="pt-BR" i="1" dirty="0" smtClean="0"/>
              <a:t> grand que </a:t>
            </a:r>
            <a:r>
              <a:rPr lang="pt-BR" i="1" dirty="0" err="1" smtClean="0"/>
              <a:t>la</a:t>
            </a:r>
            <a:r>
              <a:rPr lang="pt-BR" i="1" dirty="0" smtClean="0"/>
              <a:t> France !</a:t>
            </a:r>
            <a:endParaRPr lang="pt-BR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4500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distances en France :</a:t>
            </a:r>
          </a:p>
          <a:p>
            <a:endParaRPr lang="fr-FR" dirty="0" smtClean="0"/>
          </a:p>
          <a:p>
            <a:r>
              <a:rPr lang="fr-FR" dirty="0" smtClean="0"/>
              <a:t>Environ 1 000 kilomètres </a:t>
            </a:r>
          </a:p>
          <a:p>
            <a:endParaRPr lang="fr-FR" dirty="0" smtClean="0"/>
          </a:p>
          <a:p>
            <a:r>
              <a:rPr lang="fr-FR" dirty="0" smtClean="0"/>
              <a:t>de Lille à Marseille (du nord au sud)</a:t>
            </a:r>
          </a:p>
          <a:p>
            <a:endParaRPr lang="fr-FR" dirty="0" smtClean="0"/>
          </a:p>
          <a:p>
            <a:r>
              <a:rPr lang="fr-FR" dirty="0" smtClean="0"/>
              <a:t>et de Brest à Strasbourg (de l’ouest à l’est)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pt-BR" dirty="0" smtClean="0"/>
              <a:t>Environ 9-10 heures de voiture !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Google </a:t>
            </a:r>
            <a:r>
              <a:rPr lang="pt-BR" sz="1200" i="1" dirty="0" err="1" smtClean="0"/>
              <a:t>maps</a:t>
            </a:r>
            <a:endParaRPr lang="pt-BR" sz="1200" i="1" dirty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pic>
        <p:nvPicPr>
          <p:cNvPr id="14" name="Imagem 13" descr="06089258-photo-les-apps-mobiles-pour-des-vacances-anti-crise-de-nerf-et-financiere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5357802"/>
            <a:ext cx="1500198" cy="1500198"/>
          </a:xfrm>
          <a:prstGeom prst="rect">
            <a:avLst/>
          </a:prstGeom>
        </p:spPr>
      </p:pic>
      <p:pic>
        <p:nvPicPr>
          <p:cNvPr id="15" name="Imagem 14" descr="nord-su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1571612"/>
            <a:ext cx="2532728" cy="2520000"/>
          </a:xfrm>
          <a:prstGeom prst="rect">
            <a:avLst/>
          </a:prstGeom>
        </p:spPr>
      </p:pic>
      <p:pic>
        <p:nvPicPr>
          <p:cNvPr id="16" name="Imagem 15" descr="ouest-e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143380"/>
            <a:ext cx="2952857" cy="252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4500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France en Europe</a:t>
            </a:r>
          </a:p>
          <a:p>
            <a:endParaRPr lang="fr-FR" dirty="0" smtClean="0"/>
          </a:p>
          <a:p>
            <a:r>
              <a:rPr lang="fr-FR" dirty="0" smtClean="0"/>
              <a:t>6 pays frontaliers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La Belgique</a:t>
            </a:r>
          </a:p>
          <a:p>
            <a:pPr>
              <a:buFontTx/>
              <a:buChar char="-"/>
            </a:pPr>
            <a:r>
              <a:rPr lang="fr-FR" dirty="0" smtClean="0"/>
              <a:t> Le Luxembourg</a:t>
            </a:r>
          </a:p>
          <a:p>
            <a:pPr>
              <a:buFontTx/>
              <a:buChar char="-"/>
            </a:pPr>
            <a:r>
              <a:rPr lang="fr-FR" dirty="0" smtClean="0"/>
              <a:t> L’Allemagne</a:t>
            </a:r>
          </a:p>
          <a:p>
            <a:pPr>
              <a:buFontTx/>
              <a:buChar char="-"/>
            </a:pPr>
            <a:r>
              <a:rPr lang="fr-FR" dirty="0" smtClean="0"/>
              <a:t> La Suisse</a:t>
            </a:r>
          </a:p>
          <a:p>
            <a:pPr>
              <a:buFontTx/>
              <a:buChar char="-"/>
            </a:pPr>
            <a:r>
              <a:rPr lang="fr-FR" dirty="0" smtClean="0"/>
              <a:t> L’Italie</a:t>
            </a:r>
          </a:p>
          <a:p>
            <a:pPr>
              <a:buFontTx/>
              <a:buChar char="-"/>
            </a:pPr>
            <a:r>
              <a:rPr lang="fr-FR" dirty="0" smtClean="0"/>
              <a:t> L’Espagne</a:t>
            </a:r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928794" y="4643446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 frontières naturelles :</a:t>
            </a:r>
          </a:p>
          <a:p>
            <a:pPr>
              <a:buFontTx/>
              <a:buChar char="-"/>
            </a:pPr>
            <a:r>
              <a:rPr lang="pt-BR" dirty="0" smtClean="0"/>
              <a:t> La </a:t>
            </a:r>
            <a:r>
              <a:rPr lang="pt-BR" dirty="0" err="1" smtClean="0"/>
              <a:t>mer</a:t>
            </a:r>
            <a:r>
              <a:rPr lang="pt-BR" dirty="0" smtClean="0"/>
              <a:t> </a:t>
            </a:r>
            <a:r>
              <a:rPr lang="pt-BR" dirty="0" err="1" smtClean="0"/>
              <a:t>Méditerranée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dirty="0" err="1" smtClean="0"/>
              <a:t>L’océan</a:t>
            </a:r>
            <a:r>
              <a:rPr lang="pt-BR" dirty="0" smtClean="0"/>
              <a:t> </a:t>
            </a:r>
            <a:r>
              <a:rPr lang="pt-BR" dirty="0" err="1" smtClean="0"/>
              <a:t>Atlantique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Le canal de </a:t>
            </a:r>
            <a:r>
              <a:rPr lang="pt-BR" dirty="0" err="1" smtClean="0"/>
              <a:t>la</a:t>
            </a:r>
            <a:r>
              <a:rPr lang="pt-BR" dirty="0" smtClean="0"/>
              <a:t> Manche</a:t>
            </a:r>
          </a:p>
          <a:p>
            <a:pPr>
              <a:buFontTx/>
              <a:buChar char="-"/>
            </a:pPr>
            <a:r>
              <a:rPr lang="pt-BR" dirty="0" smtClean="0"/>
              <a:t> La </a:t>
            </a:r>
            <a:r>
              <a:rPr lang="pt-BR" dirty="0" err="1" smtClean="0"/>
              <a:t>chaîne</a:t>
            </a:r>
            <a:r>
              <a:rPr lang="pt-BR" dirty="0" smtClean="0"/>
              <a:t> de </a:t>
            </a:r>
            <a:r>
              <a:rPr lang="pt-BR" dirty="0" err="1" smtClean="0"/>
              <a:t>montagnes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Pyrénnées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La </a:t>
            </a:r>
            <a:r>
              <a:rPr lang="pt-BR" dirty="0" err="1" smtClean="0"/>
              <a:t>chaîne</a:t>
            </a:r>
            <a:r>
              <a:rPr lang="pt-BR" dirty="0" smtClean="0"/>
              <a:t> de </a:t>
            </a:r>
            <a:r>
              <a:rPr lang="pt-BR" dirty="0" err="1" smtClean="0"/>
              <a:t>montagnes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Alpes</a:t>
            </a:r>
          </a:p>
          <a:p>
            <a:endParaRPr lang="pt-BR" dirty="0"/>
          </a:p>
        </p:txBody>
      </p:sp>
      <p:pic>
        <p:nvPicPr>
          <p:cNvPr id="12" name="Imagem 11" descr="carte_france_vil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381500" cy="441007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5929322" y="1285860"/>
            <a:ext cx="571504" cy="285752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4714876" y="3357562"/>
            <a:ext cx="642942" cy="35719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715272" y="5000636"/>
            <a:ext cx="1000132" cy="285752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429520" y="1071546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8358214" y="1428736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8429652" y="3000372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429652" y="3929066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429256" y="5072074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24" name="Elipse 23"/>
          <p:cNvSpPr/>
          <p:nvPr/>
        </p:nvSpPr>
        <p:spPr>
          <a:xfrm>
            <a:off x="8001024" y="1571612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76438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France : une variété de climats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u="sng" dirty="0" smtClean="0"/>
              <a:t>climat océanique</a:t>
            </a:r>
            <a:r>
              <a:rPr lang="fr-FR" dirty="0" smtClean="0"/>
              <a:t> doux et humide à l'ouest </a:t>
            </a:r>
          </a:p>
          <a:p>
            <a:r>
              <a:rPr lang="fr-FR" dirty="0" smtClean="0"/>
              <a:t>(ex : en Bretagne)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u="sng" dirty="0" smtClean="0"/>
              <a:t>climat continental</a:t>
            </a:r>
            <a:r>
              <a:rPr lang="fr-FR" dirty="0" smtClean="0"/>
              <a:t> extrêmement chaud ou froid et sec à l'est </a:t>
            </a:r>
          </a:p>
          <a:p>
            <a:r>
              <a:rPr lang="fr-FR" dirty="0" smtClean="0"/>
              <a:t>(ex : en Lorraine)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u="sng" dirty="0" smtClean="0"/>
              <a:t>climat méditerranéen</a:t>
            </a:r>
            <a:r>
              <a:rPr lang="fr-FR" dirty="0" smtClean="0"/>
              <a:t> sec et chaud au sud-est (ex : sur la côte d’Azur)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u="sng" dirty="0" smtClean="0"/>
              <a:t> climat montagnard</a:t>
            </a:r>
            <a:r>
              <a:rPr lang="fr-FR" dirty="0" smtClean="0"/>
              <a:t> sur les reliefs, températures extrêmes (ex : dans les Alpes)</a:t>
            </a:r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428696" y="6429396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Source : http://www.lahistoriaconmapas.com/atlas/lang-france/Climat-de-France-Carte.htm</a:t>
            </a:r>
            <a:endParaRPr lang="pt-BR" sz="1200" i="1" dirty="0"/>
          </a:p>
        </p:txBody>
      </p:sp>
      <p:pic>
        <p:nvPicPr>
          <p:cNvPr id="25" name="Imagem 24" descr="9142408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4175292" cy="3101262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2844" y="2500306"/>
            <a:ext cx="692948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France : une variété de paysages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sz="1500" dirty="0" smtClean="0"/>
              <a:t> </a:t>
            </a:r>
            <a:r>
              <a:rPr lang="fr-FR" sz="1500" dirty="0" smtClean="0"/>
              <a:t>en bord de mer, des falaises ou des landes </a:t>
            </a:r>
            <a:r>
              <a:rPr lang="fr-FR" sz="1500" dirty="0" smtClean="0"/>
              <a:t>(avec des </a:t>
            </a:r>
            <a:r>
              <a:rPr lang="fr-FR" sz="1500" dirty="0" smtClean="0"/>
              <a:t>dunes).</a:t>
            </a:r>
            <a:endParaRPr lang="fr-FR" sz="1500" dirty="0" smtClean="0"/>
          </a:p>
          <a:p>
            <a:pPr>
              <a:buFontTx/>
              <a:buChar char="-"/>
            </a:pPr>
            <a:endParaRPr lang="fr-FR" sz="1500" dirty="0" smtClean="0"/>
          </a:p>
          <a:p>
            <a:pPr>
              <a:buFontTx/>
              <a:buChar char="-"/>
            </a:pPr>
            <a:r>
              <a:rPr lang="fr-FR" sz="1500" dirty="0" smtClean="0"/>
              <a:t> </a:t>
            </a:r>
            <a:r>
              <a:rPr lang="fr-FR" sz="1500" dirty="0" smtClean="0"/>
              <a:t>des </a:t>
            </a:r>
            <a:r>
              <a:rPr lang="fr-FR" sz="1500" dirty="0" smtClean="0"/>
              <a:t>grandes plaines </a:t>
            </a:r>
            <a:r>
              <a:rPr lang="fr-FR" sz="1500" dirty="0" smtClean="0"/>
              <a:t>pour la culture des céréales autour de Paris.</a:t>
            </a:r>
            <a:endParaRPr lang="fr-FR" sz="1500" dirty="0" smtClean="0"/>
          </a:p>
          <a:p>
            <a:endParaRPr lang="fr-FR" sz="1500" dirty="0" smtClean="0"/>
          </a:p>
          <a:p>
            <a:pPr>
              <a:buFontTx/>
              <a:buChar char="-"/>
            </a:pPr>
            <a:r>
              <a:rPr lang="fr-FR" sz="1500" dirty="0" smtClean="0"/>
              <a:t> des </a:t>
            </a:r>
            <a:r>
              <a:rPr lang="fr-FR" sz="1500" dirty="0" smtClean="0"/>
              <a:t>champs avec </a:t>
            </a:r>
            <a:r>
              <a:rPr lang="fr-FR" sz="1500" dirty="0" smtClean="0"/>
              <a:t>des animaux en pâturage comme dans le Massif central.</a:t>
            </a:r>
          </a:p>
          <a:p>
            <a:pPr>
              <a:buFontTx/>
              <a:buChar char="-"/>
            </a:pPr>
            <a:endParaRPr lang="fr-FR" sz="1500" dirty="0" smtClean="0"/>
          </a:p>
          <a:p>
            <a:pPr>
              <a:buFontTx/>
              <a:buChar char="-"/>
            </a:pPr>
            <a:r>
              <a:rPr lang="fr-FR" sz="1500" dirty="0" smtClean="0"/>
              <a:t> des coteaux viticoles (production du vin) comme en Bourgogne.</a:t>
            </a:r>
          </a:p>
          <a:p>
            <a:endParaRPr lang="fr-FR" sz="1500" dirty="0" smtClean="0"/>
          </a:p>
          <a:p>
            <a:pPr>
              <a:buFontTx/>
              <a:buChar char="-"/>
            </a:pPr>
            <a:r>
              <a:rPr lang="fr-FR" sz="1500" dirty="0" smtClean="0"/>
              <a:t> des forêts en montagne comme dans les Alpes. 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8" name="Imagem 7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  <p:pic>
        <p:nvPicPr>
          <p:cNvPr id="12" name="Imagem 11" descr="CARTE-REGIONS-FRANCE-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571744"/>
            <a:ext cx="2216104" cy="2385425"/>
          </a:xfrm>
          <a:prstGeom prst="rect">
            <a:avLst/>
          </a:prstGeom>
        </p:spPr>
      </p:pic>
      <p:pic>
        <p:nvPicPr>
          <p:cNvPr id="15" name="Imagem 14" descr="cote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5286388"/>
            <a:ext cx="2214578" cy="1473701"/>
          </a:xfrm>
          <a:prstGeom prst="rect">
            <a:avLst/>
          </a:prstGeom>
        </p:spPr>
      </p:pic>
      <p:pic>
        <p:nvPicPr>
          <p:cNvPr id="16" name="Imagem 15" descr="dunes-cotentin-france-455575-20f9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928670"/>
            <a:ext cx="2166017" cy="1440000"/>
          </a:xfrm>
          <a:prstGeom prst="rect">
            <a:avLst/>
          </a:prstGeom>
        </p:spPr>
      </p:pic>
      <p:pic>
        <p:nvPicPr>
          <p:cNvPr id="17" name="Imagem 16" descr="patur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5286388"/>
            <a:ext cx="1920000" cy="1440000"/>
          </a:xfrm>
          <a:prstGeom prst="rect">
            <a:avLst/>
          </a:prstGeom>
        </p:spPr>
      </p:pic>
      <p:pic>
        <p:nvPicPr>
          <p:cNvPr id="18" name="Imagem 17" descr="plain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928670"/>
            <a:ext cx="2157303" cy="1440000"/>
          </a:xfrm>
          <a:prstGeom prst="rect">
            <a:avLst/>
          </a:prstGeom>
        </p:spPr>
      </p:pic>
      <p:pic>
        <p:nvPicPr>
          <p:cNvPr id="19" name="Imagem 18" descr="côte d'émeraud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84" y="928670"/>
            <a:ext cx="2160000" cy="1440000"/>
          </a:xfrm>
          <a:prstGeom prst="rect">
            <a:avLst/>
          </a:prstGeom>
        </p:spPr>
      </p:pic>
      <p:cxnSp>
        <p:nvCxnSpPr>
          <p:cNvPr id="21" name="Conector de seta reta 20"/>
          <p:cNvCxnSpPr/>
          <p:nvPr/>
        </p:nvCxnSpPr>
        <p:spPr>
          <a:xfrm>
            <a:off x="4143372" y="2143116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6200000" flipH="1">
            <a:off x="6000760" y="2285992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7143768" y="228599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3714744" y="3929066"/>
            <a:ext cx="3643338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Imagem 37" descr="alp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5286388"/>
            <a:ext cx="1922474" cy="1440000"/>
          </a:xfrm>
          <a:prstGeom prst="rect">
            <a:avLst/>
          </a:prstGeom>
        </p:spPr>
      </p:pic>
      <p:cxnSp>
        <p:nvCxnSpPr>
          <p:cNvPr id="40" name="Conector de seta reta 39"/>
          <p:cNvCxnSpPr/>
          <p:nvPr/>
        </p:nvCxnSpPr>
        <p:spPr>
          <a:xfrm rot="16200000" flipV="1">
            <a:off x="7643834" y="4572008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5400000" flipH="1" flipV="1">
            <a:off x="6000760" y="4071942"/>
            <a:ext cx="214314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Quelques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informations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la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bstract-textures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Présentation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France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143248"/>
            <a:ext cx="7000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000" dirty="0" err="1" smtClean="0"/>
              <a:t>Quelques</a:t>
            </a:r>
            <a:r>
              <a:rPr lang="pt-BR" sz="3000" dirty="0" smtClean="0"/>
              <a:t> </a:t>
            </a:r>
            <a:r>
              <a:rPr lang="pt-BR" sz="3000" dirty="0" err="1" smtClean="0"/>
              <a:t>informations</a:t>
            </a:r>
            <a:r>
              <a:rPr lang="pt-BR" sz="3000" dirty="0" smtClean="0"/>
              <a:t> </a:t>
            </a:r>
            <a:r>
              <a:rPr lang="pt-BR" sz="3000" dirty="0" err="1" smtClean="0"/>
              <a:t>sur</a:t>
            </a:r>
            <a:r>
              <a:rPr lang="pt-BR" sz="3000" dirty="0" smtClean="0"/>
              <a:t> </a:t>
            </a:r>
            <a:r>
              <a:rPr lang="pt-BR" sz="3000" dirty="0" err="1" smtClean="0"/>
              <a:t>la</a:t>
            </a:r>
            <a:r>
              <a:rPr lang="pt-BR" sz="3000" dirty="0" smtClean="0"/>
              <a:t> France</a:t>
            </a:r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pt-BR" sz="3000" b="1" dirty="0" err="1" smtClean="0"/>
              <a:t>Les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symboles</a:t>
            </a:r>
            <a:r>
              <a:rPr lang="pt-BR" sz="3000" b="1" dirty="0" smtClean="0"/>
              <a:t> de </a:t>
            </a:r>
            <a:r>
              <a:rPr lang="pt-BR" sz="3000" b="1" dirty="0" err="1" smtClean="0"/>
              <a:t>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République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française</a:t>
            </a:r>
            <a:endParaRPr lang="pt-BR" sz="3000" b="1" dirty="0" smtClean="0"/>
          </a:p>
          <a:p>
            <a:pPr marL="342900" indent="-342900"/>
            <a:endParaRPr lang="pt-BR" sz="3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t-BR" sz="3000" dirty="0" err="1" smtClean="0"/>
              <a:t>Les</a:t>
            </a:r>
            <a:r>
              <a:rPr lang="pt-BR" sz="3000" dirty="0" smtClean="0"/>
              <a:t> </a:t>
            </a:r>
            <a:r>
              <a:rPr lang="pt-BR" sz="3000" dirty="0" err="1" smtClean="0"/>
              <a:t>symboles</a:t>
            </a:r>
            <a:r>
              <a:rPr lang="pt-BR" sz="3000" dirty="0" smtClean="0"/>
              <a:t> de </a:t>
            </a:r>
            <a:r>
              <a:rPr lang="pt-BR" sz="3000" dirty="0" err="1" smtClean="0"/>
              <a:t>la</a:t>
            </a:r>
            <a:r>
              <a:rPr lang="pt-BR" sz="3000" dirty="0" smtClean="0"/>
              <a:t> </a:t>
            </a:r>
            <a:r>
              <a:rPr lang="pt-BR" sz="3000" dirty="0" err="1" smtClean="0"/>
              <a:t>culture</a:t>
            </a:r>
            <a:r>
              <a:rPr lang="pt-BR" sz="3000" dirty="0" smtClean="0"/>
              <a:t> </a:t>
            </a:r>
            <a:r>
              <a:rPr lang="pt-BR" sz="3000" dirty="0" err="1" smtClean="0"/>
              <a:t>française</a:t>
            </a:r>
            <a:endParaRPr lang="pt-BR" sz="3000" dirty="0" smtClean="0"/>
          </a:p>
          <a:p>
            <a:pPr marL="342900" indent="-342900"/>
            <a:endParaRPr lang="pt-BR" dirty="0"/>
          </a:p>
        </p:txBody>
      </p:sp>
      <p:pic>
        <p:nvPicPr>
          <p:cNvPr id="7" name="Imagem 6" descr="ifs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04118"/>
            <a:ext cx="571472" cy="115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1181</Words>
  <Application>Microsoft Office PowerPoint</Application>
  <PresentationFormat>Apresentação na tela (4:3)</PresentationFormat>
  <Paragraphs>294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Présentation  de la France</vt:lpstr>
      <vt:lpstr>Présentation de la France</vt:lpstr>
      <vt:lpstr>Slide 3</vt:lpstr>
      <vt:lpstr>Slide 4</vt:lpstr>
      <vt:lpstr>Slide 5</vt:lpstr>
      <vt:lpstr>Slide 6</vt:lpstr>
      <vt:lpstr>Slide 7</vt:lpstr>
      <vt:lpstr>Slide 8</vt:lpstr>
      <vt:lpstr>Présentation de la France</vt:lpstr>
      <vt:lpstr>Slide 10</vt:lpstr>
      <vt:lpstr>Slide 11</vt:lpstr>
      <vt:lpstr>Slide 12</vt:lpstr>
      <vt:lpstr>Présentation de la France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France</dc:title>
  <dc:creator>IF Sul-rio-grandense</dc:creator>
  <cp:lastModifiedBy>IF Sul-rio-grandense</cp:lastModifiedBy>
  <cp:revision>78</cp:revision>
  <dcterms:created xsi:type="dcterms:W3CDTF">2015-11-25T18:03:58Z</dcterms:created>
  <dcterms:modified xsi:type="dcterms:W3CDTF">2015-11-27T21:28:30Z</dcterms:modified>
</cp:coreProperties>
</file>