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4" r:id="rId1"/>
  </p:sldMasterIdLst>
  <p:notesMasterIdLst>
    <p:notesMasterId r:id="rId7"/>
  </p:notesMasterIdLst>
  <p:sldIdLst>
    <p:sldId id="256" r:id="rId2"/>
    <p:sldId id="357" r:id="rId3"/>
    <p:sldId id="358" r:id="rId4"/>
    <p:sldId id="359" r:id="rId5"/>
    <p:sldId id="360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40">
          <p15:clr>
            <a:srgbClr val="A4A3A4"/>
          </p15:clr>
        </p15:guide>
        <p15:guide id="2" pos="2304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AABE"/>
    <a:srgbClr val="B4C8DC"/>
    <a:srgbClr val="D2E6FA"/>
    <a:srgbClr val="32FA78"/>
    <a:srgbClr val="96FAB9"/>
    <a:srgbClr val="D2FA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195" autoAdjust="0"/>
  </p:normalViewPr>
  <p:slideViewPr>
    <p:cSldViewPr showGuides="1">
      <p:cViewPr varScale="1">
        <p:scale>
          <a:sx n="166" d="100"/>
          <a:sy n="166" d="100"/>
        </p:scale>
        <p:origin x="-102" y="-312"/>
      </p:cViewPr>
      <p:guideLst>
        <p:guide orient="horz" pos="540"/>
        <p:guide pos="230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2292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2911DE-17BC-4C28-9A74-6639FB5753ED}" type="datetimeFigureOut">
              <a:rPr lang="en-US" smtClean="0"/>
              <a:pPr/>
              <a:t>5/18/2015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5CC8B5-42A7-47CB-9CCB-9E2B85B8C01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30997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9979"/>
            <a:fld id="{BF9ACAB0-20B2-46E9-A761-C001E225CAB2}" type="slidenum">
              <a:rPr lang="en-US" smtClean="0"/>
              <a:pPr defTabSz="909979"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9979"/>
            <a:fld id="{BF9ACAB0-20B2-46E9-A761-C001E225CAB2}" type="slidenum">
              <a:rPr lang="en-US" smtClean="0"/>
              <a:pPr defTabSz="909979"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9979"/>
            <a:fld id="{BF9ACAB0-20B2-46E9-A761-C001E225CAB2}" type="slidenum">
              <a:rPr lang="en-US" smtClean="0"/>
              <a:pPr defTabSz="909979"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09979"/>
            <a:fld id="{BF9ACAB0-20B2-46E9-A761-C001E225CAB2}" type="slidenum">
              <a:rPr lang="en-US" smtClean="0"/>
              <a:pPr defTabSz="909979"/>
              <a:t>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resentation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55016" name="Rectangle 8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3657600" y="438150"/>
            <a:ext cx="5062538" cy="769441"/>
          </a:xfrm>
        </p:spPr>
        <p:txBody>
          <a:bodyPr>
            <a:spAutoFit/>
          </a:bodyPr>
          <a:lstStyle>
            <a:lvl1pPr>
              <a:lnSpc>
                <a:spcPts val="3000"/>
              </a:lnSpc>
              <a:defRPr sz="24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br>
              <a:rPr lang="en-US" dirty="0" smtClean="0"/>
            </a:br>
            <a:r>
              <a:rPr lang="en-US" dirty="0" smtClean="0"/>
              <a:t>even if two lines</a:t>
            </a:r>
            <a:endParaRPr lang="en-US" dirty="0"/>
          </a:p>
        </p:txBody>
      </p:sp>
      <p:sp>
        <p:nvSpPr>
          <p:cNvPr id="555017" name="Rectangle 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641726" y="4049685"/>
            <a:ext cx="5349875" cy="350865"/>
          </a:xfrm>
        </p:spPr>
        <p:txBody>
          <a:bodyPr>
            <a:spAutoFit/>
          </a:bodyPr>
          <a:lstStyle>
            <a:lvl1pPr marL="0" indent="0">
              <a:spcBef>
                <a:spcPct val="25000"/>
              </a:spcBef>
              <a:buFontTx/>
              <a:buNone/>
              <a:defRPr sz="24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0" y="0"/>
            <a:ext cx="7334250" cy="4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600200" y="4042501"/>
            <a:ext cx="7554915" cy="803819"/>
          </a:xfrm>
        </p:spPr>
        <p:txBody>
          <a:bodyPr/>
          <a:lstStyle>
            <a:lvl1pPr marL="457200" indent="-457200">
              <a:buFontTx/>
              <a:buBlip>
                <a:blip r:embed="rId3"/>
              </a:buBlip>
              <a:defRPr sz="1600" b="1">
                <a:solidFill>
                  <a:schemeClr val="tx1"/>
                </a:solidFill>
              </a:defRPr>
            </a:lvl1pPr>
            <a:lvl2pPr marL="457200" indent="0">
              <a:spcBef>
                <a:spcPts val="0"/>
              </a:spcBef>
              <a:buFont typeface="Arial" pitchFamily="34" charset="0"/>
              <a:buNone/>
              <a:defRPr sz="160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379809"/>
            <a:ext cx="7126288" cy="36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0" y="0"/>
            <a:ext cx="7334250" cy="4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90550" y="1313259"/>
            <a:ext cx="3813048" cy="3430191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 lang="en-US" smtClean="0"/>
            </a:lvl1pPr>
            <a:lvl2pPr>
              <a:buClrTx/>
              <a:defRPr lang="en-US" smtClean="0">
                <a:solidFill>
                  <a:schemeClr val="tx1"/>
                </a:solidFill>
              </a:defRPr>
            </a:lvl2pPr>
            <a:lvl3pPr>
              <a:buClrTx/>
              <a:defRPr lang="en-US" smtClean="0">
                <a:solidFill>
                  <a:schemeClr val="tx1"/>
                </a:solidFill>
              </a:defRPr>
            </a:lvl3pPr>
            <a:lvl4pPr>
              <a:buClrTx/>
              <a:defRPr lang="en-US" smtClean="0">
                <a:solidFill>
                  <a:schemeClr val="tx1"/>
                </a:solidFill>
              </a:defRPr>
            </a:lvl4pPr>
            <a:lvl5pPr>
              <a:buClrTx/>
              <a:defRPr lang="en-US" b="1" dirty="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0090" y="1313259"/>
            <a:ext cx="3813048" cy="3430191"/>
          </a:xfr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>
              <a:defRPr lang="en-US" smtClean="0"/>
            </a:lvl1pPr>
            <a:lvl2pPr>
              <a:buClrTx/>
              <a:defRPr lang="en-US" smtClean="0">
                <a:solidFill>
                  <a:schemeClr val="tx1"/>
                </a:solidFill>
              </a:defRPr>
            </a:lvl2pPr>
            <a:lvl3pPr>
              <a:buClrTx/>
              <a:defRPr lang="en-US" smtClean="0">
                <a:solidFill>
                  <a:schemeClr val="tx1"/>
                </a:solidFill>
              </a:defRPr>
            </a:lvl3pPr>
            <a:lvl4pPr>
              <a:buClrTx/>
              <a:defRPr lang="en-US" smtClean="0">
                <a:solidFill>
                  <a:schemeClr val="tx1"/>
                </a:solidFill>
              </a:defRPr>
            </a:lvl4pPr>
            <a:lvl5pPr>
              <a:buClrTx/>
              <a:defRPr lang="en-US" b="1" dirty="0">
                <a:solidFill>
                  <a:schemeClr val="tx1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379809"/>
            <a:ext cx="7126288" cy="36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0" y="0"/>
            <a:ext cx="7334250" cy="4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379809"/>
            <a:ext cx="7126288" cy="36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09750" y="0"/>
            <a:ext cx="7334250" cy="4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447800" y="1314450"/>
            <a:ext cx="6096000" cy="2800350"/>
          </a:xfrm>
        </p:spPr>
        <p:txBody>
          <a:bodyPr/>
          <a:lstStyle>
            <a:lvl1pPr>
              <a:defRPr sz="2000" b="1">
                <a:latin typeface="Calibri" pitchFamily="34" charset="0"/>
                <a:cs typeface="Calibri" pitchFamily="34" charset="0"/>
              </a:defRPr>
            </a:lvl1pPr>
            <a:lvl2pPr marL="228600" indent="-228600">
              <a:buClrTx/>
              <a:buFont typeface="Arial" pitchFamily="34" charset="0"/>
              <a:buChar char="•"/>
              <a:defRPr b="1">
                <a:latin typeface="Calibri" pitchFamily="34" charset="0"/>
                <a:cs typeface="Calibri" pitchFamily="34" charset="0"/>
              </a:defRPr>
            </a:lvl2pPr>
            <a:lvl3pPr marL="457200" indent="-228600">
              <a:buFont typeface="Arial Narrow" pitchFamily="34" charset="0"/>
              <a:buChar char="–"/>
              <a:tabLst/>
              <a:defRPr b="1">
                <a:latin typeface="Calibri" pitchFamily="34" charset="0"/>
                <a:cs typeface="Calibri" pitchFamily="34" charset="0"/>
              </a:defRPr>
            </a:lvl3pPr>
            <a:lvl4pPr marL="685800" indent="-228600">
              <a:buClrTx/>
              <a:buFont typeface="Arial" pitchFamily="34" charset="0"/>
              <a:buChar char="•"/>
              <a:defRPr b="1">
                <a:latin typeface="Calibri" pitchFamily="34" charset="0"/>
                <a:cs typeface="Calibri" pitchFamily="34" charset="0"/>
              </a:defRPr>
            </a:lvl4pPr>
            <a:lvl5pPr marL="914400" indent="-228600">
              <a:buClrTx/>
              <a:buFont typeface="Arial Narrow" pitchFamily="34" charset="0"/>
              <a:buChar char="–"/>
              <a:defRPr b="1">
                <a:solidFill>
                  <a:schemeClr val="tx1"/>
                </a:solidFill>
                <a:latin typeface="Calibri" pitchFamily="34" charset="0"/>
                <a:cs typeface="Calibri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447801" y="342901"/>
            <a:ext cx="7126287" cy="457200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678153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</a:schemeClr>
              </a:gs>
              <a:gs pos="53000">
                <a:schemeClr val="accent6">
                  <a:lumMod val="60000"/>
                  <a:lumOff val="40000"/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76400" y="379809"/>
            <a:ext cx="7126288" cy="363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0076" y="1276350"/>
            <a:ext cx="693420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177800" y="4918473"/>
            <a:ext cx="279400" cy="15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>
            <a:lvl1pPr algn="r" eaLnBrk="0" hangingPunct="0">
              <a:lnSpc>
                <a:spcPct val="100000"/>
              </a:lnSpc>
              <a:spcBef>
                <a:spcPct val="0"/>
              </a:spcBef>
              <a:defRPr sz="1000">
                <a:solidFill>
                  <a:schemeClr val="tx2"/>
                </a:solidFill>
              </a:defRPr>
            </a:lvl1pPr>
          </a:lstStyle>
          <a:p>
            <a:pPr algn="l">
              <a:defRPr/>
            </a:pPr>
            <a:fld id="{0EB639C4-AAB0-4043-B0CD-42F410298AB6}" type="slidenum">
              <a:rPr lang="en-US" smtClean="0">
                <a:solidFill>
                  <a:schemeClr val="tx1"/>
                </a:solidFill>
                <a:cs typeface="+mn-cs"/>
              </a:rPr>
              <a:pPr algn="l">
                <a:defRPr/>
              </a:pPr>
              <a:t>‹#›</a:t>
            </a:fld>
            <a:endParaRPr lang="en-US" dirty="0">
              <a:solidFill>
                <a:schemeClr val="tx1"/>
              </a:solidFill>
              <a:cs typeface="+mn-cs"/>
            </a:endParaRPr>
          </a:p>
        </p:txBody>
      </p:sp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09750" y="0"/>
            <a:ext cx="7334250" cy="4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12"/>
          <p:cNvSpPr txBox="1">
            <a:spLocks noChangeArrowheads="1"/>
          </p:cNvSpPr>
          <p:nvPr userDrawn="1"/>
        </p:nvSpPr>
        <p:spPr bwMode="auto">
          <a:xfrm>
            <a:off x="590551" y="4918472"/>
            <a:ext cx="1480069" cy="153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r>
              <a:rPr lang="en-US" sz="1000" dirty="0" smtClean="0">
                <a:solidFill>
                  <a:schemeClr val="tx1"/>
                </a:solidFill>
                <a:cs typeface="Arial" charset="0"/>
              </a:rPr>
              <a:t>© 2015 ANSYS, Inc.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2070618" y="4918472"/>
            <a:ext cx="4134142" cy="153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l" eaLnBrk="0" hangingPunct="0">
              <a:lnSpc>
                <a:spcPct val="100000"/>
              </a:lnSpc>
              <a:spcBef>
                <a:spcPct val="0"/>
              </a:spcBef>
            </a:pPr>
            <a:fld id="{F4674F3A-4F60-4857-91A6-E62E4CF56F4B}" type="datetime4">
              <a:rPr lang="en-US" sz="1000">
                <a:solidFill>
                  <a:schemeClr val="tx1"/>
                </a:solidFill>
              </a:rPr>
              <a:pPr algn="l" eaLnBrk="0" hangingPunct="0">
                <a:lnSpc>
                  <a:spcPct val="100000"/>
                </a:lnSpc>
                <a:spcBef>
                  <a:spcPct val="0"/>
                </a:spcBef>
              </a:pPr>
              <a:t>May 18, 2015</a:t>
            </a:fld>
            <a:endParaRPr lang="en-US" sz="1000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4" y="342899"/>
            <a:ext cx="1611396" cy="63817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4" r:id="rId2"/>
    <p:sldLayoutId id="2147483676" r:id="rId3"/>
    <p:sldLayoutId id="2147483679" r:id="rId4"/>
    <p:sldLayoutId id="2147483682" r:id="rId5"/>
  </p:sldLayoutIdLst>
  <p:transition>
    <p:wipe dir="r"/>
  </p:transition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Calibri" pitchFamily="34" charset="0"/>
          <a:ea typeface="+mj-ea"/>
          <a:cs typeface="Calibri" pitchFamily="34" charset="0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457200" indent="-457200" algn="l" rtl="0" eaLnBrk="1" fontAlgn="base" hangingPunct="1">
        <a:lnSpc>
          <a:spcPct val="95000"/>
        </a:lnSpc>
        <a:spcBef>
          <a:spcPts val="1200"/>
        </a:spcBef>
        <a:spcAft>
          <a:spcPct val="0"/>
        </a:spcAft>
        <a:buClr>
          <a:schemeClr val="tx1"/>
        </a:buClr>
        <a:defRPr sz="1800" b="1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228600" indent="-228600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Tx/>
        <a:buSzPct val="120000"/>
        <a:buFont typeface="Arial" charset="0"/>
        <a:buChar char="•"/>
        <a:defRPr sz="1600" b="1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457200" indent="-228600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Tx/>
        <a:buFont typeface="Calibri" pitchFamily="34" charset="0"/>
        <a:buChar char="–"/>
        <a:defRPr sz="1600" b="1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687388" indent="-225425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Tx/>
        <a:buFont typeface="Arial" pitchFamily="34" charset="0"/>
        <a:buChar char="•"/>
        <a:defRPr sz="1600" b="1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914400" indent="-227013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>
          <a:schemeClr val="accent1"/>
        </a:buClr>
        <a:buFont typeface="Calibri" pitchFamily="34" charset="0"/>
        <a:buChar char="–"/>
        <a:defRPr sz="1400" b="1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228850" indent="-228600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>
          <a:schemeClr val="accent1"/>
        </a:buClr>
        <a:buChar char="•"/>
        <a:defRPr sz="1600">
          <a:solidFill>
            <a:schemeClr val="tx1"/>
          </a:solidFill>
          <a:latin typeface="+mn-lt"/>
        </a:defRPr>
      </a:lvl6pPr>
      <a:lvl7pPr marL="2686050" indent="-228600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>
          <a:schemeClr val="accent1"/>
        </a:buClr>
        <a:buChar char="•"/>
        <a:defRPr sz="1600">
          <a:solidFill>
            <a:schemeClr val="tx1"/>
          </a:solidFill>
          <a:latin typeface="+mn-lt"/>
        </a:defRPr>
      </a:lvl7pPr>
      <a:lvl8pPr marL="3143250" indent="-228600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>
          <a:schemeClr val="accent1"/>
        </a:buClr>
        <a:buChar char="•"/>
        <a:defRPr sz="1600">
          <a:solidFill>
            <a:schemeClr val="tx1"/>
          </a:solidFill>
          <a:latin typeface="+mn-lt"/>
        </a:defRPr>
      </a:lvl8pPr>
      <a:lvl9pPr marL="3600450" indent="-228600" algn="l" rtl="0" eaLnBrk="1" fontAlgn="base" hangingPunct="1">
        <a:lnSpc>
          <a:spcPct val="95000"/>
        </a:lnSpc>
        <a:spcBef>
          <a:spcPct val="25000"/>
        </a:spcBef>
        <a:spcAft>
          <a:spcPct val="0"/>
        </a:spcAft>
        <a:buClr>
          <a:schemeClr val="accent1"/>
        </a:buClr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odule1_Basic_UI.mp4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5" Type="http://schemas.openxmlformats.org/officeDocument/2006/relationships/hyperlink" Target="Module1_Basic_Select.mp4" TargetMode="Externa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Module2_Basic_Combine.mp4" TargetMode="External"/><Relationship Id="rId13" Type="http://schemas.openxmlformats.org/officeDocument/2006/relationships/image" Target="../media/image9.jpeg"/><Relationship Id="rId18" Type="http://schemas.openxmlformats.org/officeDocument/2006/relationships/image" Target="../media/image14.jpeg"/><Relationship Id="rId3" Type="http://schemas.openxmlformats.org/officeDocument/2006/relationships/hyperlink" Target="Module2_Basic_Sketch.mp4" TargetMode="External"/><Relationship Id="rId7" Type="http://schemas.openxmlformats.org/officeDocument/2006/relationships/hyperlink" Target="Module2_Basic_Fill.mp4" TargetMode="External"/><Relationship Id="rId12" Type="http://schemas.openxmlformats.org/officeDocument/2006/relationships/image" Target="../media/image8.jpeg"/><Relationship Id="rId17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hyperlink" Target="Module2_Basic_Move.mp4" TargetMode="External"/><Relationship Id="rId11" Type="http://schemas.openxmlformats.org/officeDocument/2006/relationships/hyperlink" Target="Module2_Basic_Detailing.mp4" TargetMode="External"/><Relationship Id="rId5" Type="http://schemas.openxmlformats.org/officeDocument/2006/relationships/hyperlink" Target="Module2_Basic_Pull.mp4" TargetMode="External"/><Relationship Id="rId15" Type="http://schemas.openxmlformats.org/officeDocument/2006/relationships/image" Target="../media/image11.jpeg"/><Relationship Id="rId10" Type="http://schemas.openxmlformats.org/officeDocument/2006/relationships/hyperlink" Target="Module2_Basic_Assembly.mp4" TargetMode="External"/><Relationship Id="rId4" Type="http://schemas.openxmlformats.org/officeDocument/2006/relationships/image" Target="../media/image7.jpeg"/><Relationship Id="rId9" Type="http://schemas.openxmlformats.org/officeDocument/2006/relationships/hyperlink" Target="Module2_Basic_Structure_Tree.mp4" TargetMode="External"/><Relationship Id="rId1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hyperlink" Target="Module3_Basic_Import_Repair.mp4" TargetMode="External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hyperlink" Target="Module3_STL_Repair.mp4" TargetMode="External"/><Relationship Id="rId5" Type="http://schemas.openxmlformats.org/officeDocument/2006/relationships/hyperlink" Target="Module3_Defeaturing.mp4" TargetMode="External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Module4_Volume_Enclosure.mp4" TargetMode="External"/><Relationship Id="rId13" Type="http://schemas.openxmlformats.org/officeDocument/2006/relationships/image" Target="../media/image19.jpeg"/><Relationship Id="rId18" Type="http://schemas.openxmlformats.org/officeDocument/2006/relationships/image" Target="../media/image23.jpeg"/><Relationship Id="rId3" Type="http://schemas.openxmlformats.org/officeDocument/2006/relationships/hyperlink" Target="Module4_Midsurfacing.mp4" TargetMode="External"/><Relationship Id="rId21" Type="http://schemas.openxmlformats.org/officeDocument/2006/relationships/image" Target="../media/image26.jpeg"/><Relationship Id="rId7" Type="http://schemas.openxmlformats.org/officeDocument/2006/relationships/hyperlink" Target="Module4_Create_Structural.mp4" TargetMode="External"/><Relationship Id="rId12" Type="http://schemas.openxmlformats.org/officeDocument/2006/relationships/hyperlink" Target="Module4_Manual_Midsurfacing.mp4" TargetMode="External"/><Relationship Id="rId17" Type="http://schemas.openxmlformats.org/officeDocument/2006/relationships/hyperlink" Target="Module4_Create_Fluid_Volume.mp4" TargetMode="Externa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2.jpeg"/><Relationship Id="rId20" Type="http://schemas.openxmlformats.org/officeDocument/2006/relationships/image" Target="../media/image25.jpeg"/><Relationship Id="rId1" Type="http://schemas.openxmlformats.org/officeDocument/2006/relationships/slideLayout" Target="../slideLayouts/slideLayout5.xml"/><Relationship Id="rId6" Type="http://schemas.openxmlformats.org/officeDocument/2006/relationships/hyperlink" Target="Module4_Merge_Faces.mp4" TargetMode="External"/><Relationship Id="rId11" Type="http://schemas.openxmlformats.org/officeDocument/2006/relationships/hyperlink" Target="Module4_Groups_Annotations.mp4" TargetMode="External"/><Relationship Id="rId5" Type="http://schemas.openxmlformats.org/officeDocument/2006/relationships/hyperlink" Target="Module4_Split_Faces.mp4" TargetMode="External"/><Relationship Id="rId15" Type="http://schemas.openxmlformats.org/officeDocument/2006/relationships/image" Target="../media/image21.jpeg"/><Relationship Id="rId10" Type="http://schemas.openxmlformats.org/officeDocument/2006/relationships/hyperlink" Target="Module4_Partitioning.mp4" TargetMode="External"/><Relationship Id="rId19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hyperlink" Target="Module4_Internal_Volume_Extract.mp4" TargetMode="External"/><Relationship Id="rId14" Type="http://schemas.openxmlformats.org/officeDocument/2006/relationships/image" Target="../media/image20.jpeg"/><Relationship Id="rId22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3657600" y="514350"/>
            <a:ext cx="4191000" cy="769441"/>
          </a:xfrm>
        </p:spPr>
        <p:txBody>
          <a:bodyPr>
            <a:noAutofit/>
          </a:bodyPr>
          <a:lstStyle/>
          <a:p>
            <a:r>
              <a:rPr lang="en-US" sz="3200" smtClean="0"/>
              <a:t>Demo Videos</a:t>
            </a:r>
            <a:endParaRPr lang="en-US" sz="3200" dirty="0"/>
          </a:p>
        </p:txBody>
      </p:sp>
      <p:sp>
        <p:nvSpPr>
          <p:cNvPr id="4" name="Subtitle 3"/>
          <p:cNvSpPr>
            <a:spLocks noGrp="1"/>
          </p:cNvSpPr>
          <p:nvPr>
            <p:ph type="subTitle" sz="quarter" idx="1"/>
          </p:nvPr>
        </p:nvSpPr>
        <p:spPr>
          <a:xfrm>
            <a:off x="3810000" y="3867150"/>
            <a:ext cx="3962401" cy="701731"/>
          </a:xfrm>
        </p:spPr>
        <p:txBody>
          <a:bodyPr/>
          <a:lstStyle/>
          <a:p>
            <a:r>
              <a:rPr lang="en-US" dirty="0" smtClean="0"/>
              <a:t>Introduction to ANSYS SpaceClaim </a:t>
            </a:r>
            <a:r>
              <a:rPr lang="en-US" dirty="0"/>
              <a:t>Direct Modeler</a:t>
            </a:r>
            <a:endParaRPr 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371600" y="438150"/>
            <a:ext cx="6934200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tabLst>
                <a:tab pos="400050" algn="l"/>
              </a:tabLst>
              <a:defRPr/>
            </a:pPr>
            <a:r>
              <a:rPr lang="en-US" sz="2800" b="1" kern="0" dirty="0" smtClean="0">
                <a:latin typeface="+mj-lt"/>
                <a:ea typeface="+mj-ea"/>
                <a:cs typeface="+mj-cs"/>
              </a:rPr>
              <a:t>Video </a:t>
            </a:r>
            <a:r>
              <a:rPr lang="en-US" sz="2800" b="1" kern="0" dirty="0" smtClean="0">
                <a:latin typeface="+mj-lt"/>
                <a:ea typeface="+mj-ea"/>
                <a:cs typeface="+mj-cs"/>
              </a:rPr>
              <a:t>Demos – Module 1</a:t>
            </a:r>
            <a:endParaRPr lang="en-US" sz="2800" b="1" kern="0" dirty="0">
              <a:latin typeface="+mj-lt"/>
              <a:ea typeface="+mj-ea"/>
              <a:cs typeface="+mj-cs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62600" y="971922"/>
            <a:ext cx="1901154" cy="1662490"/>
            <a:chOff x="362600" y="971922"/>
            <a:chExt cx="1901154" cy="1662490"/>
          </a:xfrm>
        </p:grpSpPr>
        <p:sp>
          <p:nvSpPr>
            <p:cNvPr id="11" name="TextBox 23">
              <a:hlinkClick r:id="rId3" action="ppaction://hlinkfile"/>
            </p:cNvPr>
            <p:cNvSpPr txBox="1">
              <a:spLocks noChangeArrowheads="1"/>
            </p:cNvSpPr>
            <p:nvPr/>
          </p:nvSpPr>
          <p:spPr bwMode="auto">
            <a:xfrm>
              <a:off x="362600" y="2111192"/>
              <a:ext cx="1901154" cy="523220"/>
            </a:xfrm>
            <a:prstGeom prst="rect">
              <a:avLst/>
            </a:prstGeom>
            <a:solidFill>
              <a:srgbClr val="FFC000">
                <a:alpha val="50196"/>
              </a:srgbClr>
            </a:solidFill>
            <a:ln>
              <a:solidFill>
                <a:srgbClr val="C00000"/>
              </a:solidFill>
            </a:ln>
          </p:spPr>
          <p:txBody>
            <a:bodyPr wrap="square">
              <a:spAutoFit/>
            </a:bodyPr>
            <a:lstStyle>
              <a:defPPr>
                <a:defRPr lang="en-US"/>
              </a:defPPr>
              <a:lvl1pPr marL="3175" indent="-3175" algn="ctr">
                <a:spcBef>
                  <a:spcPct val="20000"/>
                </a:spcBef>
                <a:buClr>
                  <a:srgbClr val="16707C"/>
                </a:buClr>
                <a:defRPr sz="1400" b="0" kern="0"/>
              </a:lvl1pPr>
            </a:lstStyle>
            <a:p>
              <a:r>
                <a:rPr lang="en-US" dirty="0"/>
                <a:t>Demo of </a:t>
              </a:r>
              <a:r>
                <a:rPr lang="en-US" dirty="0" smtClean="0"/>
                <a:t>Basic UI </a:t>
              </a:r>
              <a:r>
                <a:rPr lang="en-US" dirty="0"/>
                <a:t>(10:38)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362600" y="971922"/>
              <a:ext cx="1901154" cy="1072295"/>
              <a:chOff x="362600" y="971922"/>
              <a:chExt cx="1901154" cy="1072295"/>
            </a:xfrm>
          </p:grpSpPr>
          <p:pic>
            <p:nvPicPr>
              <p:cNvPr id="2050" name="Picture 2">
                <a:hlinkClick r:id="rId3" action="ppaction://hlinkfile"/>
              </p:cNvPr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368545" y="971922"/>
                <a:ext cx="1895209" cy="106605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</p:pic>
          <p:sp>
            <p:nvSpPr>
              <p:cNvPr id="4" name="Rectangle 3"/>
              <p:cNvSpPr/>
              <p:nvPr/>
            </p:nvSpPr>
            <p:spPr>
              <a:xfrm>
                <a:off x="362600" y="1828773"/>
                <a:ext cx="1183337" cy="215444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none">
                <a:spAutoFit/>
              </a:bodyPr>
              <a:lstStyle/>
              <a:p>
                <a:r>
                  <a:rPr lang="en-US" sz="800" dirty="0" smtClean="0"/>
                  <a:t>Module1_Basic_UI.mp4</a:t>
                </a:r>
                <a:endParaRPr lang="en-US" sz="800" dirty="0"/>
              </a:p>
            </p:txBody>
          </p:sp>
        </p:grpSp>
      </p:grpSp>
      <p:sp>
        <p:nvSpPr>
          <p:cNvPr id="13" name="TextBox 23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2338774" y="2111192"/>
            <a:ext cx="1901153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Selection (10:38)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338774" y="971922"/>
            <a:ext cx="1901154" cy="1072295"/>
            <a:chOff x="2338774" y="971922"/>
            <a:chExt cx="1901154" cy="1072295"/>
          </a:xfrm>
        </p:grpSpPr>
        <p:pic>
          <p:nvPicPr>
            <p:cNvPr id="28" name="Picture 2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44719" y="971922"/>
              <a:ext cx="1895209" cy="106605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9" name="Rectangle 28"/>
            <p:cNvSpPr/>
            <p:nvPr/>
          </p:nvSpPr>
          <p:spPr>
            <a:xfrm>
              <a:off x="2338774" y="1828773"/>
              <a:ext cx="1342034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Module1_Basic_Select.mp4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48801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371600" y="438150"/>
            <a:ext cx="6934200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tabLst>
                <a:tab pos="400050" algn="l"/>
              </a:tabLst>
              <a:defRPr/>
            </a:pPr>
            <a:r>
              <a:rPr lang="en-US" sz="2800" b="1" kern="0" dirty="0" smtClean="0">
                <a:latin typeface="+mj-lt"/>
                <a:ea typeface="+mj-ea"/>
                <a:cs typeface="+mj-cs"/>
              </a:rPr>
              <a:t>Video </a:t>
            </a:r>
            <a:r>
              <a:rPr lang="en-US" sz="2800" b="1" kern="0" dirty="0" smtClean="0">
                <a:latin typeface="+mj-lt"/>
                <a:ea typeface="+mj-ea"/>
                <a:cs typeface="+mj-cs"/>
              </a:rPr>
              <a:t>Demos – Module 2</a:t>
            </a:r>
            <a:endParaRPr lang="en-US" sz="2800" b="1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" name="TextBox 23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362599" y="2111192"/>
            <a:ext cx="1900749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Sketching (16:52)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62600" y="973583"/>
            <a:ext cx="1901154" cy="1070634"/>
            <a:chOff x="362600" y="973583"/>
            <a:chExt cx="1901154" cy="1070634"/>
          </a:xfrm>
        </p:grpSpPr>
        <p:pic>
          <p:nvPicPr>
            <p:cNvPr id="2050" name="Picture 2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8545" y="973583"/>
              <a:ext cx="1895209" cy="10627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362600" y="1828773"/>
              <a:ext cx="1367682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Module2_Basic_Sketch.mp4</a:t>
              </a:r>
            </a:p>
          </p:txBody>
        </p:sp>
      </p:grpSp>
      <p:sp>
        <p:nvSpPr>
          <p:cNvPr id="13" name="TextBox 23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2344235" y="2111192"/>
            <a:ext cx="1898200" cy="307777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Pull (20:53)</a:t>
            </a:r>
          </a:p>
        </p:txBody>
      </p:sp>
      <p:sp>
        <p:nvSpPr>
          <p:cNvPr id="15" name="TextBox 23">
            <a:hlinkClick r:id="rId6" action="ppaction://hlinkfile"/>
          </p:cNvPr>
          <p:cNvSpPr txBox="1">
            <a:spLocks noChangeArrowheads="1"/>
          </p:cNvSpPr>
          <p:nvPr/>
        </p:nvSpPr>
        <p:spPr bwMode="auto">
          <a:xfrm>
            <a:off x="4355249" y="2111192"/>
            <a:ext cx="1889304" cy="307777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Move (13:37)</a:t>
            </a:r>
          </a:p>
        </p:txBody>
      </p:sp>
      <p:sp>
        <p:nvSpPr>
          <p:cNvPr id="16" name="TextBox 23">
            <a:hlinkClick r:id="rId7" action="ppaction://hlinkfile"/>
          </p:cNvPr>
          <p:cNvSpPr txBox="1">
            <a:spLocks noChangeArrowheads="1"/>
          </p:cNvSpPr>
          <p:nvPr/>
        </p:nvSpPr>
        <p:spPr bwMode="auto">
          <a:xfrm>
            <a:off x="6327655" y="2111192"/>
            <a:ext cx="1898201" cy="307777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Fill (09:58)</a:t>
            </a:r>
          </a:p>
        </p:txBody>
      </p:sp>
      <p:sp>
        <p:nvSpPr>
          <p:cNvPr id="19" name="TextBox 23">
            <a:hlinkClick r:id="rId8" action="ppaction://hlinkfile"/>
          </p:cNvPr>
          <p:cNvSpPr txBox="1">
            <a:spLocks noChangeArrowheads="1"/>
          </p:cNvSpPr>
          <p:nvPr/>
        </p:nvSpPr>
        <p:spPr bwMode="auto">
          <a:xfrm>
            <a:off x="362600" y="4095750"/>
            <a:ext cx="1900748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Combine (09:41)</a:t>
            </a:r>
          </a:p>
        </p:txBody>
      </p:sp>
      <p:sp>
        <p:nvSpPr>
          <p:cNvPr id="23" name="TextBox 23">
            <a:hlinkClick r:id="rId9" action="ppaction://hlinkfile"/>
          </p:cNvPr>
          <p:cNvSpPr txBox="1">
            <a:spLocks noChangeArrowheads="1"/>
          </p:cNvSpPr>
          <p:nvPr/>
        </p:nvSpPr>
        <p:spPr bwMode="auto">
          <a:xfrm>
            <a:off x="2362028" y="4095750"/>
            <a:ext cx="1889303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Structure Tree (16:53)</a:t>
            </a:r>
          </a:p>
        </p:txBody>
      </p:sp>
      <p:sp>
        <p:nvSpPr>
          <p:cNvPr id="24" name="TextBox 23">
            <a:hlinkClick r:id="rId10" action="ppaction://hlinkfile"/>
          </p:cNvPr>
          <p:cNvSpPr txBox="1">
            <a:spLocks noChangeArrowheads="1"/>
          </p:cNvSpPr>
          <p:nvPr/>
        </p:nvSpPr>
        <p:spPr bwMode="auto">
          <a:xfrm>
            <a:off x="4346353" y="4095750"/>
            <a:ext cx="1898200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Assembly (14:29)</a:t>
            </a:r>
          </a:p>
        </p:txBody>
      </p:sp>
      <p:sp>
        <p:nvSpPr>
          <p:cNvPr id="25" name="TextBox 23">
            <a:hlinkClick r:id="rId11" action="ppaction://hlinkfile"/>
          </p:cNvPr>
          <p:cNvSpPr txBox="1">
            <a:spLocks noChangeArrowheads="1"/>
          </p:cNvSpPr>
          <p:nvPr/>
        </p:nvSpPr>
        <p:spPr bwMode="auto">
          <a:xfrm>
            <a:off x="6345449" y="4095750"/>
            <a:ext cx="1889303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Detailing (12:13)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344234" y="973583"/>
            <a:ext cx="1898201" cy="1070634"/>
            <a:chOff x="2344234" y="973583"/>
            <a:chExt cx="1898201" cy="1070634"/>
          </a:xfrm>
        </p:grpSpPr>
        <p:pic>
          <p:nvPicPr>
            <p:cNvPr id="26" name="Picture 2">
              <a:hlinkClick r:id="rId5" action="ppaction://hlinkfile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53131" y="973583"/>
              <a:ext cx="1889304" cy="10627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7" name="Rectangle 26"/>
            <p:cNvSpPr/>
            <p:nvPr/>
          </p:nvSpPr>
          <p:spPr>
            <a:xfrm>
              <a:off x="2344234" y="1828773"/>
              <a:ext cx="1247457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 smtClean="0"/>
                <a:t>Module2_Basic_Pull.mp4</a:t>
              </a:r>
              <a:endParaRPr lang="en-US" sz="8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337455" y="973583"/>
            <a:ext cx="1898201" cy="1070634"/>
            <a:chOff x="4337455" y="973583"/>
            <a:chExt cx="1898201" cy="1070634"/>
          </a:xfrm>
        </p:grpSpPr>
        <p:pic>
          <p:nvPicPr>
            <p:cNvPr id="28" name="Picture 2">
              <a:hlinkClick r:id="rId6" action="ppaction://hlinkfile"/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46352" y="973583"/>
              <a:ext cx="1889304" cy="10627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9" name="Rectangle 28"/>
            <p:cNvSpPr/>
            <p:nvPr/>
          </p:nvSpPr>
          <p:spPr>
            <a:xfrm>
              <a:off x="4337455" y="1828773"/>
              <a:ext cx="1332416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Module2_Basic_Move.mp4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327655" y="973583"/>
            <a:ext cx="1898201" cy="1070634"/>
            <a:chOff x="6327655" y="973583"/>
            <a:chExt cx="1898201" cy="1070634"/>
          </a:xfrm>
        </p:grpSpPr>
        <p:pic>
          <p:nvPicPr>
            <p:cNvPr id="30" name="Picture 2">
              <a:hlinkClick r:id="rId7" action="ppaction://hlinkfile"/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36552" y="973583"/>
              <a:ext cx="1889304" cy="10627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1" name="Rectangle 30"/>
            <p:cNvSpPr/>
            <p:nvPr/>
          </p:nvSpPr>
          <p:spPr>
            <a:xfrm>
              <a:off x="6327655" y="1828773"/>
              <a:ext cx="1210588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Module2_Basic_Fill.mp4</a:t>
              </a: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65148" y="2952750"/>
            <a:ext cx="1898201" cy="1070634"/>
            <a:chOff x="362600" y="973583"/>
            <a:chExt cx="1898201" cy="1070634"/>
          </a:xfrm>
        </p:grpSpPr>
        <p:pic>
          <p:nvPicPr>
            <p:cNvPr id="33" name="Picture 2">
              <a:hlinkClick r:id="rId8" action="ppaction://hlinkfile"/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1497" y="973583"/>
              <a:ext cx="1889304" cy="10627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4" name="Rectangle 33"/>
            <p:cNvSpPr/>
            <p:nvPr/>
          </p:nvSpPr>
          <p:spPr>
            <a:xfrm>
              <a:off x="362600" y="1828773"/>
              <a:ext cx="1467068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Module2_Basic_Combine.mp4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353131" y="2944850"/>
            <a:ext cx="1898201" cy="1070634"/>
            <a:chOff x="2344234" y="973583"/>
            <a:chExt cx="1898201" cy="1070634"/>
          </a:xfrm>
        </p:grpSpPr>
        <p:pic>
          <p:nvPicPr>
            <p:cNvPr id="41" name="Picture 2">
              <a:hlinkClick r:id="rId9" action="ppaction://hlinkfile"/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53131" y="973583"/>
              <a:ext cx="1889304" cy="10627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2" name="Rectangle 41"/>
            <p:cNvSpPr/>
            <p:nvPr/>
          </p:nvSpPr>
          <p:spPr>
            <a:xfrm>
              <a:off x="2344234" y="1828773"/>
              <a:ext cx="1718740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Module2_Basic_Structure_Tree.mp4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346352" y="2944850"/>
            <a:ext cx="1898201" cy="1070634"/>
            <a:chOff x="4337455" y="973583"/>
            <a:chExt cx="1898201" cy="1070634"/>
          </a:xfrm>
        </p:grpSpPr>
        <p:pic>
          <p:nvPicPr>
            <p:cNvPr id="44" name="Picture 2">
              <a:hlinkClick r:id="rId10" action="ppaction://hlinkfile"/>
            </p:cNvPr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46352" y="973583"/>
              <a:ext cx="1889304" cy="10627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5" name="Rectangle 44"/>
            <p:cNvSpPr/>
            <p:nvPr/>
          </p:nvSpPr>
          <p:spPr>
            <a:xfrm>
              <a:off x="4337455" y="1828773"/>
              <a:ext cx="1489510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Module2_Basic_Assembly.mp4</a:t>
              </a: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336552" y="2944850"/>
            <a:ext cx="1898201" cy="1070634"/>
            <a:chOff x="6327655" y="973583"/>
            <a:chExt cx="1898201" cy="1070634"/>
          </a:xfrm>
        </p:grpSpPr>
        <p:pic>
          <p:nvPicPr>
            <p:cNvPr id="47" name="Picture 2">
              <a:hlinkClick r:id="rId11" action="ppaction://hlinkfile"/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36552" y="973583"/>
              <a:ext cx="1889304" cy="10627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8" name="Rectangle 47"/>
            <p:cNvSpPr/>
            <p:nvPr/>
          </p:nvSpPr>
          <p:spPr>
            <a:xfrm>
              <a:off x="6327655" y="1828773"/>
              <a:ext cx="1463862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Module2_Basic_Detailing.mp4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657053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371600" y="438150"/>
            <a:ext cx="6934200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tabLst>
                <a:tab pos="400050" algn="l"/>
              </a:tabLst>
              <a:defRPr/>
            </a:pPr>
            <a:r>
              <a:rPr lang="en-US" sz="2800" b="1" kern="0" dirty="0" smtClean="0">
                <a:latin typeface="+mj-lt"/>
                <a:ea typeface="+mj-ea"/>
                <a:cs typeface="+mj-cs"/>
              </a:rPr>
              <a:t>Video </a:t>
            </a:r>
            <a:r>
              <a:rPr lang="en-US" sz="2800" b="1" kern="0" dirty="0" smtClean="0">
                <a:latin typeface="+mj-lt"/>
                <a:ea typeface="+mj-ea"/>
                <a:cs typeface="+mj-cs"/>
              </a:rPr>
              <a:t>Demos – Module 3</a:t>
            </a:r>
            <a:endParaRPr lang="en-US" sz="2800" b="1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" name="TextBox 23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362601" y="2111192"/>
            <a:ext cx="1898200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Import and Repair (09:13)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62600" y="973583"/>
            <a:ext cx="1898201" cy="1070634"/>
            <a:chOff x="362600" y="973583"/>
            <a:chExt cx="1898201" cy="1070634"/>
          </a:xfrm>
        </p:grpSpPr>
        <p:pic>
          <p:nvPicPr>
            <p:cNvPr id="2050" name="Picture 2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71497" y="973583"/>
              <a:ext cx="1889304" cy="106273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362600" y="1828773"/>
              <a:ext cx="1699504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Module3_Basic_Import_Repair.mp4</a:t>
              </a:r>
            </a:p>
          </p:txBody>
        </p:sp>
      </p:grpSp>
      <p:sp>
        <p:nvSpPr>
          <p:cNvPr id="13" name="TextBox 23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2344234" y="2111192"/>
            <a:ext cx="1898201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</a:t>
            </a:r>
            <a:r>
              <a:rPr lang="en-US" dirty="0" err="1"/>
              <a:t>Defeaturing</a:t>
            </a:r>
            <a:r>
              <a:rPr lang="en-US" dirty="0"/>
              <a:t> (10:11)</a:t>
            </a:r>
          </a:p>
        </p:txBody>
      </p:sp>
      <p:sp>
        <p:nvSpPr>
          <p:cNvPr id="15" name="TextBox 23">
            <a:hlinkClick r:id="rId6" action="ppaction://hlinkfile"/>
          </p:cNvPr>
          <p:cNvSpPr txBox="1">
            <a:spLocks noChangeArrowheads="1"/>
          </p:cNvSpPr>
          <p:nvPr/>
        </p:nvSpPr>
        <p:spPr bwMode="auto">
          <a:xfrm>
            <a:off x="4346352" y="2111192"/>
            <a:ext cx="1889304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STL Repair (16:24)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344234" y="973583"/>
            <a:ext cx="1898201" cy="1070634"/>
            <a:chOff x="2344234" y="973583"/>
            <a:chExt cx="1898201" cy="1070634"/>
          </a:xfrm>
        </p:grpSpPr>
        <p:pic>
          <p:nvPicPr>
            <p:cNvPr id="26" name="Picture 2">
              <a:hlinkClick r:id="rId5" action="ppaction://hlinkfile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53131" y="973583"/>
              <a:ext cx="1889304" cy="10627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7" name="Rectangle 26"/>
            <p:cNvSpPr/>
            <p:nvPr/>
          </p:nvSpPr>
          <p:spPr>
            <a:xfrm>
              <a:off x="2344234" y="1828773"/>
              <a:ext cx="1348446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 smtClean="0"/>
                <a:t>Module3_Defeaturing.mp4</a:t>
              </a:r>
              <a:endParaRPr lang="en-US" sz="8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337455" y="973583"/>
            <a:ext cx="1898201" cy="1070634"/>
            <a:chOff x="4337455" y="973583"/>
            <a:chExt cx="1898201" cy="1070634"/>
          </a:xfrm>
        </p:grpSpPr>
        <p:pic>
          <p:nvPicPr>
            <p:cNvPr id="28" name="Picture 2">
              <a:hlinkClick r:id="rId6" action="ppaction://hlinkfile"/>
            </p:cNvPr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46352" y="973583"/>
              <a:ext cx="1889304" cy="106273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9" name="Rectangle 28"/>
            <p:cNvSpPr/>
            <p:nvPr/>
          </p:nvSpPr>
          <p:spPr>
            <a:xfrm>
              <a:off x="4337455" y="1828773"/>
              <a:ext cx="1332416" cy="21544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Module3_STL_Repair.mp4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5971504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371600" y="438150"/>
            <a:ext cx="6934200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tabLst>
                <a:tab pos="400050" algn="l"/>
              </a:tabLst>
              <a:defRPr/>
            </a:pPr>
            <a:r>
              <a:rPr lang="en-US" sz="2800" b="1" kern="0" dirty="0" smtClean="0">
                <a:latin typeface="+mj-lt"/>
                <a:ea typeface="+mj-ea"/>
                <a:cs typeface="+mj-cs"/>
              </a:rPr>
              <a:t>Video </a:t>
            </a:r>
            <a:r>
              <a:rPr lang="en-US" sz="2800" b="1" kern="0" dirty="0" smtClean="0">
                <a:latin typeface="+mj-lt"/>
                <a:ea typeface="+mj-ea"/>
                <a:cs typeface="+mj-cs"/>
              </a:rPr>
              <a:t>Demos – Module 4</a:t>
            </a:r>
            <a:endParaRPr lang="en-US" sz="2800" b="1" kern="0" dirty="0">
              <a:latin typeface="+mj-lt"/>
              <a:ea typeface="+mj-ea"/>
              <a:cs typeface="+mj-cs"/>
            </a:endParaRPr>
          </a:p>
        </p:txBody>
      </p:sp>
      <p:sp>
        <p:nvSpPr>
          <p:cNvPr id="11" name="TextBox 23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374046" y="2001029"/>
            <a:ext cx="1581112" cy="738664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</a:t>
            </a:r>
            <a:r>
              <a:rPr lang="en-US" dirty="0" err="1"/>
              <a:t>Midsurfacing</a:t>
            </a:r>
            <a:r>
              <a:rPr lang="en-US" dirty="0"/>
              <a:t> (</a:t>
            </a:r>
            <a:r>
              <a:rPr lang="en-US" dirty="0" smtClean="0"/>
              <a:t>10:13)</a:t>
            </a:r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362600" y="1004979"/>
            <a:ext cx="1592558" cy="902718"/>
            <a:chOff x="362600" y="1008492"/>
            <a:chExt cx="1901154" cy="1003707"/>
          </a:xfrm>
        </p:grpSpPr>
        <p:pic>
          <p:nvPicPr>
            <p:cNvPr id="2050" name="Picture 2">
              <a:hlinkClick r:id="rId3" action="ppaction://hlinkfile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8545" y="1008492"/>
              <a:ext cx="1895209" cy="99291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362600" y="1772653"/>
              <a:ext cx="1707335" cy="23954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 smtClean="0"/>
                <a:t>Module4_Midsurfacing.mp4</a:t>
              </a:r>
              <a:endParaRPr lang="en-US" sz="800" dirty="0"/>
            </a:p>
          </p:txBody>
        </p:sp>
      </p:grpSp>
      <p:sp>
        <p:nvSpPr>
          <p:cNvPr id="13" name="TextBox 23">
            <a:hlinkClick r:id="rId5" action="ppaction://hlinkfile"/>
          </p:cNvPr>
          <p:cNvSpPr txBox="1">
            <a:spLocks noChangeArrowheads="1"/>
          </p:cNvSpPr>
          <p:nvPr/>
        </p:nvSpPr>
        <p:spPr bwMode="auto">
          <a:xfrm>
            <a:off x="3753562" y="2001029"/>
            <a:ext cx="1590084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Imprinting (09:42)</a:t>
            </a:r>
          </a:p>
        </p:txBody>
      </p:sp>
      <p:sp>
        <p:nvSpPr>
          <p:cNvPr id="15" name="TextBox 23">
            <a:hlinkClick r:id="rId6" action="ppaction://hlinkfile"/>
          </p:cNvPr>
          <p:cNvSpPr txBox="1">
            <a:spLocks noChangeArrowheads="1"/>
          </p:cNvSpPr>
          <p:nvPr/>
        </p:nvSpPr>
        <p:spPr bwMode="auto">
          <a:xfrm>
            <a:off x="5448067" y="2001029"/>
            <a:ext cx="1582631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Merging Faces (08:40)</a:t>
            </a:r>
          </a:p>
        </p:txBody>
      </p:sp>
      <p:sp>
        <p:nvSpPr>
          <p:cNvPr id="16" name="TextBox 23">
            <a:hlinkClick r:id="rId7" action="ppaction://hlinkfile"/>
          </p:cNvPr>
          <p:cNvSpPr txBox="1">
            <a:spLocks noChangeArrowheads="1"/>
          </p:cNvSpPr>
          <p:nvPr/>
        </p:nvSpPr>
        <p:spPr bwMode="auto">
          <a:xfrm>
            <a:off x="7162800" y="2001029"/>
            <a:ext cx="1590084" cy="738664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Simple Solid </a:t>
            </a:r>
            <a:r>
              <a:rPr lang="en-US" dirty="0" smtClean="0"/>
              <a:t>Domain (07:29</a:t>
            </a:r>
            <a:endParaRPr lang="en-US" dirty="0"/>
          </a:p>
        </p:txBody>
      </p:sp>
      <p:sp>
        <p:nvSpPr>
          <p:cNvPr id="19" name="TextBox 23">
            <a:hlinkClick r:id="rId8" action="ppaction://hlinkfile"/>
          </p:cNvPr>
          <p:cNvSpPr txBox="1">
            <a:spLocks noChangeArrowheads="1"/>
          </p:cNvSpPr>
          <p:nvPr/>
        </p:nvSpPr>
        <p:spPr bwMode="auto">
          <a:xfrm>
            <a:off x="2071678" y="4013130"/>
            <a:ext cx="1601530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Volume Enclosure (07:53)</a:t>
            </a:r>
          </a:p>
        </p:txBody>
      </p:sp>
      <p:sp>
        <p:nvSpPr>
          <p:cNvPr id="23" name="TextBox 23">
            <a:hlinkClick r:id="rId9" action="ppaction://hlinkfile"/>
          </p:cNvPr>
          <p:cNvSpPr txBox="1">
            <a:spLocks noChangeArrowheads="1"/>
          </p:cNvSpPr>
          <p:nvPr/>
        </p:nvSpPr>
        <p:spPr bwMode="auto">
          <a:xfrm>
            <a:off x="3765008" y="4013130"/>
            <a:ext cx="1590084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Volume Extract (09:37)</a:t>
            </a:r>
          </a:p>
        </p:txBody>
      </p:sp>
      <p:sp>
        <p:nvSpPr>
          <p:cNvPr id="24" name="TextBox 23">
            <a:hlinkClick r:id="rId10" action="ppaction://hlinkfile"/>
          </p:cNvPr>
          <p:cNvSpPr txBox="1">
            <a:spLocks noChangeArrowheads="1"/>
          </p:cNvSpPr>
          <p:nvPr/>
        </p:nvSpPr>
        <p:spPr bwMode="auto">
          <a:xfrm>
            <a:off x="5448066" y="4013130"/>
            <a:ext cx="1594077" cy="738664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Volume Decomposition (07:52)</a:t>
            </a:r>
          </a:p>
        </p:txBody>
      </p:sp>
      <p:sp>
        <p:nvSpPr>
          <p:cNvPr id="25" name="TextBox 23">
            <a:hlinkClick r:id="rId11" action="ppaction://hlinkfile"/>
          </p:cNvPr>
          <p:cNvSpPr txBox="1">
            <a:spLocks noChangeArrowheads="1"/>
          </p:cNvSpPr>
          <p:nvPr/>
        </p:nvSpPr>
        <p:spPr bwMode="auto">
          <a:xfrm>
            <a:off x="7181699" y="4013130"/>
            <a:ext cx="1625894" cy="523220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Driving Dimensions (08:16)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071676" y="999267"/>
            <a:ext cx="1590085" cy="895739"/>
            <a:chOff x="2344233" y="1010040"/>
            <a:chExt cx="1898202" cy="995946"/>
          </a:xfrm>
        </p:grpSpPr>
        <p:pic>
          <p:nvPicPr>
            <p:cNvPr id="26" name="Picture 2">
              <a:hlinkClick r:id="rId12" action="ppaction://hlinkfile"/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53131" y="1010040"/>
              <a:ext cx="1889304" cy="9898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7" name="Rectangle 26"/>
            <p:cNvSpPr/>
            <p:nvPr/>
          </p:nvSpPr>
          <p:spPr>
            <a:xfrm>
              <a:off x="2344233" y="1629556"/>
              <a:ext cx="1889304" cy="37643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800" dirty="0"/>
                <a:t>Module4_Manual_Midsurfacing.mp4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759498" y="999267"/>
            <a:ext cx="1584146" cy="895508"/>
            <a:chOff x="4344543" y="1010040"/>
            <a:chExt cx="1891113" cy="995691"/>
          </a:xfrm>
        </p:grpSpPr>
        <p:pic>
          <p:nvPicPr>
            <p:cNvPr id="28" name="Picture 2">
              <a:hlinkClick r:id="rId5" action="ppaction://hlinkfile"/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46352" y="1010040"/>
              <a:ext cx="1889304" cy="9898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29" name="Rectangle 28"/>
            <p:cNvSpPr/>
            <p:nvPr/>
          </p:nvSpPr>
          <p:spPr>
            <a:xfrm>
              <a:off x="4344543" y="1766185"/>
              <a:ext cx="1542763" cy="23954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Module4_Split_Faces.mp4</a:t>
              </a: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440614" y="992162"/>
            <a:ext cx="1590085" cy="896639"/>
            <a:chOff x="6327654" y="1010040"/>
            <a:chExt cx="1898202" cy="996948"/>
          </a:xfrm>
        </p:grpSpPr>
        <p:pic>
          <p:nvPicPr>
            <p:cNvPr id="30" name="Picture 2">
              <a:hlinkClick r:id="rId6" action="ppaction://hlinkfile"/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36552" y="1010040"/>
              <a:ext cx="1889304" cy="98981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1" name="Rectangle 30"/>
            <p:cNvSpPr/>
            <p:nvPr/>
          </p:nvSpPr>
          <p:spPr>
            <a:xfrm>
              <a:off x="6327654" y="1767442"/>
              <a:ext cx="1678887" cy="23954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800" dirty="0" smtClean="0"/>
                <a:t>Module4_Merge_Faces.mp4</a:t>
              </a:r>
              <a:endParaRPr lang="en-US" sz="800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7170252" y="1004339"/>
            <a:ext cx="1582631" cy="895478"/>
            <a:chOff x="6336552" y="1010040"/>
            <a:chExt cx="1889304" cy="995657"/>
          </a:xfrm>
        </p:grpSpPr>
        <p:pic>
          <p:nvPicPr>
            <p:cNvPr id="38" name="Picture 2">
              <a:hlinkClick r:id="rId7" action="ppaction://hlinkfile"/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36552" y="1010040"/>
              <a:ext cx="1889304" cy="9898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6341319" y="1766151"/>
              <a:ext cx="1868080" cy="23954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Module4_Create_Structural.mp4</a:t>
              </a:r>
            </a:p>
          </p:txBody>
        </p:sp>
      </p:grpSp>
      <p:sp>
        <p:nvSpPr>
          <p:cNvPr id="49" name="TextBox 23">
            <a:hlinkClick r:id="rId12" action="ppaction://hlinkfile"/>
          </p:cNvPr>
          <p:cNvSpPr txBox="1">
            <a:spLocks noChangeArrowheads="1"/>
          </p:cNvSpPr>
          <p:nvPr/>
        </p:nvSpPr>
        <p:spPr bwMode="auto">
          <a:xfrm>
            <a:off x="2071677" y="2006163"/>
            <a:ext cx="1590084" cy="738664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</a:t>
            </a:r>
            <a:r>
              <a:rPr lang="en-US" dirty="0" smtClean="0"/>
              <a:t>Manual </a:t>
            </a:r>
            <a:r>
              <a:rPr lang="en-US" dirty="0" err="1"/>
              <a:t>Midsurfacing</a:t>
            </a:r>
            <a:r>
              <a:rPr lang="en-US" dirty="0"/>
              <a:t> (05:48)</a:t>
            </a:r>
          </a:p>
        </p:txBody>
      </p:sp>
      <p:grpSp>
        <p:nvGrpSpPr>
          <p:cNvPr id="50" name="Group 49"/>
          <p:cNvGrpSpPr/>
          <p:nvPr/>
        </p:nvGrpSpPr>
        <p:grpSpPr>
          <a:xfrm>
            <a:off x="374046" y="3013724"/>
            <a:ext cx="1592558" cy="897490"/>
            <a:chOff x="362600" y="1008494"/>
            <a:chExt cx="1901154" cy="997893"/>
          </a:xfrm>
        </p:grpSpPr>
        <p:pic>
          <p:nvPicPr>
            <p:cNvPr id="51" name="Picture 2">
              <a:hlinkClick r:id="rId17" action="ppaction://hlinkfile"/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68545" y="1008494"/>
              <a:ext cx="1895209" cy="99291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2" name="Rectangle 51"/>
            <p:cNvSpPr/>
            <p:nvPr/>
          </p:nvSpPr>
          <p:spPr>
            <a:xfrm>
              <a:off x="362600" y="1629959"/>
              <a:ext cx="1895209" cy="37642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800" dirty="0"/>
                <a:t>Module4_Create_Fluid_Volume.mp4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2083123" y="3008009"/>
            <a:ext cx="1609736" cy="896718"/>
            <a:chOff x="2344234" y="1010040"/>
            <a:chExt cx="1921661" cy="997037"/>
          </a:xfrm>
        </p:grpSpPr>
        <p:pic>
          <p:nvPicPr>
            <p:cNvPr id="54" name="Picture 2">
              <a:hlinkClick r:id="rId8" action="ppaction://hlinkfile"/>
            </p:cNvPr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2353131" y="1010040"/>
              <a:ext cx="1889304" cy="9898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5" name="Rectangle 54"/>
            <p:cNvSpPr/>
            <p:nvPr/>
          </p:nvSpPr>
          <p:spPr>
            <a:xfrm>
              <a:off x="2344234" y="1767530"/>
              <a:ext cx="1921661" cy="23954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Module4_Volume_Enclosure.mp4</a:t>
              </a: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768734" y="3008009"/>
            <a:ext cx="1590084" cy="898777"/>
            <a:chOff x="4341903" y="1010040"/>
            <a:chExt cx="1898201" cy="999326"/>
          </a:xfrm>
        </p:grpSpPr>
        <p:pic>
          <p:nvPicPr>
            <p:cNvPr id="57" name="Picture 2">
              <a:hlinkClick r:id="rId9" action="ppaction://hlinkfile"/>
            </p:cNvPr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346352" y="1010040"/>
              <a:ext cx="1889304" cy="9898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58" name="Rectangle 57"/>
            <p:cNvSpPr/>
            <p:nvPr/>
          </p:nvSpPr>
          <p:spPr>
            <a:xfrm>
              <a:off x="4341903" y="1632943"/>
              <a:ext cx="1898201" cy="37642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800" dirty="0"/>
                <a:t>Module4_Internal_Volume_Extract.mp4</a:t>
              </a: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454005" y="3000904"/>
            <a:ext cx="1588139" cy="895478"/>
            <a:chOff x="6329977" y="1010040"/>
            <a:chExt cx="1895879" cy="995657"/>
          </a:xfrm>
        </p:grpSpPr>
        <p:pic>
          <p:nvPicPr>
            <p:cNvPr id="60" name="Picture 2">
              <a:hlinkClick r:id="rId10" action="ppaction://hlinkfile"/>
            </p:cNvPr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36552" y="1010040"/>
              <a:ext cx="1889304" cy="98982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61" name="Rectangle 60"/>
            <p:cNvSpPr/>
            <p:nvPr/>
          </p:nvSpPr>
          <p:spPr>
            <a:xfrm>
              <a:off x="6329977" y="1766151"/>
              <a:ext cx="1571466" cy="23954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none">
              <a:spAutoFit/>
            </a:bodyPr>
            <a:lstStyle/>
            <a:p>
              <a:r>
                <a:rPr lang="en-US" sz="800" dirty="0"/>
                <a:t>Module4_Partitioning.mp4</a:t>
              </a: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176191" y="3013081"/>
            <a:ext cx="1590084" cy="895912"/>
            <a:chOff x="6329977" y="1010040"/>
            <a:chExt cx="1898201" cy="996139"/>
          </a:xfrm>
        </p:grpSpPr>
        <p:pic>
          <p:nvPicPr>
            <p:cNvPr id="63" name="Picture 2">
              <a:hlinkClick r:id="rId11" action="ppaction://hlinkfile"/>
            </p:cNvPr>
            <p:cNvPicPr>
              <a:picLocks noChangeAspect="1"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336552" y="1010040"/>
              <a:ext cx="1889304" cy="989819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64" name="Rectangle 63"/>
            <p:cNvSpPr/>
            <p:nvPr/>
          </p:nvSpPr>
          <p:spPr>
            <a:xfrm>
              <a:off x="6329977" y="1629751"/>
              <a:ext cx="1898201" cy="37642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txBody>
            <a:bodyPr wrap="square">
              <a:spAutoFit/>
            </a:bodyPr>
            <a:lstStyle/>
            <a:p>
              <a:r>
                <a:rPr lang="en-US" sz="800" dirty="0"/>
                <a:t>Module4_Groups_Annotations.mp4</a:t>
              </a:r>
            </a:p>
          </p:txBody>
        </p:sp>
      </p:grpSp>
      <p:sp>
        <p:nvSpPr>
          <p:cNvPr id="65" name="TextBox 23">
            <a:hlinkClick r:id="rId17" action="ppaction://hlinkfile"/>
          </p:cNvPr>
          <p:cNvSpPr txBox="1">
            <a:spLocks noChangeArrowheads="1"/>
          </p:cNvSpPr>
          <p:nvPr/>
        </p:nvSpPr>
        <p:spPr bwMode="auto">
          <a:xfrm>
            <a:off x="362600" y="4013130"/>
            <a:ext cx="1604004" cy="738664"/>
          </a:xfrm>
          <a:prstGeom prst="rect">
            <a:avLst/>
          </a:prstGeom>
          <a:solidFill>
            <a:srgbClr val="FFC000">
              <a:alpha val="50196"/>
            </a:srgbClr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>
            <a:defPPr>
              <a:defRPr lang="en-US"/>
            </a:defPPr>
            <a:lvl1pPr marL="3175" indent="-3175" algn="ctr">
              <a:spcBef>
                <a:spcPct val="20000"/>
              </a:spcBef>
              <a:buClr>
                <a:srgbClr val="16707C"/>
              </a:buClr>
              <a:defRPr sz="1400" b="0" kern="0"/>
            </a:lvl1pPr>
          </a:lstStyle>
          <a:p>
            <a:r>
              <a:rPr lang="en-US" dirty="0"/>
              <a:t>Demo of </a:t>
            </a:r>
            <a:r>
              <a:rPr lang="en-US" dirty="0" smtClean="0"/>
              <a:t>Simple </a:t>
            </a:r>
            <a:r>
              <a:rPr lang="en-US" dirty="0"/>
              <a:t>Fluid </a:t>
            </a:r>
            <a:r>
              <a:rPr lang="en-US" dirty="0" smtClean="0"/>
              <a:t>Domain (09:58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7532361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any Overview3">
  <a:themeElements>
    <a:clrScheme name="Custom 1">
      <a:dk1>
        <a:sysClr val="windowText" lastClr="000000"/>
      </a:dk1>
      <a:lt1>
        <a:srgbClr val="FFFFFF"/>
      </a:lt1>
      <a:dk2>
        <a:srgbClr val="FFDD00"/>
      </a:dk2>
      <a:lt2>
        <a:srgbClr val="0079C1"/>
      </a:lt2>
      <a:accent1>
        <a:srgbClr val="003C60"/>
      </a:accent1>
      <a:accent2>
        <a:srgbClr val="5888A5"/>
      </a:accent2>
      <a:accent3>
        <a:srgbClr val="0F378F"/>
      </a:accent3>
      <a:accent4>
        <a:srgbClr val="40474A"/>
      </a:accent4>
      <a:accent5>
        <a:srgbClr val="3A8DF2"/>
      </a:accent5>
      <a:accent6>
        <a:srgbClr val="BCBEC0"/>
      </a:accent6>
      <a:hlink>
        <a:srgbClr val="414042"/>
      </a:hlink>
      <a:folHlink>
        <a:srgbClr val="003C60"/>
      </a:folHlink>
    </a:clrScheme>
    <a:fontScheme name="Custom 2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1">
            <a:lumMod val="75000"/>
          </a:schemeClr>
        </a:solidFill>
        <a:ln w="12700" cap="sq" algn="ctr">
          <a:noFill/>
          <a:miter lim="800000"/>
          <a:headEnd/>
          <a:tailEnd/>
        </a:ln>
        <a:effectLst/>
      </a:spPr>
      <a:bodyPr wrap="none" rtlCol="0" anchor="ctr"/>
      <a:lstStyle>
        <a:defPPr algn="ctr">
          <a:defRPr b="1" dirty="0" smtClean="0">
            <a:solidFill>
              <a:schemeClr val="bg1"/>
            </a:solidFill>
            <a:latin typeface="Arial Narrow" pitchFamily="34" charset="0"/>
          </a:defRPr>
        </a:defPPr>
      </a:lstStyle>
    </a:spDef>
    <a:lnDef>
      <a:spPr bwMode="auto">
        <a:solidFill>
          <a:schemeClr val="accent2"/>
        </a:solidFill>
        <a:ln w="19050" cap="sq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12700" cap="sq" algn="ctr">
          <a:noFill/>
          <a:miter lim="800000"/>
          <a:headEnd/>
          <a:tailEnd/>
        </a:ln>
        <a:effectLst/>
      </a:spPr>
      <a:bodyPr wrap="square" rtlCol="0">
        <a:spAutoFit/>
      </a:bodyPr>
      <a:lstStyle>
        <a:defPPr>
          <a:defRPr b="1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10845</TotalTime>
  <Words>207</Words>
  <Application>Microsoft Office PowerPoint</Application>
  <PresentationFormat>On-screen Show (16:9)</PresentationFormat>
  <Paragraphs>56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Company Overview3</vt:lpstr>
      <vt:lpstr>Demo Videos</vt:lpstr>
      <vt:lpstr>PowerPoint Presentation</vt:lpstr>
      <vt:lpstr>PowerPoint Presentation</vt:lpstr>
      <vt:lpstr>PowerPoint Presentation</vt:lpstr>
      <vt:lpstr>PowerPoint Presentation</vt:lpstr>
    </vt:vector>
  </TitlesOfParts>
  <Company>ANSYS,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2012 Sales Conference Theme and Team Building</dc:title>
  <dc:creator>dkhart</dc:creator>
  <cp:lastModifiedBy>Manish Kumar</cp:lastModifiedBy>
  <cp:revision>255</cp:revision>
  <dcterms:created xsi:type="dcterms:W3CDTF">2011-07-29T14:53:26Z</dcterms:created>
  <dcterms:modified xsi:type="dcterms:W3CDTF">2015-05-18T18:45:51Z</dcterms:modified>
</cp:coreProperties>
</file>