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4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10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27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9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3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1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01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72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B22F-A69C-4111-822C-E6EC21580B7A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4F59-3D78-4A08-A0A3-6C3C86F4F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36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CÁLCULO ESTEQUIOMÉTRICO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60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81848" cy="11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8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7640"/>
            <a:ext cx="8535467" cy="460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9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2. a</a:t>
            </a:r>
          </a:p>
          <a:p>
            <a:pPr marL="0" indent="0">
              <a:buNone/>
            </a:pPr>
            <a:r>
              <a:rPr lang="pt-BR" dirty="0" smtClean="0"/>
              <a:t>3. c</a:t>
            </a:r>
          </a:p>
          <a:p>
            <a:pPr marL="0" indent="0">
              <a:buNone/>
            </a:pPr>
            <a:r>
              <a:rPr lang="pt-BR" dirty="0" smtClean="0"/>
              <a:t>4. b</a:t>
            </a:r>
          </a:p>
          <a:p>
            <a:pPr marL="0" indent="0">
              <a:buNone/>
            </a:pPr>
            <a:r>
              <a:rPr lang="pt-BR" dirty="0" smtClean="0"/>
              <a:t>5. d</a:t>
            </a:r>
          </a:p>
          <a:p>
            <a:pPr marL="0" indent="0">
              <a:buNone/>
            </a:pPr>
            <a:r>
              <a:rPr lang="pt-BR" dirty="0" smtClean="0"/>
              <a:t>6. 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41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pt-BR" sz="2400" b="1" dirty="0" smtClean="0"/>
              <a:t>Quando o dado é expresso em massa e a pergunta em volume (ou vice-versa)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Calcular o volume de gás carbônico obtido, nas condições normais de pressão e temperatura, por calcinação de 200 g de carbonato de cálcio.</a:t>
            </a:r>
          </a:p>
          <a:p>
            <a:pPr marL="0" indent="0" algn="just">
              <a:buNone/>
            </a:pPr>
            <a:r>
              <a:rPr lang="pt-BR" sz="2400" dirty="0" smtClean="0"/>
              <a:t>Massas Atômicas: C= 12; O= 16; Ca= 40).</a:t>
            </a:r>
          </a:p>
          <a:p>
            <a:pPr marL="0" indent="0" algn="just">
              <a:buNone/>
            </a:pPr>
            <a:r>
              <a:rPr lang="pt-BR" sz="2400" dirty="0" smtClean="0"/>
              <a:t>Equação balanceada:                 CaCO</a:t>
            </a:r>
            <a:r>
              <a:rPr lang="pt-BR" sz="1400" dirty="0" smtClean="0"/>
              <a:t>3</a:t>
            </a:r>
            <a:r>
              <a:rPr lang="pt-BR" sz="2400" dirty="0" smtClean="0"/>
              <a:t>      +        </a:t>
            </a:r>
            <a:r>
              <a:rPr lang="pt-BR" sz="2400" dirty="0" err="1" smtClean="0"/>
              <a:t>CaO</a:t>
            </a:r>
            <a:r>
              <a:rPr lang="pt-BR" sz="2400" dirty="0" smtClean="0"/>
              <a:t> 	            CO</a:t>
            </a:r>
            <a:r>
              <a:rPr lang="pt-BR" sz="1400" dirty="0" smtClean="0"/>
              <a:t>2</a:t>
            </a:r>
          </a:p>
          <a:p>
            <a:pPr marL="0" indent="0" algn="just">
              <a:buNone/>
            </a:pPr>
            <a:r>
              <a:rPr lang="pt-BR" sz="2400" dirty="0" smtClean="0"/>
              <a:t>Informação da equação: 1 mol de CaCO</a:t>
            </a:r>
            <a:r>
              <a:rPr lang="pt-BR" sz="1400" dirty="0" smtClean="0"/>
              <a:t>3</a:t>
            </a:r>
            <a:r>
              <a:rPr lang="pt-BR" sz="2400" dirty="0" smtClean="0"/>
              <a:t>                         1 mol de CO</a:t>
            </a:r>
            <a:r>
              <a:rPr lang="pt-BR" sz="1400" dirty="0" smtClean="0"/>
              <a:t>2</a:t>
            </a:r>
          </a:p>
          <a:p>
            <a:pPr marL="0" indent="0" algn="just">
              <a:buNone/>
            </a:pPr>
            <a:r>
              <a:rPr lang="pt-BR" sz="2400" dirty="0" smtClean="0"/>
              <a:t>			             100 g                                   22,4 L (CNPT)</a:t>
            </a:r>
          </a:p>
          <a:p>
            <a:pPr marL="0" indent="0" algn="just">
              <a:buNone/>
            </a:pPr>
            <a:r>
              <a:rPr lang="pt-BR" sz="2400" dirty="0" smtClean="0"/>
              <a:t>         V</a:t>
            </a:r>
            <a:r>
              <a:rPr lang="pt-BR" sz="1400" dirty="0" smtClean="0"/>
              <a:t>0</a:t>
            </a:r>
            <a:r>
              <a:rPr lang="pt-BR" sz="2400" dirty="0" smtClean="0"/>
              <a:t>= 44,8 L (CNPT)</a:t>
            </a:r>
            <a:r>
              <a:rPr lang="pt-BR" dirty="0" smtClean="0"/>
              <a:t>	</a:t>
            </a:r>
            <a:r>
              <a:rPr lang="pt-BR" sz="2400" dirty="0" smtClean="0"/>
              <a:t>200 g                                      V</a:t>
            </a:r>
            <a:r>
              <a:rPr lang="pt-BR" sz="1400" dirty="0" smtClean="0"/>
              <a:t>0</a:t>
            </a: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660232" y="4241112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899021" y="393305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508104" y="4653136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860032" y="5157192"/>
            <a:ext cx="20389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860032" y="5714699"/>
            <a:ext cx="20389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283968" y="587727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380312" y="587727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flipH="1">
            <a:off x="3491878" y="6157089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Dado em massa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88224" y="6211669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Pergunta em Volume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759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9560"/>
            <a:ext cx="8196224" cy="243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172"/>
            <a:ext cx="8273034" cy="223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1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24421" cy="53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68344" y="1268760"/>
            <a:ext cx="432048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668344" y="3284984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72200" y="6309320"/>
            <a:ext cx="1800200" cy="432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380312" y="5517232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380312" y="4725144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96336" y="4077166"/>
            <a:ext cx="576064" cy="28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812360" y="3789040"/>
            <a:ext cx="18366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220072" y="6611486"/>
            <a:ext cx="1368152" cy="216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47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14. d</a:t>
            </a:r>
          </a:p>
          <a:p>
            <a:pPr marL="0" indent="0">
              <a:buNone/>
            </a:pPr>
            <a:r>
              <a:rPr lang="pt-BR" dirty="0" smtClean="0"/>
              <a:t>15. d</a:t>
            </a:r>
          </a:p>
          <a:p>
            <a:pPr marL="0" indent="0">
              <a:buNone/>
            </a:pPr>
            <a:r>
              <a:rPr lang="pt-BR" dirty="0" smtClean="0"/>
              <a:t>16. c</a:t>
            </a:r>
          </a:p>
          <a:p>
            <a:pPr marL="0" indent="0">
              <a:buNone/>
            </a:pPr>
            <a:r>
              <a:rPr lang="pt-BR" dirty="0" smtClean="0"/>
              <a:t>17. b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339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3) Quando o dado e a pergunta são expressos em volume</a:t>
            </a:r>
          </a:p>
          <a:p>
            <a:pPr marL="0" indent="0" algn="just">
              <a:buNone/>
            </a:pPr>
            <a:r>
              <a:rPr lang="pt-BR" sz="2400" dirty="0" smtClean="0"/>
              <a:t>Um volume de 15 L de hidrogênio, medido a 15 °C e 720 mmHg, reage completamente com cloro.  Qual é o volume de gás clorídrico produzido na mesma temperatura e pressão?</a:t>
            </a:r>
          </a:p>
          <a:p>
            <a:pPr marL="0" indent="0" algn="just">
              <a:buNone/>
            </a:pPr>
            <a:r>
              <a:rPr lang="pt-BR" sz="2400" dirty="0" smtClean="0"/>
              <a:t>Equação balanceada:                   H</a:t>
            </a:r>
            <a:r>
              <a:rPr lang="pt-BR" sz="1400" dirty="0" smtClean="0"/>
              <a:t>2</a:t>
            </a:r>
            <a:r>
              <a:rPr lang="pt-BR" sz="2400" dirty="0" smtClean="0"/>
              <a:t>(g)      +      Cl</a:t>
            </a:r>
            <a:r>
              <a:rPr lang="pt-BR" sz="1400" dirty="0" smtClean="0"/>
              <a:t>2</a:t>
            </a:r>
            <a:r>
              <a:rPr lang="pt-BR" sz="2400" dirty="0" smtClean="0"/>
              <a:t>(g)            2HCl(g)  </a:t>
            </a:r>
          </a:p>
          <a:p>
            <a:pPr marL="0" indent="0" algn="just">
              <a:buNone/>
            </a:pPr>
            <a:r>
              <a:rPr lang="pt-BR" sz="2400" dirty="0" smtClean="0"/>
              <a:t>Informação da equação:     1 volume de H</a:t>
            </a:r>
            <a:r>
              <a:rPr lang="pt-BR" sz="1400" dirty="0" smtClean="0"/>
              <a:t>2</a:t>
            </a:r>
            <a:r>
              <a:rPr lang="pt-BR" sz="2400" dirty="0" smtClean="0"/>
              <a:t>                volumes de </a:t>
            </a:r>
            <a:r>
              <a:rPr lang="pt-BR" sz="2400" dirty="0" err="1" smtClean="0"/>
              <a:t>HCl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	     1 L                                      2 L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	     15 L                                     V</a:t>
            </a:r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588224" y="3433313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868144" y="3933056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796136" y="36324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produz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5099864" y="4298864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99864" y="4725144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572000" y="5013176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524328" y="4949552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04012" y="5383556"/>
            <a:ext cx="15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Dado  em volume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04248" y="53815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Pergunta em volume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51520" y="501226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V= 30 L de </a:t>
            </a:r>
            <a:r>
              <a:rPr lang="pt-BR" dirty="0" err="1" smtClean="0"/>
              <a:t>HCl</a:t>
            </a:r>
            <a:r>
              <a:rPr lang="pt-BR" dirty="0" smtClean="0"/>
              <a:t> (a 15 °C e 720 mmHg)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9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t-BR" sz="2800" dirty="0" smtClean="0"/>
                  <a:t>O cálculo estequiométrico entre </a:t>
                </a:r>
                <a:r>
                  <a:rPr lang="pt-BR" sz="2800" b="1" dirty="0" smtClean="0"/>
                  <a:t>volume de gases </a:t>
                </a:r>
                <a:r>
                  <a:rPr lang="pt-BR" sz="2800" dirty="0" smtClean="0"/>
                  <a:t>é um cálculo </a:t>
                </a:r>
                <a:r>
                  <a:rPr lang="pt-BR" sz="2800" b="1" dirty="0" smtClean="0"/>
                  <a:t>direto</a:t>
                </a:r>
                <a:r>
                  <a:rPr lang="pt-BR" sz="2800" dirty="0" smtClean="0"/>
                  <a:t> e </a:t>
                </a:r>
                <a:r>
                  <a:rPr lang="pt-BR" sz="2800" b="1" dirty="0" smtClean="0"/>
                  <a:t>imediato</a:t>
                </a:r>
                <a:r>
                  <a:rPr lang="pt-BR" sz="2800" dirty="0" smtClean="0"/>
                  <a:t>, desde que os gases estejam </a:t>
                </a:r>
                <a:r>
                  <a:rPr lang="pt-BR" sz="2800" b="1" dirty="0" smtClean="0"/>
                  <a:t>nas mesmas condições de pressão e temperatura</a:t>
                </a:r>
                <a:r>
                  <a:rPr lang="pt-BR" sz="2800" dirty="0" smtClean="0"/>
                  <a:t>. De fato, as leis volumétricas de Gay-Lussac e a lei de Avogadro permitem afirmar que a </a:t>
                </a:r>
                <a:r>
                  <a:rPr lang="pt-BR" sz="2800" b="1" dirty="0" smtClean="0"/>
                  <a:t>proporção dos volumes gasosos </a:t>
                </a:r>
                <a:r>
                  <a:rPr lang="pt-BR" sz="2800" dirty="0" smtClean="0"/>
                  <a:t>que reagem e são produzidos numa reação </a:t>
                </a:r>
                <a:r>
                  <a:rPr lang="pt-BR" sz="2800" b="1" dirty="0" smtClean="0"/>
                  <a:t>coincide</a:t>
                </a:r>
                <a:r>
                  <a:rPr lang="pt-BR" sz="2800" dirty="0" smtClean="0"/>
                  <a:t> com a própria </a:t>
                </a:r>
                <a:r>
                  <a:rPr lang="pt-BR" sz="2800" b="1" dirty="0" smtClean="0"/>
                  <a:t>proporção dos coeficientes da equação química </a:t>
                </a:r>
                <a:r>
                  <a:rPr lang="pt-BR" sz="2800" dirty="0" smtClean="0"/>
                  <a:t>dessa reação.</a:t>
                </a:r>
              </a:p>
              <a:p>
                <a:pPr algn="just"/>
                <a:r>
                  <a:rPr lang="pt-BR" sz="2800" dirty="0" smtClean="0"/>
                  <a:t>No entanto, se o dado e a pergunta do problema são volumes gasosos em condições diferentes de pressão e temperatura entre si, devemos usar a relação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𝑃𝑉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pt-BR" sz="2800" dirty="0" smtClean="0"/>
                  <a:t> no início ou no fim dos cálculos, pois a regra de três </a:t>
                </a:r>
                <a:r>
                  <a:rPr lang="pt-BR" sz="2800" b="1" dirty="0" smtClean="0"/>
                  <a:t>somente admite volumes nas mesmas pressão e temperatura</a:t>
                </a:r>
                <a:r>
                  <a:rPr lang="pt-BR" sz="2800" dirty="0" smtClean="0"/>
                  <a:t> (quaisquer que sejam P e T).</a:t>
                </a: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963" t="-963" r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8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41868" cy="21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9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Definição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Cálculo estequiométrico </a:t>
            </a:r>
            <a:r>
              <a:rPr lang="pt-BR" dirty="0" smtClean="0"/>
              <a:t>ou </a:t>
            </a:r>
            <a:r>
              <a:rPr lang="pt-BR" b="1" dirty="0" smtClean="0"/>
              <a:t>estequiometria</a:t>
            </a:r>
            <a:r>
              <a:rPr lang="pt-BR" dirty="0" smtClean="0"/>
              <a:t> (do grego: </a:t>
            </a:r>
            <a:r>
              <a:rPr lang="pt-BR" i="1" dirty="0" err="1" smtClean="0"/>
              <a:t>stoikheion</a:t>
            </a:r>
            <a:r>
              <a:rPr lang="pt-BR" dirty="0" smtClean="0"/>
              <a:t>, elemento; </a:t>
            </a:r>
            <a:r>
              <a:rPr lang="pt-BR" i="1" dirty="0" err="1" smtClean="0"/>
              <a:t>metron</a:t>
            </a:r>
            <a:r>
              <a:rPr lang="pt-BR" dirty="0" smtClean="0"/>
              <a:t>, medição) é o cálculo das quantidades de reagentes e/ou produto das reações químicas feito com base nas leis das reações químicas feito com base nas leis das reações e executando, em geral, com o auxílio das equações químicas correspondentes.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47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25. 6 L de NH</a:t>
            </a:r>
            <a:r>
              <a:rPr lang="pt-BR" baseline="-25000" dirty="0"/>
              <a:t>3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26. c</a:t>
            </a:r>
          </a:p>
          <a:p>
            <a:pPr marL="0" indent="0">
              <a:buNone/>
            </a:pPr>
            <a:r>
              <a:rPr lang="pt-BR" dirty="0"/>
              <a:t>27. 20 L de O</a:t>
            </a:r>
            <a:r>
              <a:rPr lang="pt-BR" baseline="-25000" dirty="0"/>
              <a:t>2</a:t>
            </a:r>
            <a:r>
              <a:rPr lang="pt-BR" dirty="0"/>
              <a:t> e 40 L de CO</a:t>
            </a:r>
            <a:r>
              <a:rPr lang="pt-BR" baseline="-25000" dirty="0"/>
              <a:t>2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64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4) Quando o dado é expresso em massa e a pergunta em mols (ou vice-versa)</a:t>
            </a:r>
          </a:p>
          <a:p>
            <a:pPr marL="0" indent="0" algn="just">
              <a:buNone/>
            </a:pPr>
            <a:r>
              <a:rPr lang="pt-BR" sz="2400" dirty="0" smtClean="0"/>
              <a:t>Quantos mols de ácido clorídrico são necessários para produzir 23,4 gramas de cloreto de sódio. (Massas Atômicas: Na=23; Cl=35,5)</a:t>
            </a:r>
          </a:p>
          <a:p>
            <a:pPr marL="0" indent="0" algn="just">
              <a:buNone/>
            </a:pPr>
            <a:r>
              <a:rPr lang="pt-BR" sz="2400" dirty="0" smtClean="0"/>
              <a:t>Equação balanceada:              </a:t>
            </a:r>
            <a:r>
              <a:rPr lang="pt-BR" sz="2400" dirty="0" err="1" smtClean="0"/>
              <a:t>HCl</a:t>
            </a:r>
            <a:r>
              <a:rPr lang="pt-BR" sz="2400" dirty="0" smtClean="0"/>
              <a:t>     +     </a:t>
            </a:r>
            <a:r>
              <a:rPr lang="pt-BR" sz="2400" dirty="0" err="1" smtClean="0"/>
              <a:t>NaOH</a:t>
            </a:r>
            <a:r>
              <a:rPr lang="pt-BR" sz="2400" dirty="0" smtClean="0"/>
              <a:t>             </a:t>
            </a:r>
            <a:r>
              <a:rPr lang="pt-BR" sz="2400" dirty="0" err="1" smtClean="0"/>
              <a:t>NaCl</a:t>
            </a:r>
            <a:r>
              <a:rPr lang="pt-BR" sz="2400" dirty="0" smtClean="0"/>
              <a:t>       H</a:t>
            </a:r>
            <a:r>
              <a:rPr lang="pt-BR" sz="1400" dirty="0" smtClean="0"/>
              <a:t>2</a:t>
            </a:r>
            <a:r>
              <a:rPr lang="pt-BR" sz="2400" dirty="0" smtClean="0"/>
              <a:t>O</a:t>
            </a:r>
          </a:p>
          <a:p>
            <a:pPr marL="0" indent="0" algn="just">
              <a:buNone/>
            </a:pPr>
            <a:r>
              <a:rPr lang="pt-BR" sz="2400" dirty="0" smtClean="0"/>
              <a:t>Informação da equação: 1 mol de </a:t>
            </a:r>
            <a:r>
              <a:rPr lang="pt-BR" sz="2400" dirty="0" err="1" smtClean="0"/>
              <a:t>HCl</a:t>
            </a:r>
            <a:r>
              <a:rPr lang="pt-BR" sz="2400" dirty="0" smtClean="0"/>
              <a:t>                        1 mol de </a:t>
            </a:r>
            <a:r>
              <a:rPr lang="pt-BR" sz="2400" dirty="0" err="1" smtClean="0"/>
              <a:t>NaCl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             1 mol                                     58,5 g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	   n			       23,4 g  </a:t>
            </a:r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201082" y="3789040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417533" y="4221088"/>
            <a:ext cx="1251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510387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produz</a:t>
            </a:r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5047522" y="4661520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047522" y="5157192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496995" y="530120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740352" y="530120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575336" y="56208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Pergunta </a:t>
            </a:r>
          </a:p>
          <a:p>
            <a:pPr algn="ctr"/>
            <a:r>
              <a:rPr lang="pt-BR" dirty="0" smtClean="0"/>
              <a:t>em mols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50547" y="563580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Dado em </a:t>
            </a:r>
          </a:p>
          <a:p>
            <a:pPr algn="ctr"/>
            <a:r>
              <a:rPr lang="pt-BR" dirty="0" smtClean="0"/>
              <a:t>massa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507037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n= 0,4 mol de </a:t>
            </a:r>
            <a:r>
              <a:rPr lang="pt-BR" sz="2400" dirty="0" err="1" smtClean="0"/>
              <a:t>HCl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4903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538667" cy="25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7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05876" cy="214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132856"/>
            <a:ext cx="28803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512" y="3573016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28. c</a:t>
            </a:r>
          </a:p>
          <a:p>
            <a:pPr marL="0" indent="0">
              <a:buNone/>
            </a:pPr>
            <a:r>
              <a:rPr lang="pt-BR" dirty="0"/>
              <a:t>29. e</a:t>
            </a:r>
          </a:p>
          <a:p>
            <a:pPr marL="0" indent="0">
              <a:buNone/>
            </a:pPr>
            <a:r>
              <a:rPr lang="pt-BR" dirty="0"/>
              <a:t>30. b</a:t>
            </a:r>
          </a:p>
          <a:p>
            <a:pPr marL="0" indent="0">
              <a:buNone/>
            </a:pPr>
            <a:r>
              <a:rPr lang="pt-BR" dirty="0"/>
              <a:t>31. d</a:t>
            </a:r>
          </a:p>
          <a:p>
            <a:pPr marL="0" indent="0">
              <a:buNone/>
            </a:pPr>
            <a:r>
              <a:rPr lang="pt-BR" dirty="0"/>
              <a:t>32. a) Zn + 2HCl            ZnCl</a:t>
            </a:r>
            <a:r>
              <a:rPr lang="pt-BR" baseline="-25000" dirty="0"/>
              <a:t>2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 smtClean="0"/>
              <a:t>       b) </a:t>
            </a:r>
            <a:r>
              <a:rPr lang="pt-BR" dirty="0"/>
              <a:t>1 </a:t>
            </a:r>
            <a:r>
              <a:rPr lang="pt-BR" dirty="0" smtClean="0"/>
              <a:t>mol</a:t>
            </a:r>
            <a:endParaRPr lang="pt-BR" dirty="0"/>
          </a:p>
          <a:p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347864" y="4221088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4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5) Quando o dado é expresso em massa e a pergunta em número de partículas (ou vice-versa)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Quantas moléculas de gás carbônico podem ser obtidos pela queima completa de 4,8 g de carbono puro? Massas Atômicas: C=12; O=16)</a:t>
            </a:r>
          </a:p>
          <a:p>
            <a:pPr marL="0" indent="0" algn="just">
              <a:buNone/>
            </a:pPr>
            <a:r>
              <a:rPr lang="pt-BR" sz="2400" dirty="0" smtClean="0"/>
              <a:t>Equação balanceada:                C           +           O2               CO2</a:t>
            </a:r>
          </a:p>
          <a:p>
            <a:pPr marL="0" indent="0" algn="just">
              <a:buNone/>
            </a:pPr>
            <a:r>
              <a:rPr lang="pt-BR" sz="2400" dirty="0" smtClean="0"/>
              <a:t>Informação da equação:  1 mol de C			1 mol de CO2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            12 g			</a:t>
            </a:r>
            <a:r>
              <a:rPr lang="pt-BR" sz="2400" dirty="0"/>
              <a:t>6,02 </a:t>
            </a:r>
            <a:r>
              <a:rPr lang="pt-BR" sz="2400" dirty="0" smtClean="0"/>
              <a:t>. 10</a:t>
            </a:r>
            <a:r>
              <a:rPr lang="pt-BR" sz="2400" baseline="30000" dirty="0" smtClean="0"/>
              <a:t>23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            4,8 g			         x</a:t>
            </a:r>
            <a:endParaRPr lang="pt-BR" sz="2400" dirty="0"/>
          </a:p>
          <a:p>
            <a:pPr marL="0" indent="0">
              <a:buNone/>
            </a:pPr>
            <a:r>
              <a:rPr lang="pt-BR" sz="2000" dirty="0" smtClean="0"/>
              <a:t>x= </a:t>
            </a:r>
            <a:r>
              <a:rPr lang="pt-BR" sz="2000" dirty="0"/>
              <a:t>2,4 . 10</a:t>
            </a:r>
            <a:r>
              <a:rPr lang="pt-BR" sz="2000" baseline="30000" dirty="0"/>
              <a:t>24</a:t>
            </a:r>
            <a:r>
              <a:rPr lang="pt-BR" sz="2000" dirty="0"/>
              <a:t> moléculas de CO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</a:p>
          <a:p>
            <a:pPr marL="0" indent="0" algn="just">
              <a:buNone/>
            </a:pPr>
            <a:endParaRPr lang="pt-BR" sz="2400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6401715" y="3789040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072608" y="4263906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640560" y="4725144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845843" y="5157192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139952" y="5373216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380312" y="530120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419872" y="56612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Dado em massa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86500" y="5675191"/>
            <a:ext cx="15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Pergunta em número de partículas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01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91170" cy="53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70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37. a) 2 KCN +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         K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 + 2HCN</a:t>
            </a:r>
          </a:p>
          <a:p>
            <a:pPr marL="0" indent="0">
              <a:buNone/>
            </a:pPr>
            <a:r>
              <a:rPr lang="pt-BR" dirty="0"/>
              <a:t>       b) 3 . 10</a:t>
            </a:r>
            <a:r>
              <a:rPr lang="pt-BR" baseline="30000" dirty="0"/>
              <a:t>23</a:t>
            </a:r>
            <a:r>
              <a:rPr lang="pt-BR" dirty="0"/>
              <a:t> moléculas de HCN</a:t>
            </a:r>
          </a:p>
          <a:p>
            <a:pPr marL="0" indent="0">
              <a:buNone/>
            </a:pPr>
            <a:r>
              <a:rPr lang="pt-BR" dirty="0"/>
              <a:t>38. d</a:t>
            </a:r>
          </a:p>
          <a:p>
            <a:pPr marL="0" indent="0">
              <a:buNone/>
            </a:pPr>
            <a:r>
              <a:rPr lang="pt-BR" dirty="0"/>
              <a:t>39. e</a:t>
            </a:r>
          </a:p>
          <a:p>
            <a:pPr marL="0" indent="0">
              <a:buNone/>
            </a:pPr>
            <a:r>
              <a:rPr lang="pt-BR" dirty="0"/>
              <a:t>40. c</a:t>
            </a:r>
          </a:p>
          <a:p>
            <a:pPr marL="0" indent="0">
              <a:buNone/>
            </a:pPr>
            <a:r>
              <a:rPr lang="pt-BR" dirty="0"/>
              <a:t>41. a)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+ 3NaOH           Na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+ 3H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>
              <a:buNone/>
            </a:pPr>
            <a:r>
              <a:rPr lang="pt-BR" dirty="0" smtClean="0"/>
              <a:t>       b</a:t>
            </a:r>
            <a:r>
              <a:rPr lang="pt-BR" dirty="0"/>
              <a:t>) 68,3 g de Na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42. d</a:t>
            </a:r>
          </a:p>
          <a:p>
            <a:pPr marL="0" indent="0">
              <a:buNone/>
            </a:pPr>
            <a:r>
              <a:rPr lang="pt-BR" dirty="0"/>
              <a:t>43. 54 </a:t>
            </a:r>
            <a:r>
              <a:rPr lang="pt-BR" dirty="0" err="1"/>
              <a:t>mL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8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cálculo estequiométrico é uma decorrência das leis das reações químicas e da teoria atômico-molecular.  Nesse cálculo, são utilizadas, normalmente, as informações quantitativas existentes na própria equação que representa a equação química. Por exemplo: (próximo </a:t>
            </a:r>
            <a:r>
              <a:rPr lang="pt-BR" i="1" dirty="0" smtClean="0"/>
              <a:t>slide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06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6800" dirty="0" smtClean="0"/>
              <a:t>A equação                     N</a:t>
            </a:r>
            <a:r>
              <a:rPr lang="pt-BR" sz="4800" dirty="0" smtClean="0"/>
              <a:t>2</a:t>
            </a:r>
            <a:r>
              <a:rPr lang="pt-BR" sz="6800" dirty="0" smtClean="0"/>
              <a:t>(g)                +           3H</a:t>
            </a:r>
            <a:r>
              <a:rPr lang="pt-BR" sz="4800" dirty="0" smtClean="0"/>
              <a:t>2</a:t>
            </a:r>
            <a:r>
              <a:rPr lang="pt-BR" sz="6800" dirty="0" smtClean="0"/>
              <a:t>(g)                                2NH</a:t>
            </a:r>
            <a:r>
              <a:rPr lang="pt-BR" sz="4800" dirty="0" smtClean="0"/>
              <a:t>3</a:t>
            </a:r>
            <a:r>
              <a:rPr lang="pt-BR" sz="6800" dirty="0" smtClean="0"/>
              <a:t>(g)</a:t>
            </a:r>
          </a:p>
          <a:p>
            <a:pPr algn="just"/>
            <a:r>
              <a:rPr lang="pt-BR" sz="6800" dirty="0" smtClean="0"/>
              <a:t>nos indica que      1 molécula de N</a:t>
            </a:r>
            <a:r>
              <a:rPr lang="pt-BR" sz="4800" dirty="0" smtClean="0"/>
              <a:t>2</a:t>
            </a:r>
            <a:r>
              <a:rPr lang="pt-BR" sz="6800" dirty="0" smtClean="0"/>
              <a:t>   +  3 moléculas de H</a:t>
            </a:r>
            <a:r>
              <a:rPr lang="pt-BR" sz="4800" dirty="0" smtClean="0"/>
              <a:t>2</a:t>
            </a:r>
            <a:r>
              <a:rPr lang="pt-BR" sz="6800" dirty="0" smtClean="0"/>
              <a:t>        2 moléculas de NH</a:t>
            </a:r>
            <a:r>
              <a:rPr lang="pt-BR" sz="4800" dirty="0" smtClean="0"/>
              <a:t>3</a:t>
            </a:r>
            <a:r>
              <a:rPr lang="pt-BR" sz="6800" dirty="0" smtClean="0"/>
              <a:t> </a:t>
            </a:r>
          </a:p>
          <a:p>
            <a:pPr algn="just"/>
            <a:r>
              <a:rPr lang="pt-BR" sz="6800" dirty="0" smtClean="0"/>
              <a:t>e também que       1 mol de N</a:t>
            </a:r>
            <a:r>
              <a:rPr lang="pt-BR" sz="4800" dirty="0" smtClean="0"/>
              <a:t>2</a:t>
            </a:r>
            <a:r>
              <a:rPr lang="pt-BR" sz="6800" dirty="0" smtClean="0"/>
              <a:t>           +     3 mols de H</a:t>
            </a:r>
            <a:r>
              <a:rPr lang="pt-BR" sz="4800" dirty="0" smtClean="0"/>
              <a:t>2</a:t>
            </a:r>
            <a:r>
              <a:rPr lang="pt-BR" sz="6800" dirty="0" smtClean="0"/>
              <a:t>                  2 mols de NH</a:t>
            </a:r>
            <a:r>
              <a:rPr lang="pt-BR" sz="4800" dirty="0" smtClean="0"/>
              <a:t>3</a:t>
            </a:r>
          </a:p>
          <a:p>
            <a:pPr algn="just"/>
            <a:r>
              <a:rPr lang="pt-BR" sz="6800" dirty="0" smtClean="0"/>
              <a:t>o que                        28g de N</a:t>
            </a:r>
            <a:r>
              <a:rPr lang="pt-BR" sz="4800" dirty="0" smtClean="0"/>
              <a:t>2</a:t>
            </a:r>
            <a:r>
              <a:rPr lang="pt-BR" sz="6800" dirty="0" smtClean="0"/>
              <a:t>             +       3x2g de H</a:t>
            </a:r>
            <a:r>
              <a:rPr lang="pt-BR" sz="4800" dirty="0" smtClean="0"/>
              <a:t>2</a:t>
            </a:r>
            <a:r>
              <a:rPr lang="pt-BR" sz="6800" dirty="0" smtClean="0"/>
              <a:t>                       2x17g de NH</a:t>
            </a:r>
            <a:r>
              <a:rPr lang="pt-BR" sz="4800" dirty="0" smtClean="0"/>
              <a:t>3</a:t>
            </a:r>
          </a:p>
          <a:p>
            <a:pPr algn="just"/>
            <a:r>
              <a:rPr lang="pt-BR" sz="6800" dirty="0" smtClean="0"/>
              <a:t>ou ainda que         1 litro de N2           +     3 litros de H2                     2 litros de NH</a:t>
            </a:r>
            <a:r>
              <a:rPr lang="pt-BR" sz="4800" dirty="0" smtClean="0"/>
              <a:t>3</a:t>
            </a:r>
          </a:p>
          <a:p>
            <a:pPr marL="0" indent="0" algn="just">
              <a:buNone/>
            </a:pPr>
            <a:r>
              <a:rPr lang="pt-BR" sz="6800" dirty="0"/>
              <a:t>	</a:t>
            </a:r>
            <a:r>
              <a:rPr lang="pt-BR" sz="6800" dirty="0" smtClean="0"/>
              <a:t>	(Esta última linha só vale para gases a </a:t>
            </a:r>
            <a:r>
              <a:rPr lang="pt-BR" sz="6800" i="1" dirty="0" smtClean="0"/>
              <a:t>P</a:t>
            </a:r>
            <a:r>
              <a:rPr lang="pt-BR" sz="6800" dirty="0" smtClean="0"/>
              <a:t> e </a:t>
            </a:r>
            <a:r>
              <a:rPr lang="pt-BR" sz="6800" i="1" dirty="0" smtClean="0"/>
              <a:t>T</a:t>
            </a:r>
            <a:r>
              <a:rPr lang="pt-BR" sz="6800" dirty="0" smtClean="0"/>
              <a:t> constantes)</a:t>
            </a:r>
          </a:p>
          <a:p>
            <a:pPr marL="0" indent="0" algn="just">
              <a:buNone/>
            </a:pPr>
            <a:endParaRPr lang="pt-BR" sz="6800" dirty="0"/>
          </a:p>
          <a:p>
            <a:pPr algn="just"/>
            <a:r>
              <a:rPr lang="pt-BR" sz="6800" dirty="0" smtClean="0"/>
              <a:t>De acordo com a lei das reações, as proporções acima são constantes, permitindo a montagem de uma regra de três para calcular as quantidades envolvidas na reação. Por exemplo:</a:t>
            </a:r>
          </a:p>
          <a:p>
            <a:pPr marL="0" indent="0" algn="just">
              <a:buNone/>
            </a:pPr>
            <a:r>
              <a:rPr lang="pt-BR" sz="6800" dirty="0" smtClean="0"/>
              <a:t>       </a:t>
            </a:r>
            <a:r>
              <a:rPr lang="pt-BR" sz="6800" dirty="0" smtClean="0"/>
              <a:t>A equação                    </a:t>
            </a:r>
            <a:r>
              <a:rPr lang="pt-BR" sz="6800" b="1" dirty="0" smtClean="0">
                <a:solidFill>
                  <a:srgbClr val="FF0000"/>
                </a:solidFill>
              </a:rPr>
              <a:t>1</a:t>
            </a:r>
            <a:r>
              <a:rPr lang="pt-BR" sz="6800" dirty="0" smtClean="0"/>
              <a:t>N</a:t>
            </a:r>
            <a:r>
              <a:rPr lang="pt-BR" sz="4800" dirty="0" smtClean="0"/>
              <a:t>2</a:t>
            </a:r>
            <a:r>
              <a:rPr lang="pt-BR" sz="6800" dirty="0" smtClean="0"/>
              <a:t>(g)                +           </a:t>
            </a:r>
            <a:r>
              <a:rPr lang="pt-BR" sz="6800" b="1" dirty="0" smtClean="0">
                <a:solidFill>
                  <a:srgbClr val="FF0000"/>
                </a:solidFill>
              </a:rPr>
              <a:t>3</a:t>
            </a:r>
            <a:r>
              <a:rPr lang="pt-BR" sz="6800" dirty="0" smtClean="0"/>
              <a:t>H</a:t>
            </a:r>
            <a:r>
              <a:rPr lang="pt-BR" sz="4800" dirty="0" smtClean="0"/>
              <a:t>2</a:t>
            </a:r>
            <a:r>
              <a:rPr lang="pt-BR" sz="6800" dirty="0" smtClean="0"/>
              <a:t>(g)                                </a:t>
            </a:r>
            <a:r>
              <a:rPr lang="pt-BR" sz="6800" b="1" dirty="0" smtClean="0">
                <a:solidFill>
                  <a:srgbClr val="FF0000"/>
                </a:solidFill>
              </a:rPr>
              <a:t>2</a:t>
            </a:r>
            <a:r>
              <a:rPr lang="pt-BR" sz="6800" dirty="0" smtClean="0"/>
              <a:t>NH</a:t>
            </a:r>
            <a:r>
              <a:rPr lang="pt-BR" sz="4800" dirty="0" smtClean="0"/>
              <a:t>3</a:t>
            </a:r>
            <a:r>
              <a:rPr lang="pt-BR" sz="6800" dirty="0" smtClean="0"/>
              <a:t>(g)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/>
              <a:t> </a:t>
            </a:r>
            <a:r>
              <a:rPr lang="pt-BR" sz="6800" dirty="0" smtClean="0"/>
              <a:t>      indica que      </a:t>
            </a:r>
            <a:r>
              <a:rPr lang="pt-BR" sz="6800" b="1" dirty="0" smtClean="0">
                <a:solidFill>
                  <a:srgbClr val="FF0000"/>
                </a:solidFill>
              </a:rPr>
              <a:t>1</a:t>
            </a:r>
            <a:r>
              <a:rPr lang="pt-BR" sz="6800" dirty="0" smtClean="0"/>
              <a:t> mol de N</a:t>
            </a:r>
            <a:r>
              <a:rPr lang="pt-BR" sz="4800" dirty="0" smtClean="0"/>
              <a:t>2</a:t>
            </a:r>
            <a:r>
              <a:rPr lang="pt-BR" sz="6800" dirty="0" smtClean="0"/>
              <a:t> reage com         </a:t>
            </a:r>
            <a:r>
              <a:rPr lang="pt-BR" sz="6800" b="1" dirty="0" smtClean="0">
                <a:solidFill>
                  <a:srgbClr val="FF0000"/>
                </a:solidFill>
              </a:rPr>
              <a:t>3</a:t>
            </a:r>
            <a:r>
              <a:rPr lang="pt-BR" sz="6800" dirty="0" smtClean="0"/>
              <a:t> mols de H</a:t>
            </a:r>
            <a:r>
              <a:rPr lang="pt-BR" sz="4800" dirty="0" smtClean="0"/>
              <a:t>2</a:t>
            </a:r>
            <a:r>
              <a:rPr lang="pt-BR" sz="6800" dirty="0" smtClean="0"/>
              <a:t>  produzindo  </a:t>
            </a:r>
            <a:r>
              <a:rPr lang="pt-BR" sz="6800" b="1" dirty="0" smtClean="0">
                <a:solidFill>
                  <a:srgbClr val="FF0000"/>
                </a:solidFill>
              </a:rPr>
              <a:t>2</a:t>
            </a:r>
            <a:r>
              <a:rPr lang="pt-BR" sz="6800" dirty="0" smtClean="0"/>
              <a:t> mols de NH</a:t>
            </a:r>
            <a:r>
              <a:rPr lang="pt-BR" sz="4800" dirty="0" smtClean="0"/>
              <a:t>3</a:t>
            </a:r>
          </a:p>
          <a:p>
            <a:pPr algn="just">
              <a:spcAft>
                <a:spcPts val="1200"/>
              </a:spcAft>
            </a:pPr>
            <a:r>
              <a:rPr lang="pt-BR" sz="6800" dirty="0" smtClean="0"/>
              <a:t>Sendo assim, o cálculo das quantidades que reagem e são produzidas é facílimo quando feito em mols. Por exemplo,  se fosse perguntado quantos mols de NH3 são produzidos a partir de 10 mols de N2, bastaria olhar para as relações acima e responder de cabeça” que são produzidos 20 mols de NH3. Esse cálculo é feito matematicamente por uma regra de três.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 smtClean="0"/>
              <a:t>           1 mol de N</a:t>
            </a:r>
            <a:r>
              <a:rPr lang="pt-BR" sz="4800" dirty="0" smtClean="0"/>
              <a:t>2</a:t>
            </a:r>
            <a:r>
              <a:rPr lang="pt-BR" sz="6800" dirty="0" smtClean="0"/>
              <a:t>                    2 mols de NH</a:t>
            </a:r>
            <a:r>
              <a:rPr lang="pt-BR" sz="4800" dirty="0" smtClean="0"/>
              <a:t>3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6800" dirty="0" smtClean="0"/>
              <a:t>          10 mols de N</a:t>
            </a:r>
            <a:r>
              <a:rPr lang="pt-BR" sz="4800" dirty="0" smtClean="0"/>
              <a:t>2</a:t>
            </a:r>
            <a:r>
              <a:rPr lang="pt-BR" sz="6800" dirty="0" smtClean="0"/>
              <a:t>                       X		X= 20 mols de NH</a:t>
            </a:r>
            <a:r>
              <a:rPr lang="pt-BR" sz="4800" dirty="0" smtClean="0"/>
              <a:t>3</a:t>
            </a:r>
          </a:p>
          <a:p>
            <a:pPr algn="just"/>
            <a:endParaRPr lang="pt-BR" sz="1200" dirty="0" smtClean="0"/>
          </a:p>
          <a:p>
            <a:pPr marL="0" indent="0" algn="just">
              <a:buNone/>
            </a:pPr>
            <a:r>
              <a:rPr lang="pt-BR" sz="1800" dirty="0" smtClean="0"/>
              <a:t> 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endParaRPr lang="pt-BR" sz="1800" dirty="0" smtClean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579651" y="1772816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903687" y="2002231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640773" y="2276872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597917" y="2564904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5700488" y="2780928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646218" y="4221088"/>
            <a:ext cx="10081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2267744" y="6113596"/>
            <a:ext cx="7920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420144" y="6525344"/>
            <a:ext cx="7920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9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Generalizando, o cálculo estequiométrico (ou seja, a regra de três) poderá ser feito em outras unidades – gramas, quilogramas, toneladas, número de moléculas, etc.  Bastará traduzir a quantidade de mols que aparece na equação química para a unidade que for mais conveniente à re</a:t>
            </a:r>
            <a:r>
              <a:rPr lang="pt-BR" dirty="0" smtClean="0"/>
              <a:t>solução do problema. </a:t>
            </a:r>
            <a:endParaRPr lang="pt-BR" dirty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48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1628800"/>
            <a:ext cx="857929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Exemplo:</a:t>
            </a:r>
          </a:p>
          <a:p>
            <a:pPr marL="0" indent="0" algn="just">
              <a:buNone/>
            </a:pPr>
            <a:r>
              <a:rPr lang="pt-BR" dirty="0" smtClean="0"/>
              <a:t>S</a:t>
            </a:r>
            <a:r>
              <a:rPr lang="pt-BR" dirty="0" smtClean="0"/>
              <a:t>e fosse perguntado qual é a massa de NH</a:t>
            </a:r>
            <a:r>
              <a:rPr lang="pt-BR" sz="2000" dirty="0" smtClean="0"/>
              <a:t>3</a:t>
            </a:r>
            <a:r>
              <a:rPr lang="pt-BR" dirty="0" smtClean="0"/>
              <a:t>, em gramas, produzida a partir de 10g de N</a:t>
            </a:r>
            <a:r>
              <a:rPr lang="pt-BR" sz="2000" dirty="0" smtClean="0"/>
              <a:t>2</a:t>
            </a:r>
            <a:r>
              <a:rPr lang="pt-BR" dirty="0" smtClean="0"/>
              <a:t>, teríamos, após calcular as massas molares, N</a:t>
            </a:r>
            <a:r>
              <a:rPr lang="pt-BR" sz="2000" dirty="0" smtClean="0"/>
              <a:t>2</a:t>
            </a:r>
            <a:r>
              <a:rPr lang="pt-BR" dirty="0" smtClean="0"/>
              <a:t>= 2x14= 28g e NH</a:t>
            </a:r>
            <a:r>
              <a:rPr lang="pt-BR" sz="2000" dirty="0" smtClean="0"/>
              <a:t>3</a:t>
            </a:r>
            <a:r>
              <a:rPr lang="pt-BR" dirty="0" smtClean="0"/>
              <a:t>= 14 + 3x1= 17g:</a:t>
            </a:r>
          </a:p>
          <a:p>
            <a:pPr marL="0" indent="0" algn="just">
              <a:buNone/>
            </a:pPr>
            <a:r>
              <a:rPr lang="pt-BR" dirty="0" smtClean="0"/>
              <a:t>  N</a:t>
            </a:r>
            <a:r>
              <a:rPr lang="pt-BR" sz="1800" dirty="0" smtClean="0"/>
              <a:t>2</a:t>
            </a:r>
            <a:r>
              <a:rPr lang="pt-BR" dirty="0" smtClean="0"/>
              <a:t>(g)    +     3H</a:t>
            </a:r>
            <a:r>
              <a:rPr lang="pt-BR" sz="1800" dirty="0" smtClean="0"/>
              <a:t>2</a:t>
            </a:r>
            <a:r>
              <a:rPr lang="pt-BR" dirty="0" smtClean="0"/>
              <a:t>(g)          2NH</a:t>
            </a:r>
            <a:r>
              <a:rPr lang="pt-BR" sz="1800" dirty="0" smtClean="0"/>
              <a:t>3</a:t>
            </a:r>
            <a:r>
              <a:rPr lang="pt-BR" dirty="0" smtClean="0"/>
              <a:t>(g)</a:t>
            </a:r>
          </a:p>
          <a:p>
            <a:pPr marL="0" indent="0" algn="just">
              <a:buNone/>
            </a:pPr>
            <a:r>
              <a:rPr lang="pt-BR" dirty="0" smtClean="0"/>
              <a:t>28g de N</a:t>
            </a:r>
            <a:r>
              <a:rPr lang="pt-BR" sz="2000" dirty="0" smtClean="0"/>
              <a:t>2</a:t>
            </a:r>
            <a:r>
              <a:rPr lang="pt-BR" dirty="0" smtClean="0"/>
              <a:t>                          2 . 17g de NH</a:t>
            </a:r>
            <a:r>
              <a:rPr lang="pt-BR" sz="2000" dirty="0" smtClean="0"/>
              <a:t>3</a:t>
            </a:r>
          </a:p>
          <a:p>
            <a:pPr marL="0" indent="0" algn="just">
              <a:buNone/>
            </a:pPr>
            <a:r>
              <a:rPr lang="pt-BR" dirty="0" smtClean="0"/>
              <a:t>10g de N</a:t>
            </a:r>
            <a:r>
              <a:rPr lang="pt-BR" sz="2000" dirty="0" smtClean="0"/>
              <a:t>2</a:t>
            </a:r>
            <a:r>
              <a:rPr lang="pt-BR" dirty="0" smtClean="0"/>
              <a:t>                              X			  X=12,14g 							                  de NH</a:t>
            </a:r>
            <a:r>
              <a:rPr lang="pt-BR" sz="2000" dirty="0" smtClean="0"/>
              <a:t>3</a:t>
            </a:r>
          </a:p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521813" y="4581128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369685" y="5157192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369685" y="5733256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direita 11"/>
          <p:cNvSpPr/>
          <p:nvPr/>
        </p:nvSpPr>
        <p:spPr>
          <a:xfrm>
            <a:off x="6732240" y="4891002"/>
            <a:ext cx="45719" cy="10801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Regras Fundamentais do </a:t>
            </a:r>
            <a:br>
              <a:rPr lang="pt-BR" b="1" dirty="0" smtClean="0"/>
            </a:br>
            <a:r>
              <a:rPr lang="pt-BR" b="1" dirty="0" smtClean="0"/>
              <a:t>Cálculo Estequiométrico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1ª) </a:t>
            </a:r>
            <a:r>
              <a:rPr lang="pt-BR" b="1" dirty="0" smtClean="0"/>
              <a:t>Escrever a equação química </a:t>
            </a:r>
            <a:r>
              <a:rPr lang="pt-BR" dirty="0" smtClean="0"/>
              <a:t>mencionada no problema.</a:t>
            </a:r>
          </a:p>
          <a:p>
            <a:pPr marL="0" indent="0" algn="just">
              <a:buNone/>
            </a:pPr>
            <a:r>
              <a:rPr lang="pt-BR" dirty="0" smtClean="0"/>
              <a:t>2ª) </a:t>
            </a:r>
            <a:r>
              <a:rPr lang="pt-BR" b="1" dirty="0" smtClean="0"/>
              <a:t>Balancear </a:t>
            </a:r>
            <a:r>
              <a:rPr lang="pt-BR" dirty="0" smtClean="0"/>
              <a:t>ou </a:t>
            </a:r>
            <a:r>
              <a:rPr lang="pt-BR" b="1" dirty="0" smtClean="0"/>
              <a:t>acertar os coeficientes </a:t>
            </a:r>
            <a:r>
              <a:rPr lang="pt-BR" dirty="0" smtClean="0"/>
              <a:t>dessa a equação (lembre-se de que os coeficientes indicam a proporção em mols existente entre os participantes da reação).</a:t>
            </a:r>
          </a:p>
          <a:p>
            <a:pPr marL="0" indent="0" algn="just">
              <a:buNone/>
            </a:pPr>
            <a:r>
              <a:rPr lang="pt-BR" dirty="0" smtClean="0"/>
              <a:t>3ª) </a:t>
            </a:r>
            <a:r>
              <a:rPr lang="pt-BR" b="1" dirty="0" smtClean="0"/>
              <a:t>Estabelecer uma regra de três </a:t>
            </a:r>
            <a:r>
              <a:rPr lang="pt-BR" dirty="0" smtClean="0"/>
              <a:t>entre o dado e a pergunta do problema, obedecendo aos coeficientes da equação, que poderá ser escrita em massa, ou em volume, ou em mols, conforme as conveniências do problema.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99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Casos de Cálculo Estequiométrico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pt-BR" b="1" dirty="0" smtClean="0"/>
              <a:t>Quando o dado e a pergunta são expressos em massa</a:t>
            </a:r>
          </a:p>
          <a:p>
            <a:pPr marL="0" indent="0" algn="just">
              <a:buNone/>
            </a:pPr>
            <a:r>
              <a:rPr lang="pt-BR" sz="2800" dirty="0" smtClean="0"/>
              <a:t>Calcular a massa de óxido cúprico obtida a partir de 2,54g de cobre metálico.</a:t>
            </a:r>
          </a:p>
          <a:p>
            <a:pPr marL="0" indent="0" algn="just">
              <a:buNone/>
            </a:pPr>
            <a:r>
              <a:rPr lang="pt-BR" sz="2800" dirty="0" smtClean="0"/>
              <a:t>Massas Atômicas: O=16; Cu= 63,5</a:t>
            </a:r>
          </a:p>
          <a:p>
            <a:pPr marL="0" indent="0" algn="just">
              <a:buNone/>
            </a:pPr>
            <a:r>
              <a:rPr lang="pt-BR" sz="2400" dirty="0" smtClean="0"/>
              <a:t>Equação balanceada:              </a:t>
            </a:r>
            <a:r>
              <a:rPr lang="pt-BR" sz="2400" dirty="0" smtClean="0"/>
              <a:t>2Cu          +          O</a:t>
            </a:r>
            <a:r>
              <a:rPr lang="pt-BR" sz="1600" dirty="0" smtClean="0"/>
              <a:t>2</a:t>
            </a:r>
            <a:r>
              <a:rPr lang="pt-BR" sz="2400" dirty="0" smtClean="0"/>
              <a:t>             2CuO</a:t>
            </a:r>
          </a:p>
          <a:p>
            <a:pPr marL="0" indent="0" algn="just">
              <a:buNone/>
            </a:pPr>
            <a:r>
              <a:rPr lang="pt-BR" sz="2400" dirty="0" smtClean="0"/>
              <a:t>Informação da equação     2 mols de Cu                       2mols de </a:t>
            </a:r>
            <a:r>
              <a:rPr lang="pt-BR" sz="2400" dirty="0" err="1" smtClean="0"/>
              <a:t>CuO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         2 . 63,5 g                           2 . 79,5 g</a:t>
            </a:r>
          </a:p>
          <a:p>
            <a:pPr marL="0" indent="0" algn="just">
              <a:buNone/>
            </a:pPr>
            <a:r>
              <a:rPr lang="pt-BR" sz="2400" dirty="0" smtClean="0"/>
              <a:t>			             2,54 g                                x                         </a:t>
            </a:r>
          </a:p>
          <a:p>
            <a:pPr marL="0" indent="0" algn="just">
              <a:buNone/>
            </a:pPr>
            <a:r>
              <a:rPr lang="pt-BR" sz="2400" dirty="0" smtClean="0"/>
              <a:t>	x= 3,18 g de </a:t>
            </a:r>
            <a:r>
              <a:rPr lang="pt-BR" sz="2400" dirty="0" err="1" smtClean="0"/>
              <a:t>CuO</a:t>
            </a:r>
            <a:r>
              <a:rPr lang="pt-BR" sz="2400" dirty="0"/>
              <a:t>	</a:t>
            </a:r>
            <a:r>
              <a:rPr lang="pt-BR" sz="2400" dirty="0" smtClean="0"/>
              <a:t>		            </a:t>
            </a:r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508104" y="4797152"/>
            <a:ext cx="129196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575937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produzem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5220072" y="5229200"/>
            <a:ext cx="1512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220072" y="5680821"/>
            <a:ext cx="1512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499992" y="587727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164288" y="5885656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812875" y="6211669"/>
            <a:ext cx="137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Dado em Massa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16216" y="621166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Pergunta em massa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1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3" y="1916832"/>
            <a:ext cx="8452256" cy="353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546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1038</Words>
  <Application>Microsoft Office PowerPoint</Application>
  <PresentationFormat>Apresentação na tela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CÁLCULO ESTEQUIOMÉTRICO</vt:lpstr>
      <vt:lpstr>Definição </vt:lpstr>
      <vt:lpstr>Introdução </vt:lpstr>
      <vt:lpstr>Introdução </vt:lpstr>
      <vt:lpstr>Introdução </vt:lpstr>
      <vt:lpstr>Introdução </vt:lpstr>
      <vt:lpstr>Regras Fundamentais do  Cálculo Estequiométrico</vt:lpstr>
      <vt:lpstr>Casos de Cálculo Estequiométrico</vt:lpstr>
      <vt:lpstr>Exercícios </vt:lpstr>
      <vt:lpstr>Exercícios </vt:lpstr>
      <vt:lpstr>Exercícios </vt:lpstr>
      <vt:lpstr>Respostas </vt:lpstr>
      <vt:lpstr>Casos de Cálculo Estequiométrico</vt:lpstr>
      <vt:lpstr>Exercícios </vt:lpstr>
      <vt:lpstr>Exercícios </vt:lpstr>
      <vt:lpstr>Respostas </vt:lpstr>
      <vt:lpstr>Casos de Cálculo Estequiométrico</vt:lpstr>
      <vt:lpstr>Casos de Cálculo Estequiométrico</vt:lpstr>
      <vt:lpstr>Exercícios </vt:lpstr>
      <vt:lpstr>Respostas </vt:lpstr>
      <vt:lpstr>Casos de Cálculo Estequiométrico</vt:lpstr>
      <vt:lpstr>Exercícios </vt:lpstr>
      <vt:lpstr>Exercícios </vt:lpstr>
      <vt:lpstr>Respostas </vt:lpstr>
      <vt:lpstr>Casos de Cálculo Estequiométrico</vt:lpstr>
      <vt:lpstr>Exercícios </vt:lpstr>
      <vt:lpstr>Respostas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</dc:creator>
  <cp:lastModifiedBy>Cesar</cp:lastModifiedBy>
  <cp:revision>44</cp:revision>
  <dcterms:created xsi:type="dcterms:W3CDTF">2017-10-12T20:44:29Z</dcterms:created>
  <dcterms:modified xsi:type="dcterms:W3CDTF">2017-10-15T02:33:04Z</dcterms:modified>
</cp:coreProperties>
</file>