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93" r:id="rId27"/>
    <p:sldId id="294" r:id="rId28"/>
    <p:sldId id="295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6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1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93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50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19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04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904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438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94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03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88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92A9-D521-43A8-B281-D6C7831190A5}" type="datetimeFigureOut">
              <a:rPr lang="pt-BR" smtClean="0"/>
              <a:t>26/06/2017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E200-25C2-4FB9-BE13-A67CE1640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50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/>
              <a:t>NÚMEROS QUÂNTICOS</a:t>
            </a:r>
            <a:endParaRPr lang="pt-BR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94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4015"/>
            <a:ext cx="6669405" cy="563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0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Orbital</a:t>
            </a:r>
          </a:p>
          <a:p>
            <a:pPr algn="just"/>
            <a:r>
              <a:rPr lang="pt-BR" dirty="0" smtClean="0"/>
              <a:t>Cada orbital no diagrama é representado simbolicamente por um quadradinho.</a:t>
            </a:r>
          </a:p>
          <a:p>
            <a:pPr algn="just"/>
            <a:r>
              <a:rPr lang="pt-BR" dirty="0" smtClean="0"/>
              <a:t>Vemos que os </a:t>
            </a:r>
            <a:r>
              <a:rPr lang="pt-BR" dirty="0" err="1" smtClean="0"/>
              <a:t>subníveis</a:t>
            </a:r>
            <a:r>
              <a:rPr lang="pt-BR" dirty="0" smtClean="0"/>
              <a:t> s, p, d, f, contêm sucessivamente 1, 3, 5, 7 orbitais (sequência de números ímpares)</a:t>
            </a:r>
          </a:p>
          <a:p>
            <a:pPr algn="just"/>
            <a:r>
              <a:rPr lang="pt-BR" dirty="0" smtClean="0"/>
              <a:t>Os orbitais são identificados pelo </a:t>
            </a:r>
            <a:r>
              <a:rPr lang="pt-BR" b="1" dirty="0" smtClean="0"/>
              <a:t>número quântico magnético (</a:t>
            </a:r>
            <a:r>
              <a:rPr lang="pt-BR" b="1" dirty="0"/>
              <a:t>M</a:t>
            </a:r>
            <a:r>
              <a:rPr lang="pt-BR" b="1" baseline="-25000" dirty="0"/>
              <a:t>L</a:t>
            </a:r>
            <a:r>
              <a:rPr lang="pt-BR" dirty="0"/>
              <a:t> ou </a:t>
            </a:r>
            <a:r>
              <a:rPr lang="pt-BR" b="1" dirty="0" smtClean="0"/>
              <a:t>m)</a:t>
            </a:r>
            <a:r>
              <a:rPr lang="pt-BR" dirty="0" smtClean="0"/>
              <a:t>.</a:t>
            </a:r>
            <a:endParaRPr lang="pt-BR" dirty="0"/>
          </a:p>
          <a:p>
            <a:pPr algn="just"/>
            <a:endParaRPr lang="pt-BR" dirty="0" smtClean="0"/>
          </a:p>
          <a:p>
            <a:pPr marL="0" indent="0">
              <a:buNone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8061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Orbital</a:t>
            </a:r>
          </a:p>
          <a:p>
            <a:pPr algn="just"/>
            <a:r>
              <a:rPr lang="pt-BR" dirty="0" smtClean="0"/>
              <a:t>Num dado </a:t>
            </a:r>
            <a:r>
              <a:rPr lang="pt-BR" dirty="0" err="1" smtClean="0"/>
              <a:t>subnível</a:t>
            </a:r>
            <a:r>
              <a:rPr lang="pt-BR" dirty="0" smtClean="0"/>
              <a:t>, o orbital central tem o número quântico magnético igual a zero; os orbitais da direita têm m= +1, +2, +3; os orbitais da esquerda têm m= -1, -2, -3, como no exemplo abaixo.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41168"/>
            <a:ext cx="7790688" cy="93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13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Spin</a:t>
            </a:r>
            <a:endParaRPr lang="pt-BR" dirty="0" smtClean="0"/>
          </a:p>
          <a:p>
            <a:pPr algn="just"/>
            <a:r>
              <a:rPr lang="pt-BR" dirty="0" smtClean="0"/>
              <a:t>Um orbital comporta no máximo dois elétrons. DÚVIDA: se os elétrons são negativos por que não se relem e se afastam?</a:t>
            </a:r>
          </a:p>
          <a:p>
            <a:pPr lvl="1" algn="just"/>
            <a:r>
              <a:rPr lang="pt-BR" dirty="0" smtClean="0"/>
              <a:t>Os elétrons podem girar no mesmo sentido ou em sentidos opostos criando campos magnéticos que os repelem ou os atraem, respectivamente.</a:t>
            </a:r>
          </a:p>
          <a:p>
            <a:pPr algn="just"/>
            <a:r>
              <a:rPr lang="pt-BR" dirty="0" smtClean="0"/>
              <a:t>A rotação do elétron é conhecida como </a:t>
            </a:r>
            <a:r>
              <a:rPr lang="pt-BR" i="1" dirty="0" smtClean="0"/>
              <a:t>spin</a:t>
            </a:r>
            <a:r>
              <a:rPr lang="pt-BR" dirty="0" smtClean="0"/>
              <a:t> (do inglês </a:t>
            </a:r>
            <a:r>
              <a:rPr lang="pt-BR" i="1" dirty="0" err="1" smtClean="0"/>
              <a:t>to</a:t>
            </a:r>
            <a:r>
              <a:rPr lang="pt-BR" i="1" dirty="0" smtClean="0"/>
              <a:t> spin</a:t>
            </a:r>
            <a:r>
              <a:rPr lang="pt-BR" dirty="0" smtClean="0"/>
              <a:t>, girar).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>
              <a:buNone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6462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b="1" dirty="0" smtClean="0"/>
                  <a:t>Spin</a:t>
                </a:r>
                <a:endParaRPr lang="pt-BR" dirty="0" smtClean="0"/>
              </a:p>
              <a:p>
                <a:pPr marL="0" indent="0" algn="just">
                  <a:buNone/>
                </a:pPr>
                <a:r>
                  <a:rPr lang="pt-BR" dirty="0" smtClean="0"/>
                  <a:t>Princípio da Exclusão de </a:t>
                </a:r>
                <a:r>
                  <a:rPr lang="pt-BR" dirty="0" err="1" smtClean="0"/>
                  <a:t>Pauli</a:t>
                </a:r>
                <a:endParaRPr lang="pt-BR" dirty="0" smtClean="0"/>
              </a:p>
              <a:p>
                <a:pPr lvl="1" algn="just"/>
                <a:r>
                  <a:rPr lang="pt-BR" dirty="0" smtClean="0"/>
                  <a:t>Um orbital comporta no máximo dois elétrons com </a:t>
                </a:r>
                <a:r>
                  <a:rPr lang="pt-BR" i="1" dirty="0" smtClean="0"/>
                  <a:t>spins</a:t>
                </a:r>
                <a:r>
                  <a:rPr lang="pt-BR" dirty="0" smtClean="0"/>
                  <a:t> contrários.</a:t>
                </a:r>
              </a:p>
              <a:p>
                <a:pPr marL="514350" indent="-457200" algn="just"/>
                <a:r>
                  <a:rPr lang="pt-BR" dirty="0" smtClean="0"/>
                  <a:t>A atração magnética entre os dois elétrons contrabalança a repulsão elétrica entre eles.</a:t>
                </a:r>
              </a:p>
              <a:p>
                <a:pPr marL="514350" indent="-457200" algn="just"/>
                <a:r>
                  <a:rPr lang="pt-BR" dirty="0" smtClean="0"/>
                  <a:t>O </a:t>
                </a:r>
                <a:r>
                  <a:rPr lang="pt-BR" i="1" dirty="0" smtClean="0"/>
                  <a:t>spin</a:t>
                </a:r>
                <a:r>
                  <a:rPr lang="pt-BR" dirty="0" smtClean="0"/>
                  <a:t> é identificado pelo </a:t>
                </a:r>
                <a:r>
                  <a:rPr lang="pt-BR" b="1" dirty="0" smtClean="0"/>
                  <a:t>número quântico de spin (</a:t>
                </a:r>
                <a:r>
                  <a:rPr lang="pt-BR" b="1" dirty="0"/>
                  <a:t>M</a:t>
                </a:r>
                <a:r>
                  <a:rPr lang="pt-BR" b="1" baseline="-25000" dirty="0"/>
                  <a:t>S</a:t>
                </a:r>
                <a:r>
                  <a:rPr lang="pt-BR" b="1" dirty="0"/>
                  <a:t> </a:t>
                </a:r>
                <a:r>
                  <a:rPr lang="pt-BR" dirty="0"/>
                  <a:t>ou</a:t>
                </a:r>
                <a:r>
                  <a:rPr lang="pt-BR" b="1" dirty="0"/>
                  <a:t> </a:t>
                </a:r>
                <a:r>
                  <a:rPr lang="pt-BR" b="1" dirty="0" smtClean="0"/>
                  <a:t>s)</a:t>
                </a:r>
                <a:r>
                  <a:rPr lang="pt-BR" dirty="0" smtClean="0"/>
                  <a:t>, cujos valores são </a:t>
                </a:r>
                <a14:m>
                  <m:oMath xmlns:m="http://schemas.openxmlformats.org/officeDocument/2006/math">
                    <m:r>
                      <a:rPr lang="pt-BR" b="0" i="0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pt-B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b="1" dirty="0" smtClean="0"/>
                  <a:t> </a:t>
                </a:r>
                <a:r>
                  <a:rPr lang="pt-BR" dirty="0" smtClean="0"/>
                  <a:t>e </a:t>
                </a:r>
                <a14:m>
                  <m:oMath xmlns:m="http://schemas.openxmlformats.org/officeDocument/2006/math">
                    <m:r>
                      <a:rPr lang="pt-BR" b="0" i="0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pt-B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b="1" dirty="0" smtClean="0"/>
                  <a:t>.</a:t>
                </a:r>
                <a:endParaRPr lang="pt-BR" b="1" dirty="0"/>
              </a:p>
              <a:p>
                <a:pPr marL="514350" indent="-457200" algn="just"/>
                <a:endParaRPr lang="pt-BR" dirty="0" smtClean="0"/>
              </a:p>
              <a:p>
                <a:pPr marL="0" indent="0" algn="just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b="1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  <a:blipFill rotWithShape="1">
                <a:blip r:embed="rId2"/>
                <a:stretch>
                  <a:fillRect l="-1852" t="-1542" r="-18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9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Spin</a:t>
            </a:r>
            <a:endParaRPr lang="pt-BR" dirty="0" smtClean="0"/>
          </a:p>
          <a:p>
            <a:pPr marL="5715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204864"/>
            <a:ext cx="7872984" cy="302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62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Spin</a:t>
            </a:r>
            <a:endParaRPr lang="pt-BR" dirty="0" smtClean="0"/>
          </a:p>
          <a:p>
            <a:pPr marL="514350" indent="-457200" algn="just"/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>
              <a:buNone/>
            </a:pPr>
            <a:endParaRPr lang="pt-BR" b="1" dirty="0"/>
          </a:p>
        </p:txBody>
      </p:sp>
      <p:sp>
        <p:nvSpPr>
          <p:cNvPr id="4" name="Retângulo 3"/>
          <p:cNvSpPr/>
          <p:nvPr/>
        </p:nvSpPr>
        <p:spPr>
          <a:xfrm>
            <a:off x="611560" y="2348880"/>
            <a:ext cx="432048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683568" y="2367493"/>
            <a:ext cx="0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81467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ector de seta reta 7"/>
          <p:cNvCxnSpPr/>
          <p:nvPr/>
        </p:nvCxnSpPr>
        <p:spPr>
          <a:xfrm>
            <a:off x="971600" y="3181467"/>
            <a:ext cx="0" cy="3915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1240662" y="2257961"/>
                <a:ext cx="7560840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 smtClean="0"/>
                  <a:t>Representa um elétron com spin negativo s=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pt-BR" sz="24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662" y="2257961"/>
                <a:ext cx="7560840" cy="613886"/>
              </a:xfrm>
              <a:prstGeom prst="rect">
                <a:avLst/>
              </a:prstGeom>
              <a:blipFill rotWithShape="1">
                <a:blip r:embed="rId3"/>
                <a:stretch>
                  <a:fillRect l="-1290" b="-990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240662" y="3103124"/>
                <a:ext cx="7469862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 smtClean="0">
                    <a:solidFill>
                      <a:prstClr val="black"/>
                    </a:solidFill>
                  </a:rPr>
                  <a:t>Representa um elétron com spin positivo </a:t>
                </a:r>
                <a:r>
                  <a:rPr lang="pt-BR" sz="2400" dirty="0">
                    <a:solidFill>
                      <a:prstClr val="black"/>
                    </a:solidFill>
                  </a:rPr>
                  <a:t>s=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pt-BR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662" y="3103124"/>
                <a:ext cx="7469862" cy="613886"/>
              </a:xfrm>
              <a:prstGeom prst="rect">
                <a:avLst/>
              </a:prstGeom>
              <a:blipFill rotWithShape="1">
                <a:blip r:embed="rId4"/>
                <a:stretch>
                  <a:fillRect l="-1306" b="-990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64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A Identificação dos Elétrons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Cada elétron da eletrosfera é identificado por seus quatro números quânticos:</a:t>
            </a:r>
          </a:p>
          <a:p>
            <a:pPr lvl="1" algn="just"/>
            <a:r>
              <a:rPr lang="pt-BR" dirty="0" smtClean="0"/>
              <a:t>Número Quântico Principal: n</a:t>
            </a:r>
          </a:p>
          <a:p>
            <a:pPr lvl="1" algn="just"/>
            <a:r>
              <a:rPr lang="pt-BR" dirty="0"/>
              <a:t>Número </a:t>
            </a:r>
            <a:r>
              <a:rPr lang="pt-BR" dirty="0" smtClean="0"/>
              <a:t>Quântico Secundário: ℓ</a:t>
            </a:r>
          </a:p>
          <a:p>
            <a:pPr lvl="1" algn="just"/>
            <a:r>
              <a:rPr lang="pt-BR" sz="3200" dirty="0">
                <a:solidFill>
                  <a:prstClr val="black"/>
                </a:solidFill>
              </a:rPr>
              <a:t>Número </a:t>
            </a:r>
            <a:r>
              <a:rPr lang="pt-BR" sz="3200" dirty="0" smtClean="0">
                <a:solidFill>
                  <a:prstClr val="black"/>
                </a:solidFill>
              </a:rPr>
              <a:t>Quântico Magnético: </a:t>
            </a:r>
            <a:r>
              <a:rPr lang="pt-BR" dirty="0"/>
              <a:t>M</a:t>
            </a:r>
            <a:r>
              <a:rPr lang="pt-BR" baseline="-25000" dirty="0"/>
              <a:t>L</a:t>
            </a:r>
            <a:r>
              <a:rPr lang="pt-BR" dirty="0"/>
              <a:t> ou </a:t>
            </a:r>
            <a:r>
              <a:rPr lang="pt-BR" dirty="0" smtClean="0"/>
              <a:t>m</a:t>
            </a:r>
          </a:p>
          <a:p>
            <a:pPr lvl="1" algn="just"/>
            <a:r>
              <a:rPr lang="pt-BR" dirty="0">
                <a:solidFill>
                  <a:prstClr val="black"/>
                </a:solidFill>
              </a:rPr>
              <a:t>Número </a:t>
            </a:r>
            <a:r>
              <a:rPr lang="pt-BR" dirty="0" smtClean="0">
                <a:solidFill>
                  <a:prstClr val="black"/>
                </a:solidFill>
              </a:rPr>
              <a:t>Quântico do </a:t>
            </a:r>
            <a:r>
              <a:rPr lang="pt-BR" i="1" dirty="0" smtClean="0">
                <a:solidFill>
                  <a:prstClr val="black"/>
                </a:solidFill>
              </a:rPr>
              <a:t>Spin</a:t>
            </a:r>
            <a:r>
              <a:rPr lang="pt-BR" dirty="0" smtClean="0">
                <a:solidFill>
                  <a:prstClr val="black"/>
                </a:solidFill>
              </a:rPr>
              <a:t>: </a:t>
            </a:r>
            <a:r>
              <a:rPr lang="pt-BR" dirty="0"/>
              <a:t>M</a:t>
            </a:r>
            <a:r>
              <a:rPr lang="pt-BR" baseline="-25000" dirty="0"/>
              <a:t>S</a:t>
            </a:r>
            <a:r>
              <a:rPr lang="pt-BR" dirty="0"/>
              <a:t> ou s</a:t>
            </a:r>
            <a:endParaRPr lang="pt-BR" dirty="0" smtClean="0"/>
          </a:p>
          <a:p>
            <a:pPr lvl="1" algn="just"/>
            <a:endParaRPr lang="pt-BR" dirty="0" smtClean="0"/>
          </a:p>
          <a:p>
            <a:pPr lvl="1" algn="just"/>
            <a:endParaRPr lang="pt-BR" dirty="0" smtClean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32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A Identificação dos Elétrons</a:t>
            </a:r>
            <a:endParaRPr lang="pt-B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</p:spPr>
            <p:txBody>
              <a:bodyPr>
                <a:normAutofit fontScale="85000" lnSpcReduction="20000"/>
              </a:bodyPr>
              <a:lstStyle/>
              <a:p>
                <a:pPr marL="57150" indent="0" algn="just">
                  <a:buNone/>
                </a:pPr>
                <a:r>
                  <a:rPr lang="pt-BR" dirty="0" smtClean="0"/>
                  <a:t>EXEMPLO:</a:t>
                </a:r>
              </a:p>
              <a:p>
                <a:pPr marL="57150" indent="0" algn="just">
                  <a:buNone/>
                </a:pPr>
                <a:r>
                  <a:rPr lang="pt-BR" dirty="0" smtClean="0"/>
                  <a:t>Átomo de Hélio: 2 elétrons</a:t>
                </a:r>
              </a:p>
              <a:p>
                <a:pPr marL="57150" indent="0" algn="just">
                  <a:buNone/>
                </a:pPr>
                <a:endParaRPr lang="pt-BR" dirty="0"/>
              </a:p>
              <a:p>
                <a:pPr marL="57150" indent="0" algn="just">
                  <a:buNone/>
                </a:pPr>
                <a:endParaRPr lang="pt-BR" dirty="0" smtClean="0"/>
              </a:p>
              <a:p>
                <a:pPr marL="57150" indent="0" algn="just">
                  <a:spcBef>
                    <a:spcPts val="1200"/>
                  </a:spcBef>
                  <a:buNone/>
                </a:pPr>
                <a:endParaRPr lang="pt-BR" dirty="0" smtClean="0"/>
              </a:p>
              <a:p>
                <a:pPr marL="57150" indent="0" algn="just">
                  <a:spcBef>
                    <a:spcPts val="3600"/>
                  </a:spcBef>
                  <a:buNone/>
                </a:pPr>
                <a:r>
                  <a:rPr lang="pt-BR" dirty="0" smtClean="0"/>
                  <a:t>1º elétron		2º elétron</a:t>
                </a:r>
              </a:p>
              <a:p>
                <a:pPr marL="57150" indent="0" algn="just">
                  <a:spcBef>
                    <a:spcPts val="1200"/>
                  </a:spcBef>
                  <a:buNone/>
                </a:pPr>
                <a:r>
                  <a:rPr lang="pt-BR" dirty="0" smtClean="0"/>
                  <a:t>n= 1			n= 1</a:t>
                </a:r>
              </a:p>
              <a:p>
                <a:pPr marL="57150" indent="0" algn="just">
                  <a:spcBef>
                    <a:spcPts val="1200"/>
                  </a:spcBef>
                  <a:buNone/>
                </a:pPr>
                <a:r>
                  <a:rPr lang="pt-BR" dirty="0" smtClean="0"/>
                  <a:t>ℓ= 0			ℓ= 0</a:t>
                </a:r>
              </a:p>
              <a:p>
                <a:pPr marL="57150" indent="0" algn="just">
                  <a:spcBef>
                    <a:spcPts val="1200"/>
                  </a:spcBef>
                  <a:buNone/>
                </a:pPr>
                <a:r>
                  <a:rPr lang="pt-BR" dirty="0" smtClean="0"/>
                  <a:t>m= 0			m= 0</a:t>
                </a:r>
              </a:p>
              <a:p>
                <a:pPr marL="57150" indent="0" algn="just">
                  <a:spcBef>
                    <a:spcPts val="1200"/>
                  </a:spcBef>
                  <a:buNone/>
                </a:pPr>
                <a:r>
                  <a:rPr lang="pt-BR" dirty="0" smtClean="0"/>
                  <a:t>s= </a:t>
                </a:r>
                <a14:m>
                  <m:oMath xmlns:m="http://schemas.openxmlformats.org/officeDocument/2006/math">
                    <m:r>
                      <a:rPr lang="pt-BR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dirty="0" smtClean="0"/>
                  <a:t>			s= </a:t>
                </a:r>
                <a14:m>
                  <m:oMath xmlns:m="http://schemas.openxmlformats.org/officeDocument/2006/math">
                    <m:r>
                      <a:rPr lang="pt-BR" b="0" i="0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pt-BR" dirty="0"/>
              </a:p>
              <a:p>
                <a:pPr marL="57150" indent="0" algn="just">
                  <a:buNone/>
                </a:pPr>
                <a:endParaRPr lang="pt-BR" dirty="0" smtClean="0"/>
              </a:p>
              <a:p>
                <a:pPr marL="57150" indent="0" algn="just">
                  <a:buNone/>
                </a:pPr>
                <a:endParaRPr lang="pt-BR" dirty="0" smtClean="0"/>
              </a:p>
              <a:p>
                <a:pPr lvl="1" algn="just"/>
                <a:endParaRPr lang="pt-BR" dirty="0" smtClean="0"/>
              </a:p>
              <a:p>
                <a:pPr algn="just"/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  <a:blipFill rotWithShape="1">
                <a:blip r:embed="rId2"/>
                <a:stretch>
                  <a:fillRect l="-667" t="-237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/>
          <p:cNvSpPr/>
          <p:nvPr/>
        </p:nvSpPr>
        <p:spPr>
          <a:xfrm>
            <a:off x="611560" y="2780928"/>
            <a:ext cx="432048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de seta reta 5"/>
          <p:cNvCxnSpPr/>
          <p:nvPr/>
        </p:nvCxnSpPr>
        <p:spPr>
          <a:xfrm>
            <a:off x="971600" y="2767261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V="1">
            <a:off x="694276" y="2780928"/>
            <a:ext cx="0" cy="41838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717135" y="3851105"/>
            <a:ext cx="6865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717135" y="3356992"/>
            <a:ext cx="0" cy="494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1456309" y="366643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1º elétron</a:t>
            </a:r>
            <a:endParaRPr lang="pt-BR" dirty="0"/>
          </a:p>
        </p:txBody>
      </p:sp>
      <p:cxnSp>
        <p:nvCxnSpPr>
          <p:cNvPr id="18" name="Conector reto 17"/>
          <p:cNvCxnSpPr/>
          <p:nvPr/>
        </p:nvCxnSpPr>
        <p:spPr>
          <a:xfrm>
            <a:off x="971600" y="3254792"/>
            <a:ext cx="0" cy="247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971600" y="3501848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1835696" y="3356992"/>
            <a:ext cx="113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2º elétron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41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A Identificação dos Elétrons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57150" indent="0" algn="just">
              <a:buNone/>
            </a:pPr>
            <a:r>
              <a:rPr lang="pt-BR" dirty="0" smtClean="0"/>
              <a:t>EXEMPLO:</a:t>
            </a:r>
          </a:p>
          <a:p>
            <a:pPr marL="57150" indent="0" algn="just">
              <a:buNone/>
            </a:pPr>
            <a:r>
              <a:rPr lang="pt-BR" dirty="0" smtClean="0"/>
              <a:t>Quais os números quânticos do elétron assinalado (</a:t>
            </a:r>
            <a:r>
              <a:rPr lang="pt-BR" dirty="0" smtClean="0">
                <a:solidFill>
                  <a:srgbClr val="FF0000"/>
                </a:solidFill>
              </a:rPr>
              <a:t>↑</a:t>
            </a:r>
            <a:r>
              <a:rPr lang="pt-BR" dirty="0" smtClean="0"/>
              <a:t>)</a:t>
            </a:r>
          </a:p>
          <a:p>
            <a:pPr marL="57150" indent="0" algn="just">
              <a:buNone/>
            </a:pPr>
            <a:endParaRPr lang="pt-BR" dirty="0" smtClean="0"/>
          </a:p>
          <a:p>
            <a:pPr marL="57150" indent="0" algn="just">
              <a:buNone/>
            </a:pPr>
            <a:endParaRPr lang="pt-BR" dirty="0" smtClean="0"/>
          </a:p>
          <a:p>
            <a:pPr algn="just"/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428999"/>
            <a:ext cx="6072759" cy="231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6804248" y="3645024"/>
                <a:ext cx="2016224" cy="1314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n= 3</a:t>
                </a:r>
              </a:p>
              <a:p>
                <a:r>
                  <a:rPr lang="pt-BR" dirty="0" smtClean="0"/>
                  <a:t>ℓ= 1</a:t>
                </a:r>
              </a:p>
              <a:p>
                <a:r>
                  <a:rPr lang="pt-BR" dirty="0" smtClean="0"/>
                  <a:t>m= -1</a:t>
                </a:r>
              </a:p>
              <a:p>
                <a:r>
                  <a:rPr lang="pt-BR" dirty="0" smtClean="0"/>
                  <a:t>s= </a:t>
                </a:r>
                <a14:m>
                  <m:oMath xmlns:m="http://schemas.openxmlformats.org/officeDocument/2006/math">
                    <m:r>
                      <a:rPr lang="pt-BR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dirty="0" smtClean="0"/>
                  <a:t> </a:t>
                </a:r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3645024"/>
                <a:ext cx="2016224" cy="1314462"/>
              </a:xfrm>
              <a:prstGeom prst="rect">
                <a:avLst/>
              </a:prstGeom>
              <a:blipFill rotWithShape="1">
                <a:blip r:embed="rId3"/>
                <a:stretch>
                  <a:fillRect l="-2417" t="-2315" b="-23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97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O Modelo dos Orbitais Atômicos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Postulado de </a:t>
            </a:r>
            <a:r>
              <a:rPr lang="pt-BR" b="1" dirty="0" err="1" smtClean="0"/>
              <a:t>De</a:t>
            </a:r>
            <a:r>
              <a:rPr lang="pt-BR" b="1" dirty="0" smtClean="0"/>
              <a:t> Broglie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pt-BR" dirty="0" smtClean="0"/>
              <a:t>“A todo elétron em movimento está associado uma onda característica (princípio da dualidade onda-partícula ou de </a:t>
            </a:r>
            <a:r>
              <a:rPr lang="pt-BR" dirty="0" err="1" smtClean="0"/>
              <a:t>De</a:t>
            </a:r>
            <a:r>
              <a:rPr lang="pt-BR" dirty="0" smtClean="0"/>
              <a:t> Broglie).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b="1" dirty="0" smtClean="0"/>
              <a:t>Princípio da Incerteza de Heisenberg</a:t>
            </a:r>
            <a:endParaRPr lang="pt-BR" dirty="0" smtClean="0"/>
          </a:p>
          <a:p>
            <a:pPr algn="just">
              <a:spcBef>
                <a:spcPts val="0"/>
              </a:spcBef>
            </a:pPr>
            <a:r>
              <a:rPr lang="pt-BR" dirty="0" smtClean="0"/>
              <a:t>“Não é possível calcular a posição e a velocidade de um elétron, num </a:t>
            </a:r>
            <a:r>
              <a:rPr lang="pt-BR" smtClean="0"/>
              <a:t>mesmo </a:t>
            </a:r>
            <a:r>
              <a:rPr lang="pt-BR" smtClean="0"/>
              <a:t>instante”.</a:t>
            </a:r>
            <a:endParaRPr lang="pt-BR" dirty="0" smtClean="0"/>
          </a:p>
          <a:p>
            <a:pPr algn="just">
              <a:spcBef>
                <a:spcPts val="0"/>
              </a:spcBef>
            </a:pPr>
            <a:endParaRPr lang="pt-BR" b="1" dirty="0"/>
          </a:p>
          <a:p>
            <a:pPr algn="just">
              <a:spcBef>
                <a:spcPts val="0"/>
              </a:spcBef>
            </a:pPr>
            <a:endParaRPr lang="pt-BR" b="1" dirty="0" smtClean="0"/>
          </a:p>
          <a:p>
            <a:pPr algn="just">
              <a:spcBef>
                <a:spcPts val="0"/>
              </a:spcBef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3332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A Identificação dos Elétrons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57150" indent="0" algn="just">
              <a:buNone/>
            </a:pPr>
            <a:r>
              <a:rPr lang="pt-BR" dirty="0" smtClean="0"/>
              <a:t>Representação do elétron:</a:t>
            </a:r>
          </a:p>
          <a:p>
            <a:pPr marL="57150" indent="0" algn="just">
              <a:buNone/>
            </a:pPr>
            <a:endParaRPr lang="pt-BR" dirty="0"/>
          </a:p>
          <a:p>
            <a:pPr marL="57150" indent="0" algn="just">
              <a:buNone/>
            </a:pPr>
            <a:endParaRPr lang="pt-BR" dirty="0" smtClean="0"/>
          </a:p>
          <a:p>
            <a:pPr marL="57150" indent="0" algn="just">
              <a:buNone/>
            </a:pPr>
            <a:endParaRPr lang="pt-BR" dirty="0"/>
          </a:p>
          <a:p>
            <a:pPr marL="57150" indent="0" algn="just">
              <a:buNone/>
            </a:pPr>
            <a:r>
              <a:rPr lang="pt-BR" dirty="0" smtClean="0"/>
              <a:t>Princípio de Exclusão de </a:t>
            </a:r>
            <a:r>
              <a:rPr lang="pt-BR" dirty="0" err="1" smtClean="0"/>
              <a:t>Pauli</a:t>
            </a:r>
            <a:r>
              <a:rPr lang="pt-BR" dirty="0" smtClean="0"/>
              <a:t>:</a:t>
            </a:r>
          </a:p>
          <a:p>
            <a:pPr marL="57150" indent="0" algn="just">
              <a:buNone/>
            </a:pPr>
            <a:r>
              <a:rPr lang="pt-BR" dirty="0"/>
              <a:t>	</a:t>
            </a:r>
            <a:r>
              <a:rPr lang="pt-BR" dirty="0" smtClean="0"/>
              <a:t>“Num átomo não existem dois elétrons 	com os quatro números quânticos iguais.”</a:t>
            </a:r>
          </a:p>
          <a:p>
            <a:pPr marL="57150" indent="0" algn="just">
              <a:buNone/>
            </a:pPr>
            <a:endParaRPr lang="pt-BR" dirty="0" smtClean="0"/>
          </a:p>
          <a:p>
            <a:pPr marL="57150" indent="0" algn="just">
              <a:buNone/>
            </a:pPr>
            <a:endParaRPr lang="pt-BR" dirty="0" smtClean="0"/>
          </a:p>
          <a:p>
            <a:pPr algn="just"/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544154" cy="129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90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A Identificação dos Elétrons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57150" indent="0" algn="just">
              <a:buNone/>
            </a:pPr>
            <a:r>
              <a:rPr lang="pt-BR" b="1" dirty="0" smtClean="0"/>
              <a:t>Regra de </a:t>
            </a:r>
            <a:r>
              <a:rPr lang="pt-BR" b="1" dirty="0" err="1" smtClean="0"/>
              <a:t>Hund</a:t>
            </a:r>
            <a:r>
              <a:rPr lang="pt-BR" b="1" dirty="0" smtClean="0"/>
              <a:t> ou da Máxima Multiplicidade</a:t>
            </a:r>
            <a:r>
              <a:rPr lang="pt-BR" dirty="0" smtClean="0"/>
              <a:t>:</a:t>
            </a:r>
          </a:p>
          <a:p>
            <a:pPr marL="5715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/>
              <a:t>	</a:t>
            </a:r>
            <a:r>
              <a:rPr lang="pt-BR" dirty="0" smtClean="0"/>
              <a:t>“Em um mesmo </a:t>
            </a:r>
            <a:r>
              <a:rPr lang="pt-BR" dirty="0" err="1" smtClean="0"/>
              <a:t>subnível</a:t>
            </a:r>
            <a:r>
              <a:rPr lang="pt-BR" dirty="0" smtClean="0"/>
              <a:t>, de início, todos os orbitais devem receber o seu primeiro elétron, e só depois cada orbital irá receber o seu segundo elétron”.</a:t>
            </a:r>
          </a:p>
          <a:p>
            <a:pPr marL="514350" indent="-457200" algn="just">
              <a:spcBef>
                <a:spcPts val="0"/>
              </a:spcBef>
            </a:pPr>
            <a:r>
              <a:rPr lang="pt-BR" dirty="0" smtClean="0"/>
              <a:t>Ordem de entrada dos </a:t>
            </a:r>
          </a:p>
          <a:p>
            <a:pPr marL="57150" indent="0" algn="just">
              <a:spcBef>
                <a:spcPts val="0"/>
              </a:spcBef>
              <a:buNone/>
            </a:pPr>
            <a:r>
              <a:rPr lang="pt-BR" dirty="0" smtClean="0"/>
              <a:t>      seis elétrons num </a:t>
            </a:r>
          </a:p>
          <a:p>
            <a:pPr marL="57150" indent="0" algn="just">
              <a:spcBef>
                <a:spcPts val="0"/>
              </a:spcBef>
              <a:buNone/>
            </a:pPr>
            <a:r>
              <a:rPr lang="pt-BR" dirty="0"/>
              <a:t> </a:t>
            </a:r>
            <a:r>
              <a:rPr lang="pt-BR" dirty="0" smtClean="0"/>
              <a:t>     orbital p</a:t>
            </a:r>
          </a:p>
          <a:p>
            <a:pPr marL="57150" indent="0" algn="just">
              <a:buNone/>
            </a:pPr>
            <a:endParaRPr lang="pt-BR" dirty="0" smtClean="0"/>
          </a:p>
          <a:p>
            <a:pPr marL="57150" indent="0" algn="just">
              <a:buNone/>
            </a:pPr>
            <a:endParaRPr lang="pt-BR" dirty="0" smtClean="0"/>
          </a:p>
          <a:p>
            <a:pPr algn="just"/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8" t="44991" r="31404" b="3203"/>
          <a:stretch/>
        </p:blipFill>
        <p:spPr bwMode="auto">
          <a:xfrm>
            <a:off x="5178307" y="4293096"/>
            <a:ext cx="2199735" cy="23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A Identificação dos Elétrons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514350" indent="-457200" algn="just"/>
            <a:r>
              <a:rPr lang="pt-BR" dirty="0" smtClean="0"/>
              <a:t>O </a:t>
            </a:r>
            <a:r>
              <a:rPr lang="pt-BR" b="1" dirty="0" smtClean="0"/>
              <a:t>elétron mais afastado do núcleo  </a:t>
            </a:r>
            <a:r>
              <a:rPr lang="pt-BR" dirty="0" smtClean="0"/>
              <a:t>(ou elétron de valência) é aquele com o maior valor do número quântico principal (n).</a:t>
            </a:r>
          </a:p>
          <a:p>
            <a:pPr marL="514350" indent="-457200" algn="just"/>
            <a:r>
              <a:rPr lang="pt-BR" dirty="0" smtClean="0"/>
              <a:t>O elétron mais energético é aquele situado no nível (n) ou </a:t>
            </a:r>
            <a:r>
              <a:rPr lang="pt-BR" dirty="0" err="1" smtClean="0"/>
              <a:t>subnível</a:t>
            </a:r>
            <a:r>
              <a:rPr lang="pt-BR" dirty="0" smtClean="0"/>
              <a:t> (ℓ) de maior energia, o que é dado pela soma n + ℓ.</a:t>
            </a:r>
          </a:p>
          <a:p>
            <a:pPr marL="514350" indent="-457200" algn="just"/>
            <a:endParaRPr lang="pt-BR" dirty="0" smtClean="0"/>
          </a:p>
          <a:p>
            <a:pPr marL="57150" indent="0" algn="just">
              <a:buNone/>
            </a:pPr>
            <a:endParaRPr lang="pt-BR" dirty="0" smtClean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14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7122"/>
            <a:ext cx="8599932" cy="328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6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Exercícios</a:t>
            </a:r>
            <a:endParaRPr lang="pt-B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44302"/>
            <a:ext cx="6089650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644008" y="1244302"/>
            <a:ext cx="2921298" cy="1176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6440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Exercícios</a:t>
            </a:r>
            <a:endParaRPr lang="pt-B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991170" cy="399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20" y="5428379"/>
            <a:ext cx="330327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199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Respostas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40) s, p, d, f	42) 32 elétrons		43) c</a:t>
            </a:r>
          </a:p>
          <a:p>
            <a:pPr marL="0" indent="0">
              <a:buNone/>
            </a:pPr>
            <a:r>
              <a:rPr lang="pt-BR" dirty="0" smtClean="0"/>
              <a:t>45) 10 elétrons	46) a				48) b</a:t>
            </a:r>
          </a:p>
          <a:p>
            <a:pPr marL="0" indent="0">
              <a:buNone/>
            </a:pPr>
            <a:r>
              <a:rPr lang="pt-BR" dirty="0" smtClean="0"/>
              <a:t>49) n= 4; l= 3; m= -3; s= -1/2</a:t>
            </a:r>
          </a:p>
          <a:p>
            <a:pPr marL="0" indent="0">
              <a:buNone/>
            </a:pPr>
            <a:r>
              <a:rPr lang="pt-BR" dirty="0" smtClean="0"/>
              <a:t>50) n= 5; l= 0; m= 0; s= -1/2</a:t>
            </a:r>
          </a:p>
          <a:p>
            <a:pPr marL="0" indent="0">
              <a:buNone/>
            </a:pPr>
            <a:r>
              <a:rPr lang="pt-BR" dirty="0" smtClean="0"/>
              <a:t>51) e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7725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Exercícios</a:t>
            </a:r>
            <a:endParaRPr lang="pt-BR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50681" cy="457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990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Respostas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/>
              <a:t>52) 5 orbitais</a:t>
            </a:r>
          </a:p>
          <a:p>
            <a:pPr marL="0" indent="0">
              <a:buNone/>
            </a:pPr>
            <a:r>
              <a:rPr lang="pt-BR" dirty="0" smtClean="0"/>
              <a:t>53) 14 elétrons</a:t>
            </a:r>
          </a:p>
          <a:p>
            <a:pPr marL="0" indent="0">
              <a:buNone/>
            </a:pPr>
            <a:r>
              <a:rPr lang="pt-BR" dirty="0" smtClean="0"/>
              <a:t>54) c</a:t>
            </a:r>
          </a:p>
          <a:p>
            <a:pPr marL="0" indent="0">
              <a:buNone/>
            </a:pPr>
            <a:r>
              <a:rPr lang="pt-BR" dirty="0" smtClean="0"/>
              <a:t>55) n= 4; </a:t>
            </a:r>
            <a:r>
              <a:rPr lang="pt-BR" dirty="0" smtClean="0">
                <a:latin typeface="MT Extra" panose="05050102010205020202" pitchFamily="18" charset="2"/>
                <a:cs typeface="Times New Roman" panose="02020603050405020304" pitchFamily="18" charset="0"/>
              </a:rPr>
              <a:t>l</a:t>
            </a:r>
            <a:r>
              <a:rPr lang="pt-BR" dirty="0" smtClean="0"/>
              <a:t>= 0</a:t>
            </a:r>
          </a:p>
          <a:p>
            <a:pPr marL="0" indent="0">
              <a:buNone/>
            </a:pPr>
            <a:r>
              <a:rPr lang="pt-BR" dirty="0" smtClean="0"/>
              <a:t>56) e</a:t>
            </a:r>
          </a:p>
          <a:p>
            <a:pPr marL="0" indent="0">
              <a:buNone/>
            </a:pPr>
            <a:r>
              <a:rPr lang="pt-BR" dirty="0" smtClean="0"/>
              <a:t>57) c</a:t>
            </a:r>
          </a:p>
          <a:p>
            <a:pPr marL="0" indent="0">
              <a:buNone/>
            </a:pPr>
            <a:r>
              <a:rPr lang="pt-BR" dirty="0" smtClean="0"/>
              <a:t>58) e</a:t>
            </a:r>
          </a:p>
          <a:p>
            <a:pPr marL="0" indent="0">
              <a:buNone/>
            </a:pPr>
            <a:r>
              <a:rPr lang="pt-BR" dirty="0" smtClean="0"/>
              <a:t>59) e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3641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/>
              <a:t>DISTRIBUIÇÃO ELETRÔNICA</a:t>
            </a:r>
            <a:endParaRPr lang="pt-BR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166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O Modelo dos Orbitais Atômicos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pt-BR" b="1" dirty="0" smtClean="0"/>
              <a:t>Erwin </a:t>
            </a:r>
            <a:r>
              <a:rPr lang="pt-BR" b="1" dirty="0" err="1" smtClean="0"/>
              <a:t>Schrödinger</a:t>
            </a:r>
            <a:endParaRPr lang="pt-BR" b="1" dirty="0" smtClean="0"/>
          </a:p>
          <a:p>
            <a:pPr algn="just">
              <a:spcBef>
                <a:spcPts val="0"/>
              </a:spcBef>
            </a:pPr>
            <a:r>
              <a:rPr lang="pt-BR" dirty="0" smtClean="0"/>
              <a:t>Devido à dificuldade de se prever a posição exata de um elétron na eletrosfera, </a:t>
            </a:r>
            <a:r>
              <a:rPr lang="pt-BR" dirty="0" err="1" smtClean="0"/>
              <a:t>Schrödinger</a:t>
            </a:r>
            <a:r>
              <a:rPr lang="pt-BR" dirty="0" smtClean="0"/>
              <a:t> calculou a região onde haveria a maior probabilidade de se encontrar o elétron. Essa região no espaço foi denominada </a:t>
            </a:r>
            <a:r>
              <a:rPr lang="pt-BR" b="1" dirty="0" smtClean="0"/>
              <a:t>orbital</a:t>
            </a:r>
            <a:r>
              <a:rPr lang="pt-BR" dirty="0" smtClean="0"/>
              <a:t>.</a:t>
            </a:r>
          </a:p>
          <a:p>
            <a:pPr lvl="1" algn="just">
              <a:spcBef>
                <a:spcPts val="0"/>
              </a:spcBef>
            </a:pPr>
            <a:r>
              <a:rPr lang="pt-BR" b="1" dirty="0" smtClean="0">
                <a:solidFill>
                  <a:srgbClr val="FF0000"/>
                </a:solidFill>
              </a:rPr>
              <a:t>Orbital</a:t>
            </a:r>
            <a:r>
              <a:rPr lang="pt-BR" dirty="0" smtClean="0">
                <a:solidFill>
                  <a:srgbClr val="FF0000"/>
                </a:solidFill>
              </a:rPr>
              <a:t> é a região do espaço ao redor do núcleo onde é máxima a probabilidade de encontrar um determinado elétron.</a:t>
            </a:r>
            <a:endParaRPr lang="pt-BR" dirty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</a:pPr>
            <a:endParaRPr lang="pt-BR" b="1" dirty="0" smtClean="0"/>
          </a:p>
          <a:p>
            <a:pPr marL="0" indent="0" algn="just">
              <a:spcBef>
                <a:spcPts val="0"/>
              </a:spcBef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81286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Distribuição Eletrônica em </a:t>
            </a:r>
            <a:br>
              <a:rPr lang="pt-BR" b="1" dirty="0" smtClean="0"/>
            </a:br>
            <a:r>
              <a:rPr lang="pt-BR" b="1" dirty="0" smtClean="0"/>
              <a:t>Átomos Neutros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A distribuição dos elétrons em um átomo neutro pode ser feita pelo diagrama dos níveis </a:t>
            </a:r>
            <a:r>
              <a:rPr lang="pt-BR" b="1" dirty="0" smtClean="0"/>
              <a:t>energéticos</a:t>
            </a:r>
            <a:r>
              <a:rPr lang="pt-BR" dirty="0" smtClean="0"/>
              <a:t>, que vimos no item anterior. No entanto, o cientista Linus Pauling imaginou um diagrama que simplifica essa tarefa e que passou a ser conhecido como </a:t>
            </a:r>
            <a:r>
              <a:rPr lang="pt-BR" b="1" dirty="0" smtClean="0"/>
              <a:t>diagrama de Pauling</a:t>
            </a:r>
            <a:r>
              <a:rPr lang="pt-BR" dirty="0" smtClean="0"/>
              <a:t>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51515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Distribuição Eletrônica em </a:t>
            </a:r>
            <a:br>
              <a:rPr lang="pt-BR" b="1" dirty="0" smtClean="0"/>
            </a:br>
            <a:r>
              <a:rPr lang="pt-BR" b="1" dirty="0" smtClean="0"/>
              <a:t>Átomos Neutros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/>
              <a:t>DIAGRAMA DE PAULING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136"/>
            <a:ext cx="25241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092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Distribuição Eletrônica em </a:t>
            </a:r>
            <a:br>
              <a:rPr lang="pt-BR" b="1" dirty="0" smtClean="0"/>
            </a:br>
            <a:r>
              <a:rPr lang="pt-BR" b="1" dirty="0" smtClean="0"/>
              <a:t>Átomos Neutros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/>
              <a:t>EXEMPLO: Distribuição dos 26 elétrons dos 			átomos de ferro (Z=26)</a:t>
            </a:r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5620131" cy="402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940153" y="2852936"/>
            <a:ext cx="30963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prstClr val="black"/>
                </a:solidFill>
              </a:rPr>
              <a:t>O que foi feito?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Apenas o seguinte: percorremos as diagonais, no sentido indicado, colocando o número máximo de elétrons  permitido em cada </a:t>
            </a:r>
            <a:r>
              <a:rPr lang="pt-BR" dirty="0" err="1" smtClean="0">
                <a:solidFill>
                  <a:prstClr val="black"/>
                </a:solidFill>
              </a:rPr>
              <a:t>subnível</a:t>
            </a:r>
            <a:r>
              <a:rPr lang="pt-BR" dirty="0" smtClean="0">
                <a:solidFill>
                  <a:prstClr val="black"/>
                </a:solidFill>
              </a:rPr>
              <a:t>, até inteirar os 26 elétrons  que o ferro possui.</a:t>
            </a:r>
          </a:p>
          <a:p>
            <a:endParaRPr lang="pt-BR" dirty="0">
              <a:solidFill>
                <a:prstClr val="black"/>
              </a:solidFill>
            </a:endParaRPr>
          </a:p>
          <a:p>
            <a:r>
              <a:rPr lang="pt-BR" dirty="0" smtClean="0">
                <a:solidFill>
                  <a:prstClr val="black"/>
                </a:solidFill>
              </a:rPr>
              <a:t>Essa é a distribuição dos elétrons num átomo de ferro considerado em seu </a:t>
            </a:r>
            <a:r>
              <a:rPr lang="pt-BR" b="1" dirty="0" smtClean="0">
                <a:solidFill>
                  <a:prstClr val="black"/>
                </a:solidFill>
              </a:rPr>
              <a:t>estado normal</a:t>
            </a:r>
            <a:r>
              <a:rPr lang="pt-BR" dirty="0" smtClean="0">
                <a:solidFill>
                  <a:prstClr val="black"/>
                </a:solidFill>
              </a:rPr>
              <a:t> ou </a:t>
            </a:r>
            <a:r>
              <a:rPr lang="pt-BR" b="1" dirty="0" smtClean="0">
                <a:solidFill>
                  <a:prstClr val="black"/>
                </a:solidFill>
              </a:rPr>
              <a:t>estado fundamental</a:t>
            </a:r>
            <a:r>
              <a:rPr lang="pt-BR" dirty="0" smtClean="0">
                <a:solidFill>
                  <a:prstClr val="black"/>
                </a:solidFill>
              </a:rPr>
              <a:t>.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Distribuição Eletrônica em </a:t>
            </a:r>
            <a:br>
              <a:rPr lang="pt-BR" b="1" dirty="0" smtClean="0"/>
            </a:br>
            <a:r>
              <a:rPr lang="pt-BR" b="1" dirty="0" smtClean="0"/>
              <a:t>Átomos Neutros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/>
              <a:t>EXEMPLO: Distribuição dos 26 elétrons dos 			átomos de ferro (Z=26)</a:t>
            </a:r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5620131" cy="402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940153" y="2852936"/>
            <a:ext cx="30963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Para indicar, de modo abreviado, esta distribuição eletrônica escrevemos:</a:t>
            </a:r>
          </a:p>
          <a:p>
            <a:r>
              <a:rPr lang="pt-BR" b="1" baseline="30000" dirty="0" smtClean="0">
                <a:solidFill>
                  <a:srgbClr val="FF0000"/>
                </a:solidFill>
              </a:rPr>
              <a:t> </a:t>
            </a:r>
            <a:r>
              <a:rPr lang="pt-BR" b="1" dirty="0">
                <a:solidFill>
                  <a:srgbClr val="FF0000"/>
                </a:solidFill>
              </a:rPr>
              <a:t>1s</a:t>
            </a:r>
            <a:r>
              <a:rPr lang="pt-BR" b="1" baseline="30000" dirty="0">
                <a:solidFill>
                  <a:srgbClr val="FF0000"/>
                </a:solidFill>
              </a:rPr>
              <a:t>2</a:t>
            </a:r>
            <a:r>
              <a:rPr lang="pt-BR" b="1" dirty="0">
                <a:solidFill>
                  <a:srgbClr val="FF0000"/>
                </a:solidFill>
              </a:rPr>
              <a:t> 2s</a:t>
            </a:r>
            <a:r>
              <a:rPr lang="pt-BR" b="1" baseline="30000" dirty="0">
                <a:solidFill>
                  <a:srgbClr val="FF0000"/>
                </a:solidFill>
              </a:rPr>
              <a:t>2</a:t>
            </a:r>
            <a:r>
              <a:rPr lang="pt-BR" b="1" dirty="0">
                <a:solidFill>
                  <a:srgbClr val="FF0000"/>
                </a:solidFill>
              </a:rPr>
              <a:t> 2p</a:t>
            </a:r>
            <a:r>
              <a:rPr lang="pt-BR" b="1" baseline="30000" dirty="0">
                <a:solidFill>
                  <a:srgbClr val="FF0000"/>
                </a:solidFill>
              </a:rPr>
              <a:t>6</a:t>
            </a:r>
            <a:r>
              <a:rPr lang="pt-BR" b="1" dirty="0">
                <a:solidFill>
                  <a:srgbClr val="FF0000"/>
                </a:solidFill>
              </a:rPr>
              <a:t> 3s</a:t>
            </a:r>
            <a:r>
              <a:rPr lang="pt-BR" b="1" baseline="30000" dirty="0">
                <a:solidFill>
                  <a:srgbClr val="FF0000"/>
                </a:solidFill>
              </a:rPr>
              <a:t>2</a:t>
            </a:r>
            <a:r>
              <a:rPr lang="pt-BR" b="1" dirty="0">
                <a:solidFill>
                  <a:srgbClr val="FF0000"/>
                </a:solidFill>
              </a:rPr>
              <a:t> 3p</a:t>
            </a:r>
            <a:r>
              <a:rPr lang="pt-BR" b="1" baseline="30000" dirty="0">
                <a:solidFill>
                  <a:srgbClr val="FF0000"/>
                </a:solidFill>
              </a:rPr>
              <a:t>6</a:t>
            </a:r>
            <a:r>
              <a:rPr lang="pt-BR" b="1" dirty="0">
                <a:solidFill>
                  <a:srgbClr val="FF0000"/>
                </a:solidFill>
              </a:rPr>
              <a:t> 4s</a:t>
            </a:r>
            <a:r>
              <a:rPr lang="pt-BR" b="1" baseline="30000" dirty="0">
                <a:solidFill>
                  <a:srgbClr val="FF0000"/>
                </a:solidFill>
              </a:rPr>
              <a:t>2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3d</a:t>
            </a:r>
            <a:r>
              <a:rPr lang="pt-BR" b="1" baseline="30000" dirty="0" smtClean="0">
                <a:solidFill>
                  <a:srgbClr val="FF0000"/>
                </a:solidFill>
              </a:rPr>
              <a:t>6</a:t>
            </a:r>
            <a:endParaRPr lang="pt-BR" dirty="0" smtClean="0">
              <a:solidFill>
                <a:prstClr val="black"/>
              </a:solidFill>
            </a:endParaRPr>
          </a:p>
          <a:p>
            <a:r>
              <a:rPr lang="pt-BR" dirty="0" smtClean="0">
                <a:solidFill>
                  <a:prstClr val="black"/>
                </a:solidFill>
              </a:rPr>
              <a:t>Escrevemos os </a:t>
            </a:r>
            <a:r>
              <a:rPr lang="pt-BR" dirty="0" err="1" smtClean="0">
                <a:solidFill>
                  <a:prstClr val="black"/>
                </a:solidFill>
              </a:rPr>
              <a:t>subníveis</a:t>
            </a:r>
            <a:r>
              <a:rPr lang="pt-BR" dirty="0" smtClean="0">
                <a:solidFill>
                  <a:prstClr val="black"/>
                </a:solidFill>
              </a:rPr>
              <a:t> 1s, 2s, 2p,... Em ordem crescente de energia e colocamos um “expoente” para indicar o número total de elétrons existentes em cada </a:t>
            </a:r>
            <a:r>
              <a:rPr lang="pt-BR" dirty="0" err="1" smtClean="0">
                <a:solidFill>
                  <a:prstClr val="black"/>
                </a:solidFill>
              </a:rPr>
              <a:t>subnível</a:t>
            </a:r>
            <a:r>
              <a:rPr lang="pt-BR" dirty="0" smtClean="0">
                <a:solidFill>
                  <a:prstClr val="black"/>
                </a:solidFill>
              </a:rPr>
              <a:t>. Evidentemente, a soma dos “expoentes” é igual a 26, que é o número total de elétrons no átomo de ferro. </a:t>
            </a:r>
          </a:p>
          <a:p>
            <a:endParaRPr lang="pt-BR" b="1" baseline="30000" dirty="0">
              <a:solidFill>
                <a:srgbClr val="FF0000"/>
              </a:solidFill>
            </a:endParaRPr>
          </a:p>
          <a:p>
            <a:endParaRPr lang="pt-BR" b="1" baseline="30000" dirty="0" smtClean="0">
              <a:solidFill>
                <a:srgbClr val="FF0000"/>
              </a:solidFill>
            </a:endParaRPr>
          </a:p>
          <a:p>
            <a:endParaRPr lang="pt-BR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45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Distribuição Eletrônica em </a:t>
            </a:r>
            <a:br>
              <a:rPr lang="pt-BR" b="1" dirty="0" smtClean="0"/>
            </a:br>
            <a:r>
              <a:rPr lang="pt-BR" b="1" dirty="0" smtClean="0"/>
              <a:t>Átomos Neutros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/>
              <a:t>EXEMPLO: Distribuição dos 26 elétrons dos 			átomos de ferro (Z=26)</a:t>
            </a:r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5620131" cy="402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940153" y="2852936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1s</a:t>
            </a:r>
            <a:r>
              <a:rPr lang="pt-BR" b="1" baseline="30000" dirty="0" smtClean="0">
                <a:solidFill>
                  <a:srgbClr val="FF0000"/>
                </a:solidFill>
              </a:rPr>
              <a:t>2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>
                <a:solidFill>
                  <a:srgbClr val="FF0000"/>
                </a:solidFill>
              </a:rPr>
              <a:t>2s</a:t>
            </a:r>
            <a:r>
              <a:rPr lang="pt-BR" b="1" baseline="30000" dirty="0">
                <a:solidFill>
                  <a:srgbClr val="FF0000"/>
                </a:solidFill>
              </a:rPr>
              <a:t>2</a:t>
            </a:r>
            <a:r>
              <a:rPr lang="pt-BR" b="1" dirty="0">
                <a:solidFill>
                  <a:srgbClr val="FF0000"/>
                </a:solidFill>
              </a:rPr>
              <a:t> 2p</a:t>
            </a:r>
            <a:r>
              <a:rPr lang="pt-BR" b="1" baseline="30000" dirty="0">
                <a:solidFill>
                  <a:srgbClr val="FF0000"/>
                </a:solidFill>
              </a:rPr>
              <a:t>6</a:t>
            </a:r>
            <a:r>
              <a:rPr lang="pt-BR" b="1" dirty="0">
                <a:solidFill>
                  <a:srgbClr val="FF0000"/>
                </a:solidFill>
              </a:rPr>
              <a:t> 3s</a:t>
            </a:r>
            <a:r>
              <a:rPr lang="pt-BR" b="1" baseline="30000" dirty="0">
                <a:solidFill>
                  <a:srgbClr val="FF0000"/>
                </a:solidFill>
              </a:rPr>
              <a:t>2</a:t>
            </a:r>
            <a:r>
              <a:rPr lang="pt-BR" b="1" dirty="0">
                <a:solidFill>
                  <a:srgbClr val="FF0000"/>
                </a:solidFill>
              </a:rPr>
              <a:t> 3p</a:t>
            </a:r>
            <a:r>
              <a:rPr lang="pt-BR" b="1" baseline="30000" dirty="0">
                <a:solidFill>
                  <a:srgbClr val="FF0000"/>
                </a:solidFill>
              </a:rPr>
              <a:t>6</a:t>
            </a:r>
            <a:r>
              <a:rPr lang="pt-BR" b="1" dirty="0">
                <a:solidFill>
                  <a:srgbClr val="FF0000"/>
                </a:solidFill>
              </a:rPr>
              <a:t> 4s</a:t>
            </a:r>
            <a:r>
              <a:rPr lang="pt-BR" b="1" baseline="30000" dirty="0">
                <a:solidFill>
                  <a:srgbClr val="FF0000"/>
                </a:solidFill>
              </a:rPr>
              <a:t>2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3d</a:t>
            </a:r>
            <a:r>
              <a:rPr lang="pt-BR" b="1" baseline="30000" dirty="0" smtClean="0">
                <a:solidFill>
                  <a:srgbClr val="FF0000"/>
                </a:solidFill>
              </a:rPr>
              <a:t>6</a:t>
            </a:r>
            <a:endParaRPr lang="pt-BR" dirty="0" smtClean="0">
              <a:solidFill>
                <a:prstClr val="black"/>
              </a:solidFill>
            </a:endParaRPr>
          </a:p>
          <a:p>
            <a:r>
              <a:rPr lang="pt-BR" dirty="0" smtClean="0">
                <a:solidFill>
                  <a:prstClr val="black"/>
                </a:solidFill>
              </a:rPr>
              <a:t>Pode-se concluir que a distribuição </a:t>
            </a:r>
            <a:r>
              <a:rPr lang="pt-BR" dirty="0" err="1" smtClean="0">
                <a:solidFill>
                  <a:prstClr val="black"/>
                </a:solidFill>
              </a:rPr>
              <a:t>distribuição</a:t>
            </a:r>
            <a:r>
              <a:rPr lang="pt-BR" dirty="0" smtClean="0">
                <a:solidFill>
                  <a:prstClr val="black"/>
                </a:solidFill>
              </a:rPr>
              <a:t> eletrônica do átomo de ferro por camadas é: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K=2, L=8, M=14, N=2</a:t>
            </a:r>
          </a:p>
          <a:p>
            <a:endParaRPr lang="pt-BR" b="1" baseline="30000" dirty="0">
              <a:solidFill>
                <a:srgbClr val="FF0000"/>
              </a:solidFill>
            </a:endParaRPr>
          </a:p>
          <a:p>
            <a:endParaRPr lang="pt-BR" b="1" baseline="30000" dirty="0" smtClean="0">
              <a:solidFill>
                <a:srgbClr val="FF0000"/>
              </a:solidFill>
            </a:endParaRPr>
          </a:p>
          <a:p>
            <a:endParaRPr lang="pt-BR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58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Distribuição Eletrônica nos Íons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A distribuição eletrônica nos íons é semelhante à dos átomos neutros. No entanto, é importante salientar que os elétrons que o átomo irá ganhar ou perder (para se transformar em um íon) </a:t>
            </a:r>
            <a:r>
              <a:rPr lang="pt-BR" b="1" dirty="0" smtClean="0"/>
              <a:t>serão recebidos ou retirados da última camada eletrônica, </a:t>
            </a:r>
            <a:r>
              <a:rPr lang="pt-BR" dirty="0" smtClean="0"/>
              <a:t>e</a:t>
            </a:r>
            <a:r>
              <a:rPr lang="pt-BR" b="1" dirty="0" smtClean="0"/>
              <a:t> não do </a:t>
            </a:r>
            <a:r>
              <a:rPr lang="pt-BR" b="1" dirty="0" err="1" smtClean="0"/>
              <a:t>subnível</a:t>
            </a:r>
            <a:r>
              <a:rPr lang="pt-BR" b="1" dirty="0" smtClean="0"/>
              <a:t> mais energético</a:t>
            </a:r>
            <a:r>
              <a:rPr lang="pt-BR" dirty="0" smtClean="0"/>
              <a:t>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11024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Distribuição Eletrônica nos Íons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/>
              <a:t>EXEMPLO:</a:t>
            </a:r>
          </a:p>
          <a:p>
            <a:pPr algn="just"/>
            <a:r>
              <a:rPr lang="pt-BR" dirty="0" smtClean="0"/>
              <a:t>O átomo de ferro (número atômico =26) tem a seguinte distribuição eletrônica:</a:t>
            </a:r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" y="3316370"/>
            <a:ext cx="9035415" cy="23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425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Distribuição Eletrônica nos Íons</a:t>
            </a:r>
            <a:endParaRPr lang="pt-BR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17890" cy="377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09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endParaRPr lang="pt-B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71" y="188640"/>
            <a:ext cx="7481849" cy="658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30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483450" cy="649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37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O Modelo dos Orbitais Atômicos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pt-BR" b="1" dirty="0" smtClean="0"/>
              <a:t>Erwin </a:t>
            </a:r>
            <a:r>
              <a:rPr lang="pt-BR" b="1" dirty="0" err="1" smtClean="0"/>
              <a:t>Schrödinger</a:t>
            </a:r>
            <a:endParaRPr lang="pt-BR" b="1" dirty="0" smtClean="0"/>
          </a:p>
          <a:p>
            <a:pPr marL="0" indent="0" algn="just">
              <a:spcBef>
                <a:spcPts val="0"/>
              </a:spcBef>
              <a:buNone/>
            </a:pPr>
            <a:endParaRPr lang="pt-BR" b="1" dirty="0" smtClean="0"/>
          </a:p>
          <a:p>
            <a:pPr marL="0" indent="0" algn="just">
              <a:spcBef>
                <a:spcPts val="0"/>
              </a:spcBef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58597"/>
            <a:ext cx="6435732" cy="468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69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Respostas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61) 1s</a:t>
            </a:r>
            <a:r>
              <a:rPr lang="pt-BR" baseline="30000" dirty="0"/>
              <a:t>2</a:t>
            </a:r>
            <a:r>
              <a:rPr lang="pt-BR" dirty="0"/>
              <a:t> 2s</a:t>
            </a:r>
            <a:r>
              <a:rPr lang="pt-BR" baseline="30000" dirty="0"/>
              <a:t>2</a:t>
            </a:r>
            <a:r>
              <a:rPr lang="pt-BR" dirty="0"/>
              <a:t> 2p</a:t>
            </a:r>
            <a:r>
              <a:rPr lang="pt-BR" baseline="30000" dirty="0"/>
              <a:t>6</a:t>
            </a:r>
            <a:r>
              <a:rPr lang="pt-BR" dirty="0"/>
              <a:t> 3s</a:t>
            </a:r>
            <a:r>
              <a:rPr lang="pt-BR" baseline="30000" dirty="0"/>
              <a:t>2</a:t>
            </a:r>
            <a:r>
              <a:rPr lang="pt-BR" dirty="0"/>
              <a:t> 3p</a:t>
            </a:r>
            <a:r>
              <a:rPr lang="pt-BR" baseline="30000" dirty="0"/>
              <a:t>3</a:t>
            </a:r>
            <a:r>
              <a:rPr lang="pt-BR" dirty="0"/>
              <a:t> a</a:t>
            </a:r>
          </a:p>
          <a:p>
            <a:pPr marL="0" indent="0">
              <a:buNone/>
            </a:pPr>
            <a:r>
              <a:rPr lang="pt-BR" dirty="0" smtClean="0"/>
              <a:t>62) d</a:t>
            </a:r>
          </a:p>
          <a:p>
            <a:pPr marL="0" indent="0">
              <a:buNone/>
            </a:pPr>
            <a:r>
              <a:rPr lang="pt-BR" dirty="0" smtClean="0"/>
              <a:t>64) d</a:t>
            </a:r>
          </a:p>
          <a:p>
            <a:pPr marL="0" indent="0">
              <a:buNone/>
            </a:pPr>
            <a:r>
              <a:rPr lang="pt-BR" dirty="0" smtClean="0"/>
              <a:t>65) 35</a:t>
            </a:r>
          </a:p>
          <a:p>
            <a:pPr marL="0" indent="0">
              <a:buNone/>
            </a:pPr>
            <a:r>
              <a:rPr lang="pt-BR" dirty="0" smtClean="0"/>
              <a:t>67) c</a:t>
            </a:r>
          </a:p>
          <a:p>
            <a:pPr marL="0" indent="0">
              <a:buNone/>
            </a:pPr>
            <a:r>
              <a:rPr lang="pt-BR" dirty="0" smtClean="0"/>
              <a:t>68) a; e</a:t>
            </a:r>
          </a:p>
          <a:p>
            <a:pPr marL="0" indent="0">
              <a:buNone/>
            </a:pPr>
            <a:r>
              <a:rPr lang="pt-BR" dirty="0" smtClean="0"/>
              <a:t>70) c</a:t>
            </a:r>
          </a:p>
          <a:p>
            <a:pPr marL="0" indent="0">
              <a:buNone/>
            </a:pPr>
            <a:r>
              <a:rPr lang="pt-BR" dirty="0"/>
              <a:t>71) 1s2 2s2 2p6 3s2 3p6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72) b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659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Exercícios </a:t>
            </a:r>
            <a:endParaRPr lang="pt-BR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653882" cy="411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857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Exercícios </a:t>
            </a:r>
            <a:endParaRPr lang="pt-BR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86673" cy="452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427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Respostas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/>
              <a:t>73) a) K= 2; L= 8; M= 18; N= 8; O= 1</a:t>
            </a:r>
          </a:p>
          <a:p>
            <a:pPr marL="0" indent="0">
              <a:buNone/>
            </a:pPr>
            <a:r>
              <a:rPr lang="pt-BR" dirty="0" smtClean="0"/>
              <a:t>       b) </a:t>
            </a:r>
            <a:r>
              <a:rPr lang="pt-BR" dirty="0"/>
              <a:t>1s</a:t>
            </a:r>
            <a:r>
              <a:rPr lang="pt-BR" baseline="30000" dirty="0"/>
              <a:t>2</a:t>
            </a:r>
            <a:r>
              <a:rPr lang="pt-BR" dirty="0"/>
              <a:t> 2s</a:t>
            </a:r>
            <a:r>
              <a:rPr lang="pt-BR" baseline="30000" dirty="0"/>
              <a:t>2</a:t>
            </a:r>
            <a:r>
              <a:rPr lang="pt-BR" dirty="0"/>
              <a:t> 2p</a:t>
            </a:r>
            <a:r>
              <a:rPr lang="pt-BR" baseline="30000" dirty="0"/>
              <a:t>6</a:t>
            </a:r>
            <a:r>
              <a:rPr lang="pt-BR" dirty="0"/>
              <a:t> 3s</a:t>
            </a:r>
            <a:r>
              <a:rPr lang="pt-BR" baseline="30000" dirty="0"/>
              <a:t>2</a:t>
            </a:r>
            <a:r>
              <a:rPr lang="pt-BR" dirty="0"/>
              <a:t> 3p</a:t>
            </a:r>
            <a:r>
              <a:rPr lang="pt-BR" baseline="30000" dirty="0"/>
              <a:t>6</a:t>
            </a:r>
            <a:r>
              <a:rPr lang="pt-BR" dirty="0"/>
              <a:t> 4s</a:t>
            </a:r>
            <a:r>
              <a:rPr lang="pt-BR" baseline="30000" dirty="0"/>
              <a:t>2</a:t>
            </a:r>
            <a:r>
              <a:rPr lang="pt-BR" dirty="0"/>
              <a:t> 3d</a:t>
            </a:r>
            <a:r>
              <a:rPr lang="pt-BR" baseline="30000" dirty="0"/>
              <a:t>10</a:t>
            </a:r>
            <a:r>
              <a:rPr lang="pt-BR" dirty="0"/>
              <a:t> 4p</a:t>
            </a:r>
            <a:r>
              <a:rPr lang="pt-BR" baseline="30000" dirty="0"/>
              <a:t>6</a:t>
            </a:r>
            <a:r>
              <a:rPr lang="pt-BR" dirty="0"/>
              <a:t> 5s</a:t>
            </a:r>
            <a:r>
              <a:rPr lang="pt-BR" baseline="30000" dirty="0"/>
              <a:t>1</a:t>
            </a:r>
            <a:r>
              <a:rPr lang="pt-BR" dirty="0"/>
              <a:t> </a:t>
            </a:r>
            <a:endParaRPr lang="pt-BR" dirty="0" smtClean="0"/>
          </a:p>
          <a:p>
            <a:pPr marL="0" indent="0">
              <a:buNone/>
            </a:pPr>
            <a:r>
              <a:rPr lang="pt-BR" dirty="0"/>
              <a:t> </a:t>
            </a:r>
            <a:r>
              <a:rPr lang="pt-BR" dirty="0" smtClean="0"/>
              <a:t>       c) n= 5; </a:t>
            </a:r>
            <a:r>
              <a:rPr lang="pt-BR" dirty="0" smtClean="0">
                <a:latin typeface="MT Extra" panose="05050102010205020202" pitchFamily="18" charset="2"/>
              </a:rPr>
              <a:t>l</a:t>
            </a:r>
            <a:r>
              <a:rPr lang="pt-BR" dirty="0" smtClean="0"/>
              <a:t>= 0; m= 0; s= -1/2</a:t>
            </a:r>
          </a:p>
          <a:p>
            <a:pPr marL="0" indent="0">
              <a:buNone/>
            </a:pPr>
            <a:r>
              <a:rPr lang="pt-BR" dirty="0" smtClean="0"/>
              <a:t>74) d		80) d</a:t>
            </a:r>
          </a:p>
          <a:p>
            <a:pPr marL="0" indent="0">
              <a:buNone/>
            </a:pPr>
            <a:r>
              <a:rPr lang="pt-BR" dirty="0" smtClean="0"/>
              <a:t>75) b		81) e</a:t>
            </a:r>
          </a:p>
          <a:p>
            <a:pPr marL="0" indent="0">
              <a:buNone/>
            </a:pPr>
            <a:r>
              <a:rPr lang="pt-BR" dirty="0" smtClean="0"/>
              <a:t>76) d		82) a</a:t>
            </a:r>
          </a:p>
          <a:p>
            <a:pPr marL="0" indent="0">
              <a:buNone/>
            </a:pPr>
            <a:r>
              <a:rPr lang="pt-BR" dirty="0" smtClean="0"/>
              <a:t>77) d </a:t>
            </a:r>
          </a:p>
          <a:p>
            <a:pPr marL="0" indent="0">
              <a:buNone/>
            </a:pPr>
            <a:r>
              <a:rPr lang="pt-BR" dirty="0" smtClean="0"/>
              <a:t>78) b</a:t>
            </a:r>
          </a:p>
          <a:p>
            <a:pPr marL="0" indent="0">
              <a:buNone/>
            </a:pPr>
            <a:r>
              <a:rPr lang="pt-BR" dirty="0" smtClean="0"/>
              <a:t>79) e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858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Por meio de cálculos matemáticos, chegou-se à conclusão de que os elétrons se dispõe ao redor do núcleo atômico, de acordo com o diagrama energético a seguir: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70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8473"/>
            <a:ext cx="7804404" cy="535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0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Níveis Energéticos</a:t>
            </a:r>
            <a:endParaRPr lang="pt-BR" dirty="0" smtClean="0"/>
          </a:p>
          <a:p>
            <a:pPr algn="just"/>
            <a:r>
              <a:rPr lang="pt-BR" dirty="0" smtClean="0"/>
              <a:t>São as sete “escadas” que aparecem no diagrama anterior e onde os elétrons têm um conteúdo de energia crescente. Esses níveis correspondem às sete camadas (K, L, M, N, O, P, Q) do modelo de Rutherford-Bohr. Eles são identificados pelo chamado </a:t>
            </a:r>
            <a:r>
              <a:rPr lang="pt-BR" b="1" dirty="0" smtClean="0"/>
              <a:t>número quântico principal (n)</a:t>
            </a:r>
            <a:r>
              <a:rPr lang="pt-BR" dirty="0" smtClean="0"/>
              <a:t>, que é um número inteiro variando de 1 a 7.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95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 err="1" smtClean="0"/>
              <a:t>Subníveis</a:t>
            </a:r>
            <a:r>
              <a:rPr lang="pt-BR" b="1" dirty="0" smtClean="0"/>
              <a:t> Energéticos</a:t>
            </a:r>
          </a:p>
          <a:p>
            <a:pPr algn="just"/>
            <a:r>
              <a:rPr lang="pt-BR" dirty="0" smtClean="0"/>
              <a:t>São os “degraus” de cada escada existente no diagrama anterior.</a:t>
            </a:r>
          </a:p>
          <a:p>
            <a:pPr algn="just"/>
            <a:r>
              <a:rPr lang="pt-BR" dirty="0" smtClean="0"/>
              <a:t>De cada degrau para o seguinte há, também, aumento no conteúdo de energia dos elétrons.</a:t>
            </a:r>
          </a:p>
          <a:p>
            <a:pPr algn="just"/>
            <a:r>
              <a:rPr lang="pt-BR" dirty="0" smtClean="0"/>
              <a:t>Os </a:t>
            </a:r>
            <a:r>
              <a:rPr lang="pt-BR" dirty="0" err="1" smtClean="0"/>
              <a:t>subníveis</a:t>
            </a:r>
            <a:r>
              <a:rPr lang="pt-BR" dirty="0" smtClean="0"/>
              <a:t> são identificados pelo chamado </a:t>
            </a:r>
            <a:r>
              <a:rPr lang="pt-BR" b="1" dirty="0" smtClean="0"/>
              <a:t>número quântico secundário </a:t>
            </a:r>
            <a:r>
              <a:rPr lang="pt-BR" dirty="0" smtClean="0"/>
              <a:t>ou </a:t>
            </a:r>
            <a:r>
              <a:rPr lang="pt-BR" b="1" dirty="0" smtClean="0"/>
              <a:t>azimutal</a:t>
            </a:r>
            <a:r>
              <a:rPr lang="pt-BR" dirty="0" smtClean="0"/>
              <a:t> (   ), que assume os valores 0, 1, 2 e 3, mas que é habitualmente designado pelas letras </a:t>
            </a:r>
            <a:r>
              <a:rPr lang="pt-BR" b="1" dirty="0" smtClean="0"/>
              <a:t>s</a:t>
            </a:r>
            <a:r>
              <a:rPr lang="pt-BR" dirty="0" smtClean="0"/>
              <a:t>, </a:t>
            </a:r>
            <a:r>
              <a:rPr lang="pt-BR" b="1" dirty="0" smtClean="0"/>
              <a:t>p</a:t>
            </a:r>
            <a:r>
              <a:rPr lang="pt-BR" dirty="0" smtClean="0"/>
              <a:t>, </a:t>
            </a:r>
            <a:r>
              <a:rPr lang="pt-BR" b="1" dirty="0" smtClean="0"/>
              <a:t>d</a:t>
            </a:r>
            <a:r>
              <a:rPr lang="pt-BR" dirty="0" smtClean="0"/>
              <a:t>, </a:t>
            </a:r>
            <a:r>
              <a:rPr lang="pt-BR" b="1" dirty="0" smtClean="0"/>
              <a:t>f</a:t>
            </a:r>
            <a:r>
              <a:rPr lang="pt-BR" dirty="0" smtClean="0"/>
              <a:t>, respectivamente.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r="26251" b="24038"/>
          <a:stretch/>
        </p:blipFill>
        <p:spPr bwMode="auto">
          <a:xfrm>
            <a:off x="8154620" y="5085184"/>
            <a:ext cx="207034" cy="32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4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Diagrama Energético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Orbitais</a:t>
            </a:r>
          </a:p>
          <a:p>
            <a:pPr algn="just"/>
            <a:r>
              <a:rPr lang="pt-BR" dirty="0" smtClean="0"/>
              <a:t>Cada </a:t>
            </a:r>
            <a:r>
              <a:rPr lang="pt-BR" dirty="0" err="1" smtClean="0"/>
              <a:t>subnível</a:t>
            </a:r>
            <a:r>
              <a:rPr lang="pt-BR" dirty="0" smtClean="0"/>
              <a:t> comporta um número diferente de orbitais de acordo com o diagrama energético a seguir.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156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1264</Words>
  <Application>Microsoft Office PowerPoint</Application>
  <PresentationFormat>Apresentação na tela (4:3)</PresentationFormat>
  <Paragraphs>181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4" baseType="lpstr">
      <vt:lpstr>Tema do Office</vt:lpstr>
      <vt:lpstr>NÚMEROS QUÂNTICOS</vt:lpstr>
      <vt:lpstr>O Modelo dos Orbitais Atômicos</vt:lpstr>
      <vt:lpstr>O Modelo dos Orbitais Atômicos</vt:lpstr>
      <vt:lpstr>O Modelo dos Orbitais Atômicos</vt:lpstr>
      <vt:lpstr>Diagrama Energético</vt:lpstr>
      <vt:lpstr>Diagrama Energético</vt:lpstr>
      <vt:lpstr>Diagrama Energético</vt:lpstr>
      <vt:lpstr>Diagrama Energético</vt:lpstr>
      <vt:lpstr>Diagrama Energético</vt:lpstr>
      <vt:lpstr>Diagrama Energético</vt:lpstr>
      <vt:lpstr>Diagrama Energético</vt:lpstr>
      <vt:lpstr>Diagrama Energético</vt:lpstr>
      <vt:lpstr>Diagrama Energético</vt:lpstr>
      <vt:lpstr>Diagrama Energético</vt:lpstr>
      <vt:lpstr>Diagrama Energético</vt:lpstr>
      <vt:lpstr>Diagrama Energético</vt:lpstr>
      <vt:lpstr>A Identificação dos Elétrons</vt:lpstr>
      <vt:lpstr>A Identificação dos Elétrons</vt:lpstr>
      <vt:lpstr>A Identificação dos Elétrons</vt:lpstr>
      <vt:lpstr>A Identificação dos Elétrons</vt:lpstr>
      <vt:lpstr>A Identificação dos Elétrons</vt:lpstr>
      <vt:lpstr>A Identificação dos Elétrons</vt:lpstr>
      <vt:lpstr>Apresentação do PowerPoint</vt:lpstr>
      <vt:lpstr>Exercícios</vt:lpstr>
      <vt:lpstr>Exercícios</vt:lpstr>
      <vt:lpstr>Respostas</vt:lpstr>
      <vt:lpstr>Exercícios</vt:lpstr>
      <vt:lpstr>Respostas</vt:lpstr>
      <vt:lpstr>DISTRIBUIÇÃO ELETRÔNICA</vt:lpstr>
      <vt:lpstr>Distribuição Eletrônica em  Átomos Neutros</vt:lpstr>
      <vt:lpstr>Distribuição Eletrônica em  Átomos Neutros</vt:lpstr>
      <vt:lpstr>Distribuição Eletrônica em  Átomos Neutros</vt:lpstr>
      <vt:lpstr>Distribuição Eletrônica em  Átomos Neutros</vt:lpstr>
      <vt:lpstr>Distribuição Eletrônica em  Átomos Neutros</vt:lpstr>
      <vt:lpstr>Distribuição Eletrônica nos Íons</vt:lpstr>
      <vt:lpstr>Distribuição Eletrônica nos Íons</vt:lpstr>
      <vt:lpstr>Distribuição Eletrônica nos Íons</vt:lpstr>
      <vt:lpstr>Apresentação do PowerPoint</vt:lpstr>
      <vt:lpstr>Apresentação do PowerPoint</vt:lpstr>
      <vt:lpstr>Respostas </vt:lpstr>
      <vt:lpstr>Exercícios </vt:lpstr>
      <vt:lpstr>Exercícios </vt:lpstr>
      <vt:lpstr>Respostas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NÚMEROS QUÂNTICOS</dc:title>
  <dc:creator>Cesar</dc:creator>
  <cp:lastModifiedBy>Cesar</cp:lastModifiedBy>
  <cp:revision>44</cp:revision>
  <dcterms:created xsi:type="dcterms:W3CDTF">2017-05-07T00:08:47Z</dcterms:created>
  <dcterms:modified xsi:type="dcterms:W3CDTF">2017-06-26T11:38:48Z</dcterms:modified>
</cp:coreProperties>
</file>