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9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41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64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61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2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67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54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2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7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9720-9474-4028-BA10-A448DE09A6BD}" type="datetimeFigureOut">
              <a:rPr lang="pt-BR" smtClean="0"/>
              <a:t>12/11/2017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9177-9434-4D16-B54A-1A9182F7FA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SOLUÇÕES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10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Fatores que Afetam a Solubilidade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76897" cy="49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7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Fatores que Afetam a Solubilidade</a:t>
            </a:r>
            <a:endParaRPr lang="pt-BR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14616" cy="31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4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Fatores que Afetam a Solubilidade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16264" cy="426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Fatores que Afetam a Solubilidade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73752" cy="52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3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449128" cy="538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0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das Concentrações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pt-BR" dirty="0" smtClean="0"/>
                  <a:t>A concentração de uma solução se refere à quantidade de soluto em certa quantidade de solvente ou de solução.</a:t>
                </a:r>
              </a:p>
              <a:p>
                <a:pPr algn="just"/>
                <a:r>
                  <a:rPr lang="pt-BR" dirty="0" smtClean="0"/>
                  <a:t>Cálculo da concentração: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𝑞𝑢𝑎𝑛𝑡𝑖𝑑𝑎𝑑𝑒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𝑠𝑜𝑙𝑢𝑡𝑜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𝑞𝑢𝑎𝑛𝑡𝑖𝑑𝑎𝑑𝑒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𝑠𝑜𝑙𝑣𝑒𝑛𝑡𝑒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𝑜𝑢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𝑠𝑜𝑙𝑢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26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Cálculo das Concentrações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/>
          <a:lstStyle/>
          <a:p>
            <a:pPr algn="just"/>
            <a:r>
              <a:rPr lang="pt-BR" dirty="0" smtClean="0"/>
              <a:t>As quantidades de soluto, solvente e solução podem ser expressas de diferentes: em massa, em volume, em quantidade de matéria.</a:t>
            </a:r>
          </a:p>
          <a:p>
            <a:pPr algn="just"/>
            <a:r>
              <a:rPr lang="pt-BR" dirty="0" smtClean="0"/>
              <a:t>Na prática, as formas mais comuns de exprimir a concentração de uma solução são:</a:t>
            </a:r>
          </a:p>
          <a:p>
            <a:pPr lvl="1" algn="just"/>
            <a:r>
              <a:rPr lang="pt-BR" dirty="0" smtClean="0"/>
              <a:t>Massa de soluto / volume de solução</a:t>
            </a:r>
          </a:p>
          <a:p>
            <a:pPr lvl="1" algn="just"/>
            <a:r>
              <a:rPr lang="pt-BR" dirty="0" smtClean="0"/>
              <a:t>Quantidade de matéria de soluto / volume da solução</a:t>
            </a:r>
          </a:p>
          <a:p>
            <a:pPr lvl="1" algn="just"/>
            <a:r>
              <a:rPr lang="pt-BR" dirty="0" smtClean="0"/>
              <a:t>Massa de soluto / massa da solução</a:t>
            </a:r>
          </a:p>
          <a:p>
            <a:pPr lvl="1" algn="just"/>
            <a:r>
              <a:rPr lang="pt-BR" dirty="0" smtClean="0"/>
              <a:t>Volume de soluto / volume de solução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49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Cálculo das Concentrações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Usaremos as seguintes notações para representar as quantidades de soluto, solvente e solução: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53031"/>
              </p:ext>
            </p:extLst>
          </p:nvPr>
        </p:nvGraphicFramePr>
        <p:xfrm>
          <a:off x="1259631" y="3381216"/>
          <a:ext cx="6408714" cy="1631960"/>
        </p:xfrm>
        <a:graphic>
          <a:graphicData uri="http://schemas.openxmlformats.org/drawingml/2006/table">
            <a:tbl>
              <a:tblPr firstRow="1" firstCol="1" bandRow="1"/>
              <a:tblGrid>
                <a:gridCol w="2016225"/>
                <a:gridCol w="1512168"/>
                <a:gridCol w="1512168"/>
                <a:gridCol w="1368153"/>
              </a:tblGrid>
              <a:tr h="32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Solvente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Solução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4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pt-BR" sz="14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Quantidade de Matéria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Massa Molar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66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Concentração em Massa por Volume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dirty="0" smtClean="0"/>
                  <a:t>A concentração em massa (c) de uma solução é calculada com a massa do soluto (</a:t>
                </a:r>
                <a:r>
                  <a:rPr lang="pt-BR" dirty="0"/>
                  <a:t>m</a:t>
                </a:r>
                <a:r>
                  <a:rPr lang="pt-BR" sz="1800" dirty="0"/>
                  <a:t>1</a:t>
                </a:r>
                <a:r>
                  <a:rPr lang="pt-BR" dirty="0" smtClean="0"/>
                  <a:t>), medido em gramas, e o volume total da solução (V), medido em litros.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sz="2600" b="0" i="1" smtClean="0">
                        <a:latin typeface="Cambria Math"/>
                      </a:rPr>
                      <m:t>𝑐</m:t>
                    </m:r>
                    <m:r>
                      <a:rPr lang="pt-BR" sz="26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/>
                          </a:rPr>
                          <m:t>𝑞𝑢𝑎𝑛𝑡𝑖𝑑𝑎𝑑𝑒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𝑠𝑜𝑙𝑢𝑡𝑜</m:t>
                        </m:r>
                      </m:num>
                      <m:den>
                        <m:r>
                          <a:rPr lang="pt-BR" sz="2600" b="0" i="1" smtClean="0">
                            <a:latin typeface="Cambria Math"/>
                          </a:rPr>
                          <m:t>𝑞𝑢𝑎𝑛𝑡𝑖𝑑𝑎𝑑𝑒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𝑠𝑜𝑙𝑢</m:t>
                        </m:r>
                        <m:r>
                          <a:rPr lang="pt-BR" sz="2600" b="0" i="1" smtClean="0">
                            <a:latin typeface="Cambria Math"/>
                          </a:rPr>
                          <m:t>çã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𝑜</m:t>
                        </m:r>
                      </m:den>
                    </m:f>
                    <m:r>
                      <a:rPr lang="pt-BR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/>
                          </a:rPr>
                          <m:t>𝑚𝑎𝑠𝑠𝑎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sz="2600" b="0" i="1" smtClean="0">
                            <a:latin typeface="Cambria Math"/>
                          </a:rPr>
                          <m:t>(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𝑚𝑒𝑑𝑖𝑑𝑎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𝑒𝑚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𝑔𝑟𝑎𝑚𝑎𝑠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600" b="0" i="1" smtClean="0">
                            <a:latin typeface="Cambria Math"/>
                          </a:rPr>
                          <m:t>𝑣𝑜𝑙𝑢𝑚𝑒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𝑉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(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𝑚𝑒𝑑𝑖𝑑𝑜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𝑒𝑚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𝑙𝑖𝑡𝑟𝑜𝑠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2600" dirty="0" smtClean="0"/>
              </a:p>
              <a:p>
                <a:pPr marL="0" indent="0" algn="just">
                  <a:buNone/>
                </a:pPr>
                <a:r>
                  <a:rPr lang="pt-BR" sz="2600" dirty="0" smtClean="0"/>
                  <a:t>ou seja: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/>
                        </a:rPr>
                        <m:t>𝑐</m:t>
                      </m:r>
                      <m:r>
                        <a:rPr lang="pt-B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6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pt-B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latin typeface="Cambria Math"/>
                            </a:rPr>
                            <m:t>𝑔𝑟𝑎𝑚𝑎𝑠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sz="2600" b="0" i="1" smtClean="0">
                              <a:latin typeface="Cambria Math"/>
                            </a:rPr>
                            <m:t>𝑙𝑖𝑡𝑟𝑜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pt-BR" sz="2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600" dirty="0" smtClean="0"/>
              </a:p>
              <a:p>
                <a:pPr algn="just"/>
                <a:r>
                  <a:rPr lang="pt-BR" sz="2600" dirty="0" smtClean="0"/>
                  <a:t>A concentração em massa (c) é a grandeza que indica a massa de soluto (m</a:t>
                </a:r>
                <a:r>
                  <a:rPr lang="pt-BR" sz="1400" dirty="0" smtClean="0"/>
                  <a:t>1</a:t>
                </a:r>
                <a:r>
                  <a:rPr lang="pt-BR" sz="2600" dirty="0" smtClean="0"/>
                  <a:t>) que está dissolvida em 1 litro de solução.</a:t>
                </a:r>
                <a:endParaRPr lang="pt-BR" sz="26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630" t="-2491" r="-1852" b="-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4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98464" cy="541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6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SOLUTO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É a substância dissolvida. Está em menor </a:t>
            </a:r>
          </a:p>
          <a:p>
            <a:pPr marL="0" indent="0" algn="just">
              <a:buNone/>
            </a:pPr>
            <a:r>
              <a:rPr lang="pt-BR" dirty="0" smtClean="0"/>
              <a:t>SOLVENTE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É a substância que dissolve o soluto.</a:t>
            </a:r>
          </a:p>
          <a:p>
            <a:pPr marL="0" indent="0" algn="just">
              <a:buNone/>
            </a:pPr>
            <a:r>
              <a:rPr lang="pt-BR" dirty="0" smtClean="0"/>
              <a:t>SOLUÇÃO</a:t>
            </a:r>
          </a:p>
          <a:p>
            <a:pPr algn="just"/>
            <a:r>
              <a:rPr lang="pt-BR" dirty="0" smtClean="0"/>
              <a:t>Soluto e solvente formam um sistema homogêneo.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spcAft>
                <a:spcPts val="1200"/>
              </a:spcAft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351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Concentração em </a:t>
            </a:r>
            <a:br>
              <a:rPr lang="pt-BR" b="1" dirty="0" smtClean="0"/>
            </a:br>
            <a:r>
              <a:rPr lang="pt-BR" b="1" dirty="0" smtClean="0"/>
              <a:t>Quantidade de Matéria por Volume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pt-BR" dirty="0" smtClean="0"/>
                  <a:t>A quantidade de soluto dissolvido também pode ser expressa em mols em vez de gramas.</a:t>
                </a:r>
              </a:p>
              <a:p>
                <a:pPr algn="just"/>
                <a:r>
                  <a:rPr lang="pt-BR" dirty="0" smtClean="0"/>
                  <a:t>Indicaremos essa forma de concentração (quantidade de matéria por volume por M</a:t>
                </a:r>
                <a:r>
                  <a:rPr lang="pt-BR" sz="2400" dirty="0" smtClean="0"/>
                  <a:t>r</a:t>
                </a:r>
                <a:r>
                  <a:rPr lang="pt-BR" dirty="0" smtClean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sz="2600" b="0" i="1" smtClean="0">
                            <a:latin typeface="Cambria Math"/>
                          </a:rPr>
                          <m:t> (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𝑞𝑢𝑎𝑛𝑡𝑖𝑑𝑎𝑑𝑒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𝑚𝑎𝑡</m:t>
                        </m:r>
                        <m:r>
                          <a:rPr lang="pt-BR" sz="2600" b="0" i="1" smtClean="0">
                            <a:latin typeface="Cambria Math"/>
                          </a:rPr>
                          <m:t>é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𝑟𝑖𝑎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𝑑𝑜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𝑠𝑜𝑙𝑢𝑡𝑜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𝑚𝑒𝑑𝑖𝑑𝑜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𝑒𝑚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𝑚𝑜𝑙𝑠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600" b="0" i="1" smtClean="0">
                            <a:latin typeface="Cambria Math"/>
                          </a:rPr>
                          <m:t>𝑉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(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𝑣𝑜𝑙𝑢𝑚𝑒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𝑑𝑒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𝑠𝑜𝑙𝑢</m:t>
                        </m:r>
                        <m:r>
                          <a:rPr lang="pt-BR" sz="2600" b="0" i="1" smtClean="0">
                            <a:latin typeface="Cambria Math"/>
                          </a:rPr>
                          <m:t>çã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𝑚𝑒𝑑𝑖𝑑𝑜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𝑒𝑚</m:t>
                        </m:r>
                        <m:r>
                          <a:rPr lang="pt-BR" sz="26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𝑙𝑖𝑡𝑟𝑜𝑠</m:t>
                        </m:r>
                        <m:r>
                          <a:rPr lang="pt-BR" sz="26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2600" dirty="0" smtClean="0"/>
              </a:p>
              <a:p>
                <a:pPr algn="just"/>
                <a:r>
                  <a:rPr lang="pt-BR" sz="2600" dirty="0" smtClean="0"/>
                  <a:t>Mas 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6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600" dirty="0" smtClean="0"/>
                  <a:t> podemos também escrever: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pt-BR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sz="2600" b="0" i="1" smtClean="0">
                            <a:latin typeface="Cambria Math"/>
                          </a:rPr>
                          <m:t>.</m:t>
                        </m:r>
                        <m:r>
                          <a:rPr lang="pt-BR" sz="2600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pt-BR" sz="2600" dirty="0" smtClean="0"/>
              </a:p>
              <a:p>
                <a:pPr algn="just"/>
                <a:r>
                  <a:rPr lang="pt-BR" sz="2600" dirty="0" smtClean="0"/>
                  <a:t>A concentração em quantidade de matéria por volume indica a quantidade de matéria presente em um litro de solução. Essa concentração é medida em mols por litro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/>
                          </a:rPr>
                          <m:t>𝑚𝑜𝑙</m:t>
                        </m:r>
                      </m:num>
                      <m:den>
                        <m:r>
                          <a:rPr lang="pt-BR" sz="2600" b="0" i="1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pt-BR" sz="2600" dirty="0" smtClean="0"/>
                  <a:t>).</a:t>
                </a:r>
                <a:endParaRPr lang="pt-BR" sz="26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481" t="-2372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3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584573" cy="52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82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Solubilidade e Saturação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SOLUBILIDADE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É a máxima quantidade possível de um soluto que pode ser dissolvida em uma certa quantidade de solvente a uma dada temperatura.</a:t>
            </a:r>
          </a:p>
          <a:p>
            <a:pPr marL="0" indent="0" algn="just">
              <a:buNone/>
            </a:pPr>
            <a:r>
              <a:rPr lang="pt-BR" dirty="0" smtClean="0"/>
              <a:t>SOLUÇÕES SATURADAS E INSATURADAS</a:t>
            </a:r>
          </a:p>
          <a:p>
            <a:pPr algn="just"/>
            <a:r>
              <a:rPr lang="pt-BR" dirty="0" smtClean="0"/>
              <a:t>A solução contendo a máxima quantidade possível de soluto dissolvido é chamada solução </a:t>
            </a:r>
            <a:r>
              <a:rPr lang="pt-BR" b="1" dirty="0" smtClean="0"/>
              <a:t>saturada</a:t>
            </a:r>
            <a:r>
              <a:rPr lang="pt-BR" dirty="0" smtClean="0"/>
              <a:t> e, antes desse ponto, </a:t>
            </a:r>
            <a:r>
              <a:rPr lang="pt-BR" b="1" dirty="0" smtClean="0"/>
              <a:t>insaturada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Após saturarmos uma solução, qualquer quantidade extra da substância que estava sendo adicionada ficará depositada no fundo do recipiente. Essa quantidade não dissolvida é chamada de precipitado, depósito.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0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Curva de Solubilidade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solubilidade varia com a temperatura.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796600" cy="308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467491"/>
            <a:ext cx="50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Curva Solubilidade x Temperatura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7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Curva de Solubilidade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Para sabermos qual é a máxima quantidade de soluto que pode ser dissolvida numa dada temperatura, procede-se da seguinte maneira: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Traçamos uma reta vertical, partindo da temperatura considerada, até encontrarmos a curva de solubilidade.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Desse ponto da curva, prosseguimos horizontalmente até o eixo vertical do gráfico. O valor obtido indica quantos gramas de soluto podem ser completamente dissolvidos em 100 g de água àquela temperatura.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1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Curva de Solubilidade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EXEMPLO 1</a:t>
            </a:r>
          </a:p>
          <a:p>
            <a:pPr algn="just"/>
            <a:r>
              <a:rPr lang="pt-BR" dirty="0" smtClean="0"/>
              <a:t>A 20 °C, podem dissolver-se no máximo 50 g de soluto em cada 100 g de água, sem que reste qualquer depósito não dissolvido no fundo do recipiente.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20465" cy="23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4149080"/>
            <a:ext cx="40324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Todos os pontos situados abaixo da curva correspondem a soluções insaturadas.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Todos os pontos localizados na própria curva correspondem a soluções saturadas sem a precipitação de soluto.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smtClean="0"/>
              <a:t>Os pontos situados acima da curva correspondem a soluções saturadas com a presença de soluto precipitado.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84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Curva de Solubilidade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EXEMPLO 2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7" y="2276872"/>
            <a:ext cx="5445252" cy="30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83745" y="1340768"/>
            <a:ext cx="2952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ponto I corresponde a uma solução, a 20 °C, contendo 25 g de soluto. Tal solução é insaturada, já que a essa temperatura é possível dissolver  até 50 g de soluto.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ponto II indica uma solução também a 20 °C, mas contendo 50 g de soluto. Tal solução é saturada, mas ainda não apresenta soluto precipitado.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ponto III corresponde a uma solução, a 20 °C, contendo 75 g de soluto. Portanto, saturada com 25 g de soluto precipitado.</a:t>
            </a:r>
          </a:p>
        </p:txBody>
      </p:sp>
    </p:spTree>
    <p:extLst>
      <p:ext uri="{BB962C8B-B14F-4D97-AF65-F5344CB8AC3E}">
        <p14:creationId xmlns:p14="http://schemas.microsoft.com/office/powerpoint/2010/main" val="318884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Soluções Supersaturadas</a:t>
            </a:r>
            <a:endParaRPr lang="pt-B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072509" cy="30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0031" y="1225689"/>
            <a:ext cx="38884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Vamos considerar uma solução insaturada (I) à temperatura t</a:t>
            </a:r>
            <a:r>
              <a:rPr lang="pt-BR" baseline="-25000" dirty="0"/>
              <a:t>1</a:t>
            </a:r>
            <a:r>
              <a:rPr lang="pt-BR" dirty="0"/>
              <a:t>. Se formos diminuindo a temperatura até t</a:t>
            </a:r>
            <a:r>
              <a:rPr lang="pt-BR" baseline="-25000" dirty="0"/>
              <a:t>2</a:t>
            </a:r>
            <a:r>
              <a:rPr lang="pt-BR" dirty="0"/>
              <a:t>, a solução se tornará saturada (II). Normalmente, diminuindo a temperatura ainda mais, até t</a:t>
            </a:r>
            <a:r>
              <a:rPr lang="pt-BR" baseline="-25000" dirty="0"/>
              <a:t>3</a:t>
            </a:r>
            <a:r>
              <a:rPr lang="pt-BR" dirty="0"/>
              <a:t>, o excesso de soluto se precipitará (III).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Algumas vezes, porém, em condições favoráveis (por exemplo, sob resfriamento muito lento e sem nenhuma agitação), é possível obter, na etapa III, uma solução em que o soluto não se precipita, mas permanece inteiramente dissolvido. Nesse caso, o solvente contém mais soluto dissolvido do que seria esperado a mesma temperatura t</a:t>
            </a:r>
            <a:r>
              <a:rPr lang="pt-BR" baseline="-25000" dirty="0"/>
              <a:t>3</a:t>
            </a:r>
            <a:r>
              <a:rPr lang="pt-BR" dirty="0"/>
              <a:t>. Esse solução é chamada de supersaturada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9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Fatores que Afetam a Solubilidade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 de solvente</a:t>
            </a:r>
          </a:p>
          <a:p>
            <a:r>
              <a:rPr lang="pt-BR" dirty="0" smtClean="0"/>
              <a:t>Tipo de soluto</a:t>
            </a:r>
          </a:p>
          <a:p>
            <a:r>
              <a:rPr lang="pt-BR" dirty="0" smtClean="0"/>
              <a:t>Quantidade desse solvente</a:t>
            </a:r>
          </a:p>
          <a:p>
            <a:r>
              <a:rPr lang="pt-BR" dirty="0" smtClean="0"/>
              <a:t>Temperatura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948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953</Words>
  <Application>Microsoft Office PowerPoint</Application>
  <PresentationFormat>Apresentação na tela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SOLUÇÕES</vt:lpstr>
      <vt:lpstr>Conceitos</vt:lpstr>
      <vt:lpstr>Solubilidade e Saturação</vt:lpstr>
      <vt:lpstr>Curva de Solubilidade</vt:lpstr>
      <vt:lpstr>Curva de Solubilidade</vt:lpstr>
      <vt:lpstr>Curva de Solubilidade</vt:lpstr>
      <vt:lpstr>Curva de Solubilidade</vt:lpstr>
      <vt:lpstr>Soluções Supersaturadas</vt:lpstr>
      <vt:lpstr>Fatores que Afetam a Solubilidade</vt:lpstr>
      <vt:lpstr>Fatores que Afetam a Solubilidade</vt:lpstr>
      <vt:lpstr>Fatores que Afetam a Solubilidade</vt:lpstr>
      <vt:lpstr>Fatores que Afetam a Solubilidade</vt:lpstr>
      <vt:lpstr>Fatores que Afetam a Solubilidade</vt:lpstr>
      <vt:lpstr>Exercícios </vt:lpstr>
      <vt:lpstr>Cálculo das Concentrações</vt:lpstr>
      <vt:lpstr>Cálculo das Concentrações</vt:lpstr>
      <vt:lpstr>Cálculo das Concentrações</vt:lpstr>
      <vt:lpstr>Concentração em Massa por Volume</vt:lpstr>
      <vt:lpstr>Exercícios </vt:lpstr>
      <vt:lpstr>Concentração em  Quantidade de Matéria por Volume</vt:lpstr>
      <vt:lpstr>Exercícios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SOLUÇÕES</dc:title>
  <dc:creator>Cesar</dc:creator>
  <cp:lastModifiedBy>Cesar</cp:lastModifiedBy>
  <cp:revision>23</cp:revision>
  <dcterms:created xsi:type="dcterms:W3CDTF">2017-10-30T10:13:04Z</dcterms:created>
  <dcterms:modified xsi:type="dcterms:W3CDTF">2017-11-13T09:05:23Z</dcterms:modified>
</cp:coreProperties>
</file>