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343" r:id="rId28"/>
    <p:sldId id="344" r:id="rId29"/>
    <p:sldId id="286" r:id="rId30"/>
    <p:sldId id="287" r:id="rId31"/>
    <p:sldId id="288" r:id="rId32"/>
    <p:sldId id="345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95281-CC39-40A5-A175-052A3C8A2AD6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DEFA6-02DD-46D7-8C6B-B06BD09105C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055408-94BC-4AFC-9F5C-688F5F235DDD}" type="slidenum">
              <a:rPr lang="pt-BR"/>
              <a:pPr/>
              <a:t>8</a:t>
            </a:fld>
            <a:endParaRPr lang="pt-B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2225" y="18272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2225" y="3960813"/>
            <a:ext cx="3581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D5648-8E27-45B0-9C4F-51927028659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667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123C9-29B5-4B7A-B536-DAD0EEF6E5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71B8-72CB-4C6C-B18A-A609D182AD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F264B-6C00-47B3-8015-E61F55277B8C}" type="datetimeFigureOut">
              <a:rPr lang="pt-BR" smtClean="0"/>
              <a:pPr/>
              <a:t>03/09/2012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9CAB-0FBB-4878-8DCB-BDD47817910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../V&#237;deos%20fundi&#231;&#227;o/Fabrica&#231;&#227;o%20do%20molde.flv" TargetMode="Externa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V&#237;deos%20fundi&#231;&#227;o/VAZAMENTO%20DE%20FERRO%20FUNDIDO.flv" TargetMode="Externa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hyperlink" Target="v&#237;deo%20fundi&#231;&#227;o_Screen_Stream.avi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Fundição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Professor: Vinícius Martins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1027"/>
          <p:cNvSpPr>
            <a:spLocks noChangeArrowheads="1"/>
          </p:cNvSpPr>
          <p:nvPr/>
        </p:nvSpPr>
        <p:spPr bwMode="auto">
          <a:xfrm>
            <a:off x="1524000" y="1676400"/>
            <a:ext cx="2128838" cy="337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spcBef>
                <a:spcPct val="75000"/>
              </a:spcBef>
            </a:pPr>
            <a:endParaRPr lang="pt-BR" sz="2600"/>
          </a:p>
          <a:p>
            <a:pPr algn="l">
              <a:spcBef>
                <a:spcPct val="75000"/>
              </a:spcBef>
            </a:pPr>
            <a:r>
              <a:rPr lang="pt-BR" sz="2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ferrosos</a:t>
            </a:r>
          </a:p>
          <a:p>
            <a:pPr algn="l">
              <a:spcBef>
                <a:spcPct val="75000"/>
              </a:spcBef>
            </a:pPr>
            <a:r>
              <a:rPr lang="pt-BR" sz="2600"/>
              <a:t>Al - 100.000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Cu -  19.000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Zn -  18.000 t 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Mg -   7.600 t</a:t>
            </a:r>
          </a:p>
        </p:txBody>
      </p:sp>
      <p:sp>
        <p:nvSpPr>
          <p:cNvPr id="163844" name="Rectangle 1028"/>
          <p:cNvSpPr>
            <a:spLocks noChangeArrowheads="1"/>
          </p:cNvSpPr>
          <p:nvPr/>
        </p:nvSpPr>
        <p:spPr bwMode="auto">
          <a:xfrm>
            <a:off x="4233863" y="2438400"/>
            <a:ext cx="4219575" cy="168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75000"/>
              </a:spcBef>
            </a:pPr>
            <a:r>
              <a:rPr lang="pt-BR" sz="2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Ferrosos</a:t>
            </a:r>
          </a:p>
          <a:p>
            <a:pPr>
              <a:spcBef>
                <a:spcPct val="75000"/>
              </a:spcBef>
            </a:pPr>
            <a:r>
              <a:rPr lang="pt-BR" sz="2600"/>
              <a:t>Ferro fundido - 1,3 milhões t</a:t>
            </a:r>
          </a:p>
          <a:p>
            <a:pPr>
              <a:spcBef>
                <a:spcPct val="25000"/>
              </a:spcBef>
            </a:pPr>
            <a:r>
              <a:rPr lang="pt-BR" sz="2600"/>
              <a:t>Aço - 91.000 t</a:t>
            </a:r>
          </a:p>
        </p:txBody>
      </p:sp>
      <p:sp>
        <p:nvSpPr>
          <p:cNvPr id="163845" name="Rectangle 1029"/>
          <p:cNvSpPr>
            <a:spLocks noChangeArrowheads="1"/>
          </p:cNvSpPr>
          <p:nvPr/>
        </p:nvSpPr>
        <p:spPr bwMode="auto">
          <a:xfrm>
            <a:off x="1371600" y="2286000"/>
            <a:ext cx="2362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3846" name="Line 1030"/>
          <p:cNvSpPr>
            <a:spLocks noChangeShapeType="1"/>
          </p:cNvSpPr>
          <p:nvPr/>
        </p:nvSpPr>
        <p:spPr bwMode="auto">
          <a:xfrm>
            <a:off x="1371600" y="29718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037"/>
          <p:cNvGrpSpPr>
            <a:grpSpLocks/>
          </p:cNvGrpSpPr>
          <p:nvPr/>
        </p:nvGrpSpPr>
        <p:grpSpPr bwMode="auto">
          <a:xfrm>
            <a:off x="4038600" y="2286000"/>
            <a:ext cx="4419600" cy="1981200"/>
            <a:chOff x="3024" y="1440"/>
            <a:chExt cx="1968" cy="1248"/>
          </a:xfrm>
        </p:grpSpPr>
        <p:sp>
          <p:nvSpPr>
            <p:cNvPr id="163847" name="Rectangle 1031"/>
            <p:cNvSpPr>
              <a:spLocks noChangeArrowheads="1"/>
            </p:cNvSpPr>
            <p:nvPr/>
          </p:nvSpPr>
          <p:spPr bwMode="auto">
            <a:xfrm>
              <a:off x="3024" y="1440"/>
              <a:ext cx="1968" cy="124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3848" name="Line 1032"/>
            <p:cNvSpPr>
              <a:spLocks noChangeShapeType="1"/>
            </p:cNvSpPr>
            <p:nvPr/>
          </p:nvSpPr>
          <p:spPr bwMode="auto">
            <a:xfrm>
              <a:off x="3024" y="1872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63850" name="Text Box 1034"/>
          <p:cNvSpPr txBox="1">
            <a:spLocks noChangeArrowheads="1"/>
          </p:cNvSpPr>
          <p:nvPr/>
        </p:nvSpPr>
        <p:spPr bwMode="auto">
          <a:xfrm>
            <a:off x="1828800" y="1219200"/>
            <a:ext cx="55626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Produtos Fundidos (Brasil, ano 1996)</a:t>
            </a:r>
          </a:p>
        </p:txBody>
      </p:sp>
      <p:sp>
        <p:nvSpPr>
          <p:cNvPr id="163851" name="Line 1035"/>
          <p:cNvSpPr>
            <a:spLocks noChangeShapeType="1"/>
          </p:cNvSpPr>
          <p:nvPr/>
        </p:nvSpPr>
        <p:spPr bwMode="auto">
          <a:xfrm>
            <a:off x="6019800" y="29718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fundição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14019" name="Text Box 3"/>
          <p:cNvSpPr txBox="1">
            <a:spLocks noChangeArrowheads="1"/>
          </p:cNvSpPr>
          <p:nvPr/>
        </p:nvSpPr>
        <p:spPr bwMode="auto">
          <a:xfrm>
            <a:off x="1295400" y="1096963"/>
            <a:ext cx="74676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2200" dirty="0"/>
              <a:t>Uma infinidade de processos à disposição, mas etapas e sua </a:t>
            </a:r>
            <a:r>
              <a:rPr lang="pt-BR" sz="2200" dirty="0" err="1"/>
              <a:t>seqüência</a:t>
            </a:r>
            <a:r>
              <a:rPr lang="pt-BR" sz="2200" dirty="0"/>
              <a:t> são comuns à maioria dos processos:</a:t>
            </a:r>
          </a:p>
          <a:p>
            <a:pPr algn="l"/>
            <a:endParaRPr lang="pt-BR" sz="2200" dirty="0"/>
          </a:p>
          <a:p>
            <a:pPr algn="l"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Modelação</a:t>
            </a:r>
          </a:p>
          <a:p>
            <a:pPr algn="l">
              <a:spcBef>
                <a:spcPct val="50000"/>
              </a:spcBef>
            </a:pPr>
            <a:r>
              <a:rPr lang="pt-BR" sz="2000" dirty="0"/>
              <a:t>confecção do modelo – réplica da peça, utilizada para confeccionar o molde; </a:t>
            </a:r>
          </a:p>
          <a:p>
            <a:pPr algn="l">
              <a:spcBef>
                <a:spcPct val="50000"/>
              </a:spcBef>
            </a:pPr>
            <a:endParaRPr lang="pt-BR" sz="1200" dirty="0"/>
          </a:p>
          <a:p>
            <a:pPr algn="l"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Moldagem e </a:t>
            </a:r>
            <a:r>
              <a:rPr 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macharia</a:t>
            </a: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l">
              <a:spcBef>
                <a:spcPct val="50000"/>
              </a:spcBef>
            </a:pPr>
            <a:r>
              <a:rPr lang="pt-BR" sz="2000" dirty="0"/>
              <a:t>confecção do molde – cavidade a ser preenchida com metal líquido + confecção do macho – insertos refratários com a geometria de vazios internos da peça fundida que se deseja; </a:t>
            </a:r>
          </a:p>
          <a:p>
            <a:pPr algn="l">
              <a:spcBef>
                <a:spcPct val="50000"/>
              </a:spcBef>
            </a:pPr>
            <a:endParaRPr lang="pt-BR" sz="1200" dirty="0"/>
          </a:p>
          <a:p>
            <a:pPr algn="l"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Fusão</a:t>
            </a:r>
          </a:p>
          <a:p>
            <a:pPr algn="l">
              <a:spcBef>
                <a:spcPct val="50000"/>
              </a:spcBef>
            </a:pPr>
            <a:r>
              <a:rPr lang="pt-BR" sz="2000" dirty="0"/>
              <a:t>preparo do metal líquido a ser vazado na cavidade do molde;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pt-BR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00200" y="212725"/>
            <a:ext cx="8686800" cy="689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</a:pPr>
            <a:endParaRPr lang="pt-BR" sz="20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l">
              <a:lnSpc>
                <a:spcPct val="50000"/>
              </a:lnSpc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Vazamento</a:t>
            </a: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l">
              <a:lnSpc>
                <a:spcPct val="50000"/>
              </a:lnSpc>
            </a:pPr>
            <a:endParaRPr lang="pt-BR" sz="2200" dirty="0">
              <a:solidFill>
                <a:srgbClr val="CC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>
              <a:lnSpc>
                <a:spcPct val="50000"/>
              </a:lnSpc>
            </a:pPr>
            <a:r>
              <a:rPr lang="pt-BR" sz="2000" dirty="0"/>
              <a:t> preenchimento do molde com metal líquido;</a:t>
            </a:r>
          </a:p>
          <a:p>
            <a:pPr algn="l">
              <a:lnSpc>
                <a:spcPct val="50000"/>
              </a:lnSpc>
            </a:pPr>
            <a:endParaRPr lang="pt-BR" sz="2000" dirty="0"/>
          </a:p>
          <a:p>
            <a:pPr algn="l">
              <a:lnSpc>
                <a:spcPct val="50000"/>
              </a:lnSpc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Desmoldagem</a:t>
            </a:r>
            <a:endParaRPr lang="pt-BR" sz="2200" dirty="0"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000" dirty="0">
                <a:latin typeface="Monotype Corsiva" pitchFamily="66" charset="0"/>
              </a:rPr>
              <a:t> </a:t>
            </a:r>
            <a:r>
              <a:rPr lang="pt-BR" sz="2000" dirty="0"/>
              <a:t>retirada do fundido do molde, após solidificação do metal;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Pós-operações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000" dirty="0"/>
              <a:t> </a:t>
            </a:r>
            <a:r>
              <a:rPr lang="pt-BR" sz="2000" dirty="0" err="1"/>
              <a:t>rebarbação</a:t>
            </a:r>
            <a:r>
              <a:rPr lang="pt-BR" sz="2000" dirty="0"/>
              <a:t>, corte de canais, limpeza;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Inspeção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solidFill>
                  <a:srgbClr val="CC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pt-BR" sz="2000" dirty="0"/>
              <a:t>para detecção de defeitos;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Recuperação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000" dirty="0"/>
              <a:t> no caso de defeitos não comprometedores;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Conformação final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000" dirty="0"/>
              <a:t> usinagem, furação;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endParaRPr lang="pt-BR" sz="2000" dirty="0"/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Tratamento térmico e outros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pt-BR" sz="2000" dirty="0"/>
              <a:t> obtenção das propriedades finais desejadas.</a:t>
            </a:r>
          </a:p>
          <a:p>
            <a:pPr algn="l">
              <a:spcBef>
                <a:spcPct val="50000"/>
              </a:spcBef>
              <a:buFontTx/>
              <a:buChar char="-"/>
            </a:pPr>
            <a:endParaRPr lang="pt-BR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990600" y="2286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Fluxograma de produção por fundição</a:t>
            </a:r>
            <a:r>
              <a:rPr lang="pt-BR" dirty="0"/>
              <a:t> </a:t>
            </a:r>
          </a:p>
        </p:txBody>
      </p:sp>
      <p:sp>
        <p:nvSpPr>
          <p:cNvPr id="215076" name="Line 36"/>
          <p:cNvSpPr>
            <a:spLocks noChangeShapeType="1"/>
          </p:cNvSpPr>
          <p:nvPr/>
        </p:nvSpPr>
        <p:spPr bwMode="auto">
          <a:xfrm>
            <a:off x="8382000" y="36576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28600" y="1447800"/>
            <a:ext cx="8610600" cy="4721225"/>
            <a:chOff x="288" y="1200"/>
            <a:chExt cx="5280" cy="2974"/>
          </a:xfrm>
        </p:grpSpPr>
        <p:sp>
          <p:nvSpPr>
            <p:cNvPr id="215044" name="Text Box 4"/>
            <p:cNvSpPr txBox="1">
              <a:spLocks noChangeArrowheads="1"/>
            </p:cNvSpPr>
            <p:nvPr/>
          </p:nvSpPr>
          <p:spPr bwMode="auto">
            <a:xfrm>
              <a:off x="288" y="1296"/>
              <a:ext cx="912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modelação</a:t>
              </a:r>
            </a:p>
          </p:txBody>
        </p:sp>
        <p:sp>
          <p:nvSpPr>
            <p:cNvPr id="215045" name="Text Box 5"/>
            <p:cNvSpPr txBox="1">
              <a:spLocks noChangeArrowheads="1"/>
            </p:cNvSpPr>
            <p:nvPr/>
          </p:nvSpPr>
          <p:spPr bwMode="auto">
            <a:xfrm>
              <a:off x="1392" y="1200"/>
              <a:ext cx="1104" cy="56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moldagem e macharia</a:t>
              </a:r>
              <a:r>
                <a:rPr lang="pt-BR" sz="2400"/>
                <a:t> </a:t>
              </a:r>
            </a:p>
          </p:txBody>
        </p:sp>
        <p:sp>
          <p:nvSpPr>
            <p:cNvPr id="215046" name="Text Box 6"/>
            <p:cNvSpPr txBox="1">
              <a:spLocks noChangeArrowheads="1"/>
            </p:cNvSpPr>
            <p:nvPr/>
          </p:nvSpPr>
          <p:spPr bwMode="auto">
            <a:xfrm>
              <a:off x="1392" y="1872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fusão</a:t>
              </a:r>
            </a:p>
          </p:txBody>
        </p:sp>
        <p:sp>
          <p:nvSpPr>
            <p:cNvPr id="215047" name="Text Box 7"/>
            <p:cNvSpPr txBox="1">
              <a:spLocks noChangeArrowheads="1"/>
            </p:cNvSpPr>
            <p:nvPr/>
          </p:nvSpPr>
          <p:spPr bwMode="auto">
            <a:xfrm>
              <a:off x="2640" y="1536"/>
              <a:ext cx="912" cy="25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vazamento</a:t>
              </a:r>
            </a:p>
          </p:txBody>
        </p:sp>
        <p:sp>
          <p:nvSpPr>
            <p:cNvPr id="215048" name="Text Box 8"/>
            <p:cNvSpPr txBox="1">
              <a:spLocks noChangeArrowheads="1"/>
            </p:cNvSpPr>
            <p:nvPr/>
          </p:nvSpPr>
          <p:spPr bwMode="auto">
            <a:xfrm>
              <a:off x="4032" y="1440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desmoldagem</a:t>
              </a:r>
            </a:p>
          </p:txBody>
        </p:sp>
        <p:sp>
          <p:nvSpPr>
            <p:cNvPr id="215049" name="Text Box 9"/>
            <p:cNvSpPr txBox="1">
              <a:spLocks noChangeArrowheads="1"/>
            </p:cNvSpPr>
            <p:nvPr/>
          </p:nvSpPr>
          <p:spPr bwMode="auto">
            <a:xfrm>
              <a:off x="4032" y="1968"/>
              <a:ext cx="1104" cy="71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rebarbação, limpeza, corte de canais</a:t>
              </a:r>
            </a:p>
          </p:txBody>
        </p:sp>
        <p:sp>
          <p:nvSpPr>
            <p:cNvPr id="215050" name="Text Box 10"/>
            <p:cNvSpPr txBox="1">
              <a:spLocks noChangeArrowheads="1"/>
            </p:cNvSpPr>
            <p:nvPr/>
          </p:nvSpPr>
          <p:spPr bwMode="auto">
            <a:xfrm>
              <a:off x="4032" y="2832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inspeção/testes</a:t>
              </a:r>
            </a:p>
          </p:txBody>
        </p:sp>
        <p:sp>
          <p:nvSpPr>
            <p:cNvPr id="215051" name="Text Box 11"/>
            <p:cNvSpPr txBox="1">
              <a:spLocks noChangeArrowheads="1"/>
            </p:cNvSpPr>
            <p:nvPr/>
          </p:nvSpPr>
          <p:spPr bwMode="auto">
            <a:xfrm rot="5400000">
              <a:off x="4850" y="1875"/>
              <a:ext cx="1104" cy="3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inspeção visual</a:t>
              </a:r>
            </a:p>
          </p:txBody>
        </p:sp>
        <p:sp>
          <p:nvSpPr>
            <p:cNvPr id="215052" name="Text Box 12"/>
            <p:cNvSpPr txBox="1">
              <a:spLocks noChangeArrowheads="1"/>
            </p:cNvSpPr>
            <p:nvPr/>
          </p:nvSpPr>
          <p:spPr bwMode="auto">
            <a:xfrm>
              <a:off x="4464" y="3408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recuperação</a:t>
              </a:r>
            </a:p>
          </p:txBody>
        </p:sp>
        <p:sp>
          <p:nvSpPr>
            <p:cNvPr id="215053" name="Text Box 13"/>
            <p:cNvSpPr txBox="1">
              <a:spLocks noChangeArrowheads="1"/>
            </p:cNvSpPr>
            <p:nvPr/>
          </p:nvSpPr>
          <p:spPr bwMode="auto">
            <a:xfrm>
              <a:off x="3648" y="3840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expedição</a:t>
              </a:r>
            </a:p>
          </p:txBody>
        </p:sp>
        <p:sp>
          <p:nvSpPr>
            <p:cNvPr id="215054" name="Text Box 14"/>
            <p:cNvSpPr txBox="1">
              <a:spLocks noChangeArrowheads="1"/>
            </p:cNvSpPr>
            <p:nvPr/>
          </p:nvSpPr>
          <p:spPr bwMode="auto">
            <a:xfrm>
              <a:off x="2640" y="2976"/>
              <a:ext cx="1104" cy="334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0" tIns="108000" rIns="0" bIns="108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/>
                <a:t>refugos</a:t>
              </a:r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>
              <a:off x="1200" y="14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58" name="Line 18"/>
            <p:cNvSpPr>
              <a:spLocks noChangeShapeType="1"/>
            </p:cNvSpPr>
            <p:nvPr/>
          </p:nvSpPr>
          <p:spPr bwMode="auto">
            <a:xfrm>
              <a:off x="2496" y="206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0" name="Line 20"/>
            <p:cNvSpPr>
              <a:spLocks noChangeShapeType="1"/>
            </p:cNvSpPr>
            <p:nvPr/>
          </p:nvSpPr>
          <p:spPr bwMode="auto">
            <a:xfrm flipV="1">
              <a:off x="2832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1" name="Line 21"/>
            <p:cNvSpPr>
              <a:spLocks noChangeShapeType="1"/>
            </p:cNvSpPr>
            <p:nvPr/>
          </p:nvSpPr>
          <p:spPr bwMode="auto">
            <a:xfrm>
              <a:off x="2496" y="13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2" name="Line 22"/>
            <p:cNvSpPr>
              <a:spLocks noChangeShapeType="1"/>
            </p:cNvSpPr>
            <p:nvPr/>
          </p:nvSpPr>
          <p:spPr bwMode="auto">
            <a:xfrm>
              <a:off x="2784" y="134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3" name="Line 23"/>
            <p:cNvSpPr>
              <a:spLocks noChangeShapeType="1"/>
            </p:cNvSpPr>
            <p:nvPr/>
          </p:nvSpPr>
          <p:spPr bwMode="auto">
            <a:xfrm>
              <a:off x="3552" y="16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4" name="Line 24"/>
            <p:cNvSpPr>
              <a:spLocks noChangeShapeType="1"/>
            </p:cNvSpPr>
            <p:nvPr/>
          </p:nvSpPr>
          <p:spPr bwMode="auto">
            <a:xfrm>
              <a:off x="4560" y="177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5" name="Line 25"/>
            <p:cNvSpPr>
              <a:spLocks noChangeShapeType="1"/>
            </p:cNvSpPr>
            <p:nvPr/>
          </p:nvSpPr>
          <p:spPr bwMode="auto">
            <a:xfrm>
              <a:off x="4560" y="268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6" name="Line 26"/>
            <p:cNvSpPr>
              <a:spLocks noChangeShapeType="1"/>
            </p:cNvSpPr>
            <p:nvPr/>
          </p:nvSpPr>
          <p:spPr bwMode="auto">
            <a:xfrm>
              <a:off x="4704" y="316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7" name="Line 27"/>
            <p:cNvSpPr>
              <a:spLocks noChangeShapeType="1"/>
            </p:cNvSpPr>
            <p:nvPr/>
          </p:nvSpPr>
          <p:spPr bwMode="auto">
            <a:xfrm flipH="1">
              <a:off x="3744" y="3072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8" name="Line 28"/>
            <p:cNvSpPr>
              <a:spLocks noChangeShapeType="1"/>
            </p:cNvSpPr>
            <p:nvPr/>
          </p:nvSpPr>
          <p:spPr bwMode="auto">
            <a:xfrm>
              <a:off x="4128" y="316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69" name="Line 29"/>
            <p:cNvSpPr>
              <a:spLocks noChangeShapeType="1"/>
            </p:cNvSpPr>
            <p:nvPr/>
          </p:nvSpPr>
          <p:spPr bwMode="auto">
            <a:xfrm flipH="1">
              <a:off x="1968" y="312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0" name="Line 30"/>
            <p:cNvSpPr>
              <a:spLocks noChangeShapeType="1"/>
            </p:cNvSpPr>
            <p:nvPr/>
          </p:nvSpPr>
          <p:spPr bwMode="auto">
            <a:xfrm flipH="1" flipV="1">
              <a:off x="1968" y="22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1" name="Line 31"/>
            <p:cNvSpPr>
              <a:spLocks noChangeShapeType="1"/>
            </p:cNvSpPr>
            <p:nvPr/>
          </p:nvSpPr>
          <p:spPr bwMode="auto">
            <a:xfrm>
              <a:off x="5136" y="16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2" name="Line 32"/>
            <p:cNvSpPr>
              <a:spLocks noChangeShapeType="1"/>
            </p:cNvSpPr>
            <p:nvPr/>
          </p:nvSpPr>
          <p:spPr bwMode="auto">
            <a:xfrm>
              <a:off x="5136" y="230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5" name="Line 35"/>
            <p:cNvSpPr>
              <a:spLocks noChangeShapeType="1"/>
            </p:cNvSpPr>
            <p:nvPr/>
          </p:nvSpPr>
          <p:spPr bwMode="auto">
            <a:xfrm>
              <a:off x="5424" y="2592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15078" name="Line 38"/>
            <p:cNvSpPr>
              <a:spLocks noChangeShapeType="1"/>
            </p:cNvSpPr>
            <p:nvPr/>
          </p:nvSpPr>
          <p:spPr bwMode="auto">
            <a:xfrm flipH="1">
              <a:off x="3744" y="3264"/>
              <a:ext cx="15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0045E5-0B77-4ADC-B430-5EFBEF85E41D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88075" y="115888"/>
            <a:ext cx="27051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smtClean="0"/>
              <a:t>FUNDIÇÃO 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052513"/>
            <a:ext cx="7567612" cy="45370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pt-BR" sz="2800" smtClean="0"/>
              <a:t>	</a:t>
            </a:r>
            <a:r>
              <a:rPr lang="pt-BR" sz="2800" b="1" smtClean="0"/>
              <a:t>Introdução</a:t>
            </a:r>
          </a:p>
          <a:p>
            <a:pPr marL="609600" indent="-609600" eaLnBrk="1" hangingPunct="1">
              <a:buFontTx/>
              <a:buNone/>
            </a:pPr>
            <a:endParaRPr lang="pt-BR" sz="2800" smtClean="0"/>
          </a:p>
          <a:p>
            <a:pPr marL="609600" indent="-609600" algn="just" eaLnBrk="1" hangingPunct="1">
              <a:lnSpc>
                <a:spcPct val="130000"/>
              </a:lnSpc>
              <a:buFontTx/>
              <a:buNone/>
            </a:pPr>
            <a:r>
              <a:rPr lang="pt-BR" sz="2800" smtClean="0"/>
              <a:t>	Fundição é um processo de fabricação onde um metal ou liga metálica, no estado líquido, é vazado em um molde com formato e medidas correspondentes aos da peça a ser produzida. 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6286500" y="5786438"/>
            <a:ext cx="158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Simulação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57CF88-2579-4663-B49F-93A072527DF5}" type="slidenum">
              <a:rPr lang="pt-BR" smtClean="0"/>
              <a:pPr/>
              <a:t>15</a:t>
            </a:fld>
            <a:endParaRPr lang="pt-BR" smtClean="0"/>
          </a:p>
        </p:txBody>
      </p:sp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755650" y="765175"/>
            <a:ext cx="8316913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500">
                <a:latin typeface="Arial" pitchFamily="34" charset="0"/>
              </a:rPr>
              <a:t>	</a:t>
            </a:r>
            <a:r>
              <a:rPr lang="pt-BR" sz="2500" b="1">
                <a:latin typeface="Arial" pitchFamily="34" charset="0"/>
              </a:rPr>
              <a:t>Vantagens das peças fundidas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pt-BR" sz="2500">
                <a:latin typeface="Arial" pitchFamily="34" charset="0"/>
              </a:rPr>
              <a:t>podem apresentar formas externas e internas desde a mais simples até a mais complexa.</a:t>
            </a:r>
          </a:p>
          <a:p>
            <a:pPr marL="609600" indent="-609600" algn="just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pt-BR" sz="2500">
                <a:latin typeface="Arial" pitchFamily="34" charset="0"/>
              </a:rPr>
              <a:t>Podem apresentar dimensões limitadas somente pelas restrições das instalações onde serão produzidas</a:t>
            </a:r>
          </a:p>
          <a:p>
            <a:pPr marL="609600" indent="-609600" algn="just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pt-BR" sz="2500">
                <a:latin typeface="Arial" pitchFamily="34" charset="0"/>
              </a:rPr>
              <a:t>Podem ser produzidas dentro de padrões variados de acabamento(</a:t>
            </a:r>
            <a:r>
              <a:rPr lang="pt-BR" sz="2500" b="1">
                <a:solidFill>
                  <a:srgbClr val="CC3300"/>
                </a:solidFill>
                <a:latin typeface="Arial" pitchFamily="34" charset="0"/>
              </a:rPr>
              <a:t>mais liso ou mais áspero</a:t>
            </a:r>
            <a:r>
              <a:rPr lang="pt-BR" sz="2500">
                <a:latin typeface="Arial" pitchFamily="34" charset="0"/>
              </a:rPr>
              <a:t>) e tolerância dimensional(</a:t>
            </a:r>
            <a:r>
              <a:rPr lang="pt-BR" sz="2500" b="1">
                <a:solidFill>
                  <a:srgbClr val="CC3300"/>
                </a:solidFill>
                <a:latin typeface="Arial" pitchFamily="34" charset="0"/>
              </a:rPr>
              <a:t>entre +-0,2 mm e +- 0,6 mm</a:t>
            </a:r>
            <a:r>
              <a:rPr lang="pt-BR" sz="2500">
                <a:latin typeface="Arial" pitchFamily="34" charset="0"/>
              </a:rPr>
              <a:t>)</a:t>
            </a:r>
          </a:p>
          <a:p>
            <a:pPr marL="609600" indent="-609600" algn="just">
              <a:lnSpc>
                <a:spcPct val="130000"/>
              </a:lnSpc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pt-BR" sz="2500">
                <a:latin typeface="Arial" pitchFamily="34" charset="0"/>
              </a:rPr>
              <a:t>Possibilita grande economia de peso, porque permite a obtenção de paredes com espessuras quase ilimitadas.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188075" y="7143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C589C1-B50E-48CB-B382-60B87AF91DEF}" type="slidenum">
              <a:rPr lang="pt-BR" smtClean="0"/>
              <a:pPr/>
              <a:t>16</a:t>
            </a:fld>
            <a:endParaRPr lang="pt-BR" smtClean="0"/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285750" y="1622425"/>
            <a:ext cx="8316913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spcBef>
                <a:spcPct val="20000"/>
              </a:spcBef>
              <a:buClr>
                <a:schemeClr val="tx2"/>
              </a:buClr>
              <a:buSzPct val="70000"/>
            </a:pPr>
            <a:r>
              <a:rPr lang="pt-BR" sz="2500">
                <a:latin typeface="Arial" pitchFamily="34" charset="0"/>
              </a:rPr>
              <a:t>	</a:t>
            </a:r>
            <a:r>
              <a:rPr lang="pt-BR" sz="3600" b="1">
                <a:latin typeface="Arial" pitchFamily="34" charset="0"/>
              </a:rPr>
              <a:t>Principais propriedades do processo de fundição</a:t>
            </a:r>
          </a:p>
          <a:p>
            <a:pPr marL="609600" indent="-609600">
              <a:spcBef>
                <a:spcPct val="20000"/>
              </a:spcBef>
              <a:buClr>
                <a:schemeClr val="tx2"/>
              </a:buClr>
              <a:buSzPct val="70000"/>
            </a:pPr>
            <a:endParaRPr lang="en-US" sz="2500" b="1">
              <a:latin typeface="Arial" pitchFamily="34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tx2"/>
              </a:buClr>
              <a:buSzPct val="70000"/>
            </a:pPr>
            <a:endParaRPr lang="pt-BR" sz="2500" b="1">
              <a:latin typeface="Arial" pitchFamily="34" charset="0"/>
            </a:endParaRPr>
          </a:p>
          <a:p>
            <a:pPr marL="609600" indent="-609600" algn="ctr"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pt-BR" sz="3600">
                <a:latin typeface="Arial" pitchFamily="34" charset="0"/>
              </a:rPr>
              <a:t>Temperatura de fusão</a:t>
            </a:r>
          </a:p>
          <a:p>
            <a:pPr marL="609600" indent="-609600" algn="ctr">
              <a:spcBef>
                <a:spcPct val="20000"/>
              </a:spcBef>
              <a:buClr>
                <a:schemeClr val="tx2"/>
              </a:buClr>
              <a:buSzPct val="70000"/>
              <a:buFontTx/>
              <a:buAutoNum type="arabicPeriod"/>
            </a:pPr>
            <a:r>
              <a:rPr lang="en-US" sz="3600">
                <a:latin typeface="Arial" pitchFamily="34" charset="0"/>
              </a:rPr>
              <a:t>Fluidez</a:t>
            </a:r>
            <a:endParaRPr lang="pt-BR" sz="3600">
              <a:latin typeface="Arial" pitchFamily="34" charset="0"/>
            </a:endParaRPr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E53D6D2-B822-40B6-B0A5-C89F0D54F1D3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819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285875" y="714375"/>
            <a:ext cx="52578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sz="2400" b="1" smtClean="0"/>
              <a:t>Peças produzidas por fundição</a:t>
            </a: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00500" y="1500188"/>
            <a:ext cx="3960813" cy="1762125"/>
          </a:xfrm>
          <a:noFill/>
        </p:spPr>
      </p:pic>
      <p:pic>
        <p:nvPicPr>
          <p:cNvPr id="819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86438" y="3857625"/>
            <a:ext cx="2368550" cy="2109788"/>
          </a:xfrm>
          <a:noFill/>
        </p:spPr>
      </p:pic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  <p:pic>
        <p:nvPicPr>
          <p:cNvPr id="819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1428750"/>
            <a:ext cx="15906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3643313"/>
            <a:ext cx="38100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198652-0A01-4D01-868A-1CFBEE4BF1D5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693738"/>
            <a:ext cx="8229600" cy="6048375"/>
          </a:xfrm>
        </p:spPr>
        <p:txBody>
          <a:bodyPr/>
          <a:lstStyle/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2100" b="1" smtClean="0">
                <a:latin typeface="Arial" pitchFamily="34" charset="0"/>
              </a:rPr>
              <a:t>	A matéria-prima</a:t>
            </a:r>
            <a:r>
              <a:rPr lang="pt-BR" sz="2100" smtClean="0">
                <a:latin typeface="Arial" pitchFamily="34" charset="0"/>
              </a:rPr>
              <a:t> metálica para a produção de peças fundidas é constituída pelas </a:t>
            </a:r>
            <a:r>
              <a:rPr lang="pt-BR" sz="2100" b="1" smtClean="0">
                <a:latin typeface="Arial" pitchFamily="34" charset="0"/>
              </a:rPr>
              <a:t>ligas metálicas ferrosas </a:t>
            </a:r>
            <a:r>
              <a:rPr lang="pt-BR" sz="2100" smtClean="0">
                <a:latin typeface="Arial" pitchFamily="34" charset="0"/>
              </a:rPr>
              <a:t>(ligas de ferro e carbono) e </a:t>
            </a:r>
            <a:r>
              <a:rPr lang="pt-BR" sz="2100" b="1" smtClean="0">
                <a:latin typeface="Arial" pitchFamily="34" charset="0"/>
              </a:rPr>
              <a:t>não-ferrosas</a:t>
            </a:r>
            <a:r>
              <a:rPr lang="pt-BR" sz="2100" smtClean="0">
                <a:latin typeface="Arial" pitchFamily="34" charset="0"/>
              </a:rPr>
              <a:t> (ligas de cobre, alumínio, zinco e magnésio).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2100" smtClean="0">
                <a:latin typeface="Arial" pitchFamily="34" charset="0"/>
              </a:rPr>
              <a:t>	O processo de fabricação dessas peças por meio de fundição pode ser resumido nas seguintes operações: </a:t>
            </a:r>
          </a:p>
          <a:p>
            <a:pPr algn="just"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sz="2100" smtClean="0">
                <a:latin typeface="Arial" pitchFamily="34" charset="0"/>
              </a:rPr>
              <a:t>1.	</a:t>
            </a:r>
            <a:r>
              <a:rPr lang="pt-BR" sz="2100" b="1" smtClean="0">
                <a:latin typeface="Arial" pitchFamily="34" charset="0"/>
              </a:rPr>
              <a:t>Confecção do modelo</a:t>
            </a:r>
            <a:r>
              <a:rPr lang="pt-BR" sz="2100" smtClean="0">
                <a:latin typeface="Arial" pitchFamily="34" charset="0"/>
              </a:rPr>
              <a:t> - Essa etapa consiste em construir um modelo com o formato aproximado da peça a ser fundida. Esse modelo vai servir para a construção do molde e suas dimensões devem prever a contração do metal quando ele se solidificar bem como um eventual sobremetal para posterior usinagem da peça. </a:t>
            </a:r>
            <a:r>
              <a:rPr lang="pt-BR" sz="2100" b="1" smtClean="0">
                <a:solidFill>
                  <a:srgbClr val="FF0000"/>
                </a:solidFill>
                <a:latin typeface="Arial" pitchFamily="34" charset="0"/>
              </a:rPr>
              <a:t>Ele é feito de madeira, alumínio, aço, resina plástica e até isopor.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2A61F8-9ED5-4792-96ED-9388593DBAF2}" type="slidenum">
              <a:rPr lang="pt-BR" smtClean="0"/>
              <a:pPr/>
              <a:t>19</a:t>
            </a:fld>
            <a:endParaRPr lang="pt-BR" smtClean="0"/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 b="65942"/>
          <a:stretch>
            <a:fillRect/>
          </a:stretch>
        </p:blipFill>
        <p:spPr>
          <a:xfrm>
            <a:off x="1763713" y="1125538"/>
            <a:ext cx="6270625" cy="4737100"/>
          </a:xfrm>
          <a:noFill/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4083050" y="3733800"/>
            <a:ext cx="1652588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t-BR" sz="2300"/>
              <a:t>Metalurgia </a:t>
            </a:r>
          </a:p>
          <a:p>
            <a:r>
              <a:rPr lang="pt-BR" sz="2300"/>
              <a:t>do pó</a:t>
            </a:r>
          </a:p>
        </p:txBody>
      </p:sp>
      <p:sp>
        <p:nvSpPr>
          <p:cNvPr id="3112" name="Rectangle 40"/>
          <p:cNvSpPr>
            <a:spLocks noChangeArrowheads="1"/>
          </p:cNvSpPr>
          <p:nvPr/>
        </p:nvSpPr>
        <p:spPr bwMode="auto">
          <a:xfrm>
            <a:off x="4953000" y="2971800"/>
            <a:ext cx="20097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300"/>
              <a:t>T</a:t>
            </a:r>
            <a:r>
              <a:rPr lang="pt-BR" sz="2300" baseline="-25000"/>
              <a:t>aplicada</a:t>
            </a:r>
            <a:r>
              <a:rPr lang="pt-BR" sz="2300"/>
              <a:t> &lt; T</a:t>
            </a:r>
            <a:r>
              <a:rPr lang="pt-BR" sz="2300" baseline="-25000"/>
              <a:t>fusão</a:t>
            </a:r>
          </a:p>
        </p:txBody>
      </p:sp>
      <p:sp>
        <p:nvSpPr>
          <p:cNvPr id="3113" name="Rectangle 41"/>
          <p:cNvSpPr>
            <a:spLocks noChangeArrowheads="1"/>
          </p:cNvSpPr>
          <p:nvPr/>
        </p:nvSpPr>
        <p:spPr bwMode="auto">
          <a:xfrm>
            <a:off x="6934200" y="2971800"/>
            <a:ext cx="1984375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pt-BR" sz="2300"/>
              <a:t>T</a:t>
            </a:r>
            <a:r>
              <a:rPr lang="pt-BR" sz="2300" baseline="-25000"/>
              <a:t>aplicada </a:t>
            </a:r>
            <a:r>
              <a:rPr lang="pt-BR" sz="2300"/>
              <a:t>&gt; T</a:t>
            </a:r>
            <a:r>
              <a:rPr lang="pt-BR" sz="2300" baseline="-25000"/>
              <a:t>fusão</a:t>
            </a:r>
            <a:endParaRPr lang="pt-BR" sz="2300"/>
          </a:p>
        </p:txBody>
      </p:sp>
      <p:sp>
        <p:nvSpPr>
          <p:cNvPr id="3165" name="Line 93"/>
          <p:cNvSpPr>
            <a:spLocks noChangeShapeType="1"/>
          </p:cNvSpPr>
          <p:nvPr/>
        </p:nvSpPr>
        <p:spPr bwMode="auto">
          <a:xfrm>
            <a:off x="2514600" y="259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69" name="Line 97"/>
          <p:cNvSpPr>
            <a:spLocks noChangeShapeType="1"/>
          </p:cNvSpPr>
          <p:nvPr/>
        </p:nvSpPr>
        <p:spPr bwMode="auto">
          <a:xfrm>
            <a:off x="3657600" y="2743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2514600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73" name="Line 101"/>
          <p:cNvSpPr>
            <a:spLocks noChangeShapeType="1"/>
          </p:cNvSpPr>
          <p:nvPr/>
        </p:nvSpPr>
        <p:spPr bwMode="auto">
          <a:xfrm>
            <a:off x="6934200" y="25908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192" name="Line 120"/>
          <p:cNvSpPr>
            <a:spLocks noChangeShapeType="1"/>
          </p:cNvSpPr>
          <p:nvPr/>
        </p:nvSpPr>
        <p:spPr bwMode="auto">
          <a:xfrm>
            <a:off x="5943600" y="5791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oup 136"/>
          <p:cNvGrpSpPr>
            <a:grpSpLocks/>
          </p:cNvGrpSpPr>
          <p:nvPr/>
        </p:nvGrpSpPr>
        <p:grpSpPr bwMode="auto">
          <a:xfrm>
            <a:off x="228600" y="381000"/>
            <a:ext cx="8782050" cy="6248400"/>
            <a:chOff x="144" y="240"/>
            <a:chExt cx="5532" cy="3936"/>
          </a:xfrm>
        </p:grpSpPr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2112" y="240"/>
              <a:ext cx="2112" cy="624"/>
              <a:chOff x="1728" y="240"/>
              <a:chExt cx="2112" cy="624"/>
            </a:xfrm>
          </p:grpSpPr>
          <p:sp>
            <p:nvSpPr>
              <p:cNvPr id="3076" name="Text Box 4"/>
              <p:cNvSpPr txBox="1">
                <a:spLocks noChangeArrowheads="1"/>
              </p:cNvSpPr>
              <p:nvPr/>
            </p:nvSpPr>
            <p:spPr bwMode="auto">
              <a:xfrm>
                <a:off x="1776" y="288"/>
                <a:ext cx="2016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pt-BR" sz="2300">
                    <a:solidFill>
                      <a:srgbClr val="66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Processos de fabricação</a:t>
                </a:r>
              </a:p>
              <a:p>
                <a:r>
                  <a:rPr lang="pt-BR" sz="2300">
                    <a:solidFill>
                      <a:srgbClr val="666699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Matéria prima metálica</a:t>
                </a:r>
                <a:r>
                  <a:rPr lang="pt-BR" sz="2300"/>
                  <a:t> </a:t>
                </a:r>
              </a:p>
            </p:txBody>
          </p:sp>
          <p:sp>
            <p:nvSpPr>
              <p:cNvPr id="3114" name="Rectangle 42"/>
              <p:cNvSpPr>
                <a:spLocks noChangeArrowheads="1"/>
              </p:cNvSpPr>
              <p:nvPr/>
            </p:nvSpPr>
            <p:spPr bwMode="auto">
              <a:xfrm>
                <a:off x="1728" y="240"/>
                <a:ext cx="2112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45"/>
            <p:cNvGrpSpPr>
              <a:grpSpLocks/>
            </p:cNvGrpSpPr>
            <p:nvPr/>
          </p:nvGrpSpPr>
          <p:grpSpPr bwMode="auto">
            <a:xfrm>
              <a:off x="624" y="1008"/>
              <a:ext cx="2016" cy="769"/>
              <a:chOff x="720" y="1104"/>
              <a:chExt cx="2208" cy="769"/>
            </a:xfrm>
          </p:grpSpPr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900" y="1152"/>
                <a:ext cx="1862" cy="7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 u="sng"/>
                  <a:t>Mecânicos</a:t>
                </a:r>
              </a:p>
              <a:p>
                <a:r>
                  <a:rPr lang="pt-BR" sz="2300"/>
                  <a:t>(emprego de tensão)</a:t>
                </a:r>
              </a:p>
              <a:p>
                <a:endParaRPr lang="pt-BR" sz="2300"/>
              </a:p>
            </p:txBody>
          </p:sp>
          <p:sp>
            <p:nvSpPr>
              <p:cNvPr id="3115" name="Rectangle 43"/>
              <p:cNvSpPr>
                <a:spLocks noChangeArrowheads="1"/>
              </p:cNvSpPr>
              <p:nvPr/>
            </p:nvSpPr>
            <p:spPr bwMode="auto">
              <a:xfrm>
                <a:off x="720" y="1104"/>
                <a:ext cx="220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46"/>
            <p:cNvGrpSpPr>
              <a:grpSpLocks/>
            </p:cNvGrpSpPr>
            <p:nvPr/>
          </p:nvGrpSpPr>
          <p:grpSpPr bwMode="auto">
            <a:xfrm>
              <a:off x="3026" y="1008"/>
              <a:ext cx="2650" cy="624"/>
              <a:chOff x="3555" y="1104"/>
              <a:chExt cx="2094" cy="624"/>
            </a:xfrm>
          </p:grpSpPr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3555" y="1152"/>
                <a:ext cx="2094" cy="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 u="sng" dirty="0" smtClean="0"/>
                  <a:t>       Metalúrgicos</a:t>
                </a:r>
                <a:endParaRPr lang="pt-BR" sz="2300" u="sng" dirty="0"/>
              </a:p>
              <a:p>
                <a:r>
                  <a:rPr lang="pt-BR" sz="2300" dirty="0"/>
                  <a:t>     (emprego de temperatura)     </a:t>
                </a:r>
              </a:p>
            </p:txBody>
          </p:sp>
          <p:sp>
            <p:nvSpPr>
              <p:cNvPr id="3116" name="Rectangle 44"/>
              <p:cNvSpPr>
                <a:spLocks noChangeArrowheads="1"/>
              </p:cNvSpPr>
              <p:nvPr/>
            </p:nvSpPr>
            <p:spPr bwMode="auto">
              <a:xfrm>
                <a:off x="3744" y="1104"/>
                <a:ext cx="1728" cy="62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2352" y="2352"/>
              <a:ext cx="1488" cy="5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" name="Group 63"/>
            <p:cNvGrpSpPr>
              <a:grpSpLocks/>
            </p:cNvGrpSpPr>
            <p:nvPr/>
          </p:nvGrpSpPr>
          <p:grpSpPr bwMode="auto">
            <a:xfrm>
              <a:off x="3216" y="3888"/>
              <a:ext cx="1920" cy="288"/>
              <a:chOff x="2928" y="3888"/>
              <a:chExt cx="1920" cy="288"/>
            </a:xfrm>
          </p:grpSpPr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2958" y="3888"/>
                <a:ext cx="1849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/>
                  <a:t>Tratamentos térmicos</a:t>
                </a:r>
              </a:p>
            </p:txBody>
          </p:sp>
          <p:sp>
            <p:nvSpPr>
              <p:cNvPr id="3128" name="Rectangle 56"/>
              <p:cNvSpPr>
                <a:spLocks noChangeArrowheads="1"/>
              </p:cNvSpPr>
              <p:nvPr/>
            </p:nvSpPr>
            <p:spPr bwMode="auto">
              <a:xfrm>
                <a:off x="2928" y="3888"/>
                <a:ext cx="192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61"/>
            <p:cNvGrpSpPr>
              <a:grpSpLocks/>
            </p:cNvGrpSpPr>
            <p:nvPr/>
          </p:nvGrpSpPr>
          <p:grpSpPr bwMode="auto">
            <a:xfrm>
              <a:off x="336" y="2544"/>
              <a:ext cx="960" cy="288"/>
              <a:chOff x="624" y="2544"/>
              <a:chExt cx="960" cy="288"/>
            </a:xfrm>
          </p:grpSpPr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657" y="2544"/>
                <a:ext cx="893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/>
                  <a:t>Usinagem</a:t>
                </a:r>
              </a:p>
            </p:txBody>
          </p:sp>
          <p:sp>
            <p:nvSpPr>
              <p:cNvPr id="3129" name="Rectangle 57"/>
              <p:cNvSpPr>
                <a:spLocks noChangeArrowheads="1"/>
              </p:cNvSpPr>
              <p:nvPr/>
            </p:nvSpPr>
            <p:spPr bwMode="auto">
              <a:xfrm>
                <a:off x="624" y="2544"/>
                <a:ext cx="96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3984" y="2736"/>
              <a:ext cx="960" cy="288"/>
              <a:chOff x="3696" y="2880"/>
              <a:chExt cx="960" cy="288"/>
            </a:xfrm>
          </p:grpSpPr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3767" y="2880"/>
                <a:ext cx="85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/>
                  <a:t>Fundição</a:t>
                </a:r>
              </a:p>
            </p:txBody>
          </p:sp>
          <p:sp>
            <p:nvSpPr>
              <p:cNvPr id="3132" name="Rectangle 60"/>
              <p:cNvSpPr>
                <a:spLocks noChangeArrowheads="1"/>
              </p:cNvSpPr>
              <p:nvPr/>
            </p:nvSpPr>
            <p:spPr bwMode="auto">
              <a:xfrm>
                <a:off x="3696" y="2880"/>
                <a:ext cx="96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69"/>
            <p:cNvGrpSpPr>
              <a:grpSpLocks/>
            </p:cNvGrpSpPr>
            <p:nvPr/>
          </p:nvGrpSpPr>
          <p:grpSpPr bwMode="auto">
            <a:xfrm>
              <a:off x="4608" y="3504"/>
              <a:ext cx="960" cy="288"/>
              <a:chOff x="4560" y="3456"/>
              <a:chExt cx="960" cy="288"/>
            </a:xfrm>
          </p:grpSpPr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593" y="3456"/>
                <a:ext cx="882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/>
                  <a:t>Soldagem</a:t>
                </a:r>
              </a:p>
            </p:txBody>
          </p:sp>
          <p:sp>
            <p:nvSpPr>
              <p:cNvPr id="3137" name="Rectangle 65"/>
              <p:cNvSpPr>
                <a:spLocks noChangeArrowheads="1"/>
              </p:cNvSpPr>
              <p:nvPr/>
            </p:nvSpPr>
            <p:spPr bwMode="auto">
              <a:xfrm>
                <a:off x="4560" y="3456"/>
                <a:ext cx="960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3888" y="3120"/>
              <a:ext cx="1344" cy="288"/>
              <a:chOff x="4032" y="3168"/>
              <a:chExt cx="1344" cy="288"/>
            </a:xfrm>
          </p:grpSpPr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093" y="3168"/>
                <a:ext cx="1219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pt-BR" sz="2300"/>
                  <a:t>Lingotamento</a:t>
                </a:r>
              </a:p>
            </p:txBody>
          </p:sp>
          <p:sp>
            <p:nvSpPr>
              <p:cNvPr id="3138" name="Rectangle 66"/>
              <p:cNvSpPr>
                <a:spLocks noChangeArrowheads="1"/>
              </p:cNvSpPr>
              <p:nvPr/>
            </p:nvSpPr>
            <p:spPr bwMode="auto">
              <a:xfrm>
                <a:off x="4032" y="3168"/>
                <a:ext cx="1344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" name="Group 77"/>
            <p:cNvGrpSpPr>
              <a:grpSpLocks/>
            </p:cNvGrpSpPr>
            <p:nvPr/>
          </p:nvGrpSpPr>
          <p:grpSpPr bwMode="auto">
            <a:xfrm>
              <a:off x="144" y="1868"/>
              <a:ext cx="1392" cy="340"/>
              <a:chOff x="528" y="1868"/>
              <a:chExt cx="1392" cy="340"/>
            </a:xfrm>
          </p:grpSpPr>
          <p:sp>
            <p:nvSpPr>
              <p:cNvPr id="3110" name="Rectangle 38"/>
              <p:cNvSpPr>
                <a:spLocks noChangeArrowheads="1"/>
              </p:cNvSpPr>
              <p:nvPr/>
            </p:nvSpPr>
            <p:spPr bwMode="auto">
              <a:xfrm>
                <a:off x="528" y="1868"/>
                <a:ext cx="1375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300">
                    <a:sym typeface="Symbol" pitchFamily="18" charset="2"/>
                  </a:rPr>
                  <a:t></a:t>
                </a:r>
                <a:r>
                  <a:rPr lang="pt-BR" sz="2300" baseline="-25000">
                    <a:sym typeface="Mathematica1" pitchFamily="2" charset="2"/>
                  </a:rPr>
                  <a:t>aplicada</a:t>
                </a:r>
                <a:r>
                  <a:rPr lang="pt-BR" sz="2300">
                    <a:sym typeface="Mathematica1" pitchFamily="2" charset="2"/>
                  </a:rPr>
                  <a:t> &gt; </a:t>
                </a:r>
                <a:r>
                  <a:rPr lang="pt-BR" sz="2300">
                    <a:sym typeface="Symbol" pitchFamily="18" charset="2"/>
                  </a:rPr>
                  <a:t></a:t>
                </a:r>
                <a:r>
                  <a:rPr lang="pt-BR" sz="2300" baseline="-25000">
                    <a:sym typeface="Mathematica1" pitchFamily="2" charset="2"/>
                  </a:rPr>
                  <a:t>ruptura</a:t>
                </a:r>
              </a:p>
            </p:txBody>
          </p:sp>
          <p:sp>
            <p:nvSpPr>
              <p:cNvPr id="3145" name="Rectangle 73"/>
              <p:cNvSpPr>
                <a:spLocks noChangeArrowheads="1"/>
              </p:cNvSpPr>
              <p:nvPr/>
            </p:nvSpPr>
            <p:spPr bwMode="auto">
              <a:xfrm>
                <a:off x="528" y="1872"/>
                <a:ext cx="139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78"/>
            <p:cNvGrpSpPr>
              <a:grpSpLocks/>
            </p:cNvGrpSpPr>
            <p:nvPr/>
          </p:nvGrpSpPr>
          <p:grpSpPr bwMode="auto">
            <a:xfrm>
              <a:off x="1584" y="1868"/>
              <a:ext cx="1421" cy="340"/>
              <a:chOff x="1872" y="1868"/>
              <a:chExt cx="1421" cy="340"/>
            </a:xfrm>
          </p:grpSpPr>
          <p:sp>
            <p:nvSpPr>
              <p:cNvPr id="3111" name="Rectangle 39"/>
              <p:cNvSpPr>
                <a:spLocks noChangeArrowheads="1"/>
              </p:cNvSpPr>
              <p:nvPr/>
            </p:nvSpPr>
            <p:spPr bwMode="auto">
              <a:xfrm>
                <a:off x="1872" y="1868"/>
                <a:ext cx="1421" cy="2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pt-BR" sz="2300">
                    <a:sym typeface="Symbol" pitchFamily="18" charset="2"/>
                  </a:rPr>
                  <a:t></a:t>
                </a:r>
                <a:r>
                  <a:rPr lang="pt-BR" sz="2300" baseline="-25000">
                    <a:sym typeface="Mathematica1" pitchFamily="2" charset="2"/>
                  </a:rPr>
                  <a:t>aplicada</a:t>
                </a:r>
                <a:r>
                  <a:rPr lang="pt-BR" sz="2300">
                    <a:sym typeface="Mathematica1" pitchFamily="2" charset="2"/>
                  </a:rPr>
                  <a:t> &lt; </a:t>
                </a:r>
                <a:r>
                  <a:rPr lang="pt-BR" sz="2300">
                    <a:sym typeface="Symbol" pitchFamily="18" charset="2"/>
                  </a:rPr>
                  <a:t></a:t>
                </a:r>
                <a:r>
                  <a:rPr lang="pt-BR" sz="2300" baseline="-25000">
                    <a:sym typeface="Mathematica1" pitchFamily="2" charset="2"/>
                  </a:rPr>
                  <a:t>ruptura</a:t>
                </a:r>
                <a:r>
                  <a:rPr lang="pt-BR" sz="2300" b="0"/>
                  <a:t> </a:t>
                </a:r>
              </a:p>
            </p:txBody>
          </p:sp>
          <p:sp>
            <p:nvSpPr>
              <p:cNvPr id="3146" name="Rectangle 74"/>
              <p:cNvSpPr>
                <a:spLocks noChangeArrowheads="1"/>
              </p:cNvSpPr>
              <p:nvPr/>
            </p:nvSpPr>
            <p:spPr bwMode="auto">
              <a:xfrm>
                <a:off x="1872" y="1872"/>
                <a:ext cx="1392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3072" y="1872"/>
              <a:ext cx="124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4402" y="1872"/>
              <a:ext cx="1248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3" name="Group 109"/>
            <p:cNvGrpSpPr>
              <a:grpSpLocks/>
            </p:cNvGrpSpPr>
            <p:nvPr/>
          </p:nvGrpSpPr>
          <p:grpSpPr bwMode="auto">
            <a:xfrm>
              <a:off x="720" y="3168"/>
              <a:ext cx="2880" cy="864"/>
              <a:chOff x="432" y="3168"/>
              <a:chExt cx="2880" cy="864"/>
            </a:xfrm>
          </p:grpSpPr>
          <p:grpSp>
            <p:nvGrpSpPr>
              <p:cNvPr id="14" name="Group 64"/>
              <p:cNvGrpSpPr>
                <a:grpSpLocks/>
              </p:cNvGrpSpPr>
              <p:nvPr/>
            </p:nvGrpSpPr>
            <p:grpSpPr bwMode="auto">
              <a:xfrm>
                <a:off x="432" y="3744"/>
                <a:ext cx="960" cy="288"/>
                <a:chOff x="576" y="3456"/>
                <a:chExt cx="960" cy="288"/>
              </a:xfrm>
            </p:grpSpPr>
            <p:sp>
              <p:nvSpPr>
                <p:cNvPr id="3109" name="Rectangle 37"/>
                <p:cNvSpPr>
                  <a:spLocks noChangeArrowheads="1"/>
                </p:cNvSpPr>
                <p:nvPr/>
              </p:nvSpPr>
              <p:spPr bwMode="auto">
                <a:xfrm>
                  <a:off x="598" y="3456"/>
                  <a:ext cx="924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300"/>
                    <a:t>Trefilação</a:t>
                  </a:r>
                </a:p>
              </p:txBody>
            </p:sp>
            <p:sp>
              <p:nvSpPr>
                <p:cNvPr id="3131" name="Rectangle 59"/>
                <p:cNvSpPr>
                  <a:spLocks noChangeArrowheads="1"/>
                </p:cNvSpPr>
                <p:nvPr/>
              </p:nvSpPr>
              <p:spPr bwMode="auto">
                <a:xfrm>
                  <a:off x="576" y="3456"/>
                  <a:ext cx="960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5" name="Group 83"/>
              <p:cNvGrpSpPr>
                <a:grpSpLocks/>
              </p:cNvGrpSpPr>
              <p:nvPr/>
            </p:nvGrpSpPr>
            <p:grpSpPr bwMode="auto">
              <a:xfrm>
                <a:off x="1008" y="3360"/>
                <a:ext cx="1056" cy="288"/>
                <a:chOff x="1536" y="3408"/>
                <a:chExt cx="1056" cy="288"/>
              </a:xfrm>
            </p:grpSpPr>
            <p:sp>
              <p:nvSpPr>
                <p:cNvPr id="3108" name="Rectangle 36"/>
                <p:cNvSpPr>
                  <a:spLocks noChangeArrowheads="1"/>
                </p:cNvSpPr>
                <p:nvPr/>
              </p:nvSpPr>
              <p:spPr bwMode="auto">
                <a:xfrm>
                  <a:off x="1554" y="3408"/>
                  <a:ext cx="995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300"/>
                    <a:t>Laminação</a:t>
                  </a:r>
                </a:p>
              </p:txBody>
            </p:sp>
            <p:sp>
              <p:nvSpPr>
                <p:cNvPr id="3142" name="Rectangle 70"/>
                <p:cNvSpPr>
                  <a:spLocks noChangeArrowheads="1"/>
                </p:cNvSpPr>
                <p:nvPr/>
              </p:nvSpPr>
              <p:spPr bwMode="auto">
                <a:xfrm>
                  <a:off x="1536" y="3408"/>
                  <a:ext cx="1056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6" name="Group 82"/>
              <p:cNvGrpSpPr>
                <a:grpSpLocks/>
              </p:cNvGrpSpPr>
              <p:nvPr/>
            </p:nvGrpSpPr>
            <p:grpSpPr bwMode="auto">
              <a:xfrm>
                <a:off x="1776" y="3744"/>
                <a:ext cx="864" cy="288"/>
                <a:chOff x="2496" y="3456"/>
                <a:chExt cx="864" cy="288"/>
              </a:xfrm>
            </p:grpSpPr>
            <p:sp>
              <p:nvSpPr>
                <p:cNvPr id="3107" name="Rectangle 35"/>
                <p:cNvSpPr>
                  <a:spLocks noChangeArrowheads="1"/>
                </p:cNvSpPr>
                <p:nvPr/>
              </p:nvSpPr>
              <p:spPr bwMode="auto">
                <a:xfrm>
                  <a:off x="2513" y="3456"/>
                  <a:ext cx="832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300"/>
                    <a:t>Extrusão</a:t>
                  </a:r>
                </a:p>
              </p:txBody>
            </p:sp>
            <p:sp>
              <p:nvSpPr>
                <p:cNvPr id="3143" name="Rectangle 71"/>
                <p:cNvSpPr>
                  <a:spLocks noChangeArrowheads="1"/>
                </p:cNvSpPr>
                <p:nvPr/>
              </p:nvSpPr>
              <p:spPr bwMode="auto">
                <a:xfrm>
                  <a:off x="2496" y="3456"/>
                  <a:ext cx="864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7" name="Group 81"/>
              <p:cNvGrpSpPr>
                <a:grpSpLocks/>
              </p:cNvGrpSpPr>
              <p:nvPr/>
            </p:nvGrpSpPr>
            <p:grpSpPr bwMode="auto">
              <a:xfrm>
                <a:off x="2256" y="3360"/>
                <a:ext cx="1056" cy="288"/>
                <a:chOff x="3264" y="3504"/>
                <a:chExt cx="1056" cy="288"/>
              </a:xfrm>
            </p:grpSpPr>
            <p:sp>
              <p:nvSpPr>
                <p:cNvPr id="3106" name="Rectangle 34"/>
                <p:cNvSpPr>
                  <a:spLocks noChangeArrowheads="1"/>
                </p:cNvSpPr>
                <p:nvPr/>
              </p:nvSpPr>
              <p:spPr bwMode="auto">
                <a:xfrm>
                  <a:off x="3272" y="3504"/>
                  <a:ext cx="1045" cy="27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pt-BR" sz="2300"/>
                    <a:t>Forjamento</a:t>
                  </a:r>
                </a:p>
              </p:txBody>
            </p:sp>
            <p:sp>
              <p:nvSpPr>
                <p:cNvPr id="3144" name="Rectangle 72"/>
                <p:cNvSpPr>
                  <a:spLocks noChangeArrowheads="1"/>
                </p:cNvSpPr>
                <p:nvPr/>
              </p:nvSpPr>
              <p:spPr bwMode="auto">
                <a:xfrm>
                  <a:off x="3264" y="3504"/>
                  <a:ext cx="1056" cy="28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 flipV="1">
                <a:off x="864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>
                <a:off x="864" y="3168"/>
                <a:ext cx="18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2" name="Line 90"/>
              <p:cNvSpPr>
                <a:spLocks noChangeShapeType="1"/>
              </p:cNvSpPr>
              <p:nvPr/>
            </p:nvSpPr>
            <p:spPr bwMode="auto">
              <a:xfrm>
                <a:off x="2736" y="316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3" name="Line 91"/>
              <p:cNvSpPr>
                <a:spLocks noChangeShapeType="1"/>
              </p:cNvSpPr>
              <p:nvPr/>
            </p:nvSpPr>
            <p:spPr bwMode="auto">
              <a:xfrm>
                <a:off x="1536" y="316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3164" name="Line 92"/>
              <p:cNvSpPr>
                <a:spLocks noChangeShapeType="1"/>
              </p:cNvSpPr>
              <p:nvPr/>
            </p:nvSpPr>
            <p:spPr bwMode="auto">
              <a:xfrm>
                <a:off x="2160" y="3168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3166" name="Line 94"/>
            <p:cNvSpPr>
              <a:spLocks noChangeShapeType="1"/>
            </p:cNvSpPr>
            <p:nvPr/>
          </p:nvSpPr>
          <p:spPr bwMode="auto">
            <a:xfrm>
              <a:off x="816" y="172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68" name="Line 96"/>
            <p:cNvSpPr>
              <a:spLocks noChangeShapeType="1"/>
            </p:cNvSpPr>
            <p:nvPr/>
          </p:nvSpPr>
          <p:spPr bwMode="auto">
            <a:xfrm>
              <a:off x="816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1" name="Line 99"/>
            <p:cNvSpPr>
              <a:spLocks noChangeShapeType="1"/>
            </p:cNvSpPr>
            <p:nvPr/>
          </p:nvSpPr>
          <p:spPr bwMode="auto">
            <a:xfrm>
              <a:off x="816" y="220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4" name="Line 102"/>
            <p:cNvSpPr>
              <a:spLocks noChangeShapeType="1"/>
            </p:cNvSpPr>
            <p:nvPr/>
          </p:nvSpPr>
          <p:spPr bwMode="auto">
            <a:xfrm>
              <a:off x="3600" y="1728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5" name="Line 103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6" name="Line 104"/>
            <p:cNvSpPr>
              <a:spLocks noChangeShapeType="1"/>
            </p:cNvSpPr>
            <p:nvPr/>
          </p:nvSpPr>
          <p:spPr bwMode="auto">
            <a:xfrm>
              <a:off x="5088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7" name="Line 105"/>
            <p:cNvSpPr>
              <a:spLocks noChangeShapeType="1"/>
            </p:cNvSpPr>
            <p:nvPr/>
          </p:nvSpPr>
          <p:spPr bwMode="auto">
            <a:xfrm>
              <a:off x="4368" y="163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8" name="Line 106"/>
            <p:cNvSpPr>
              <a:spLocks noChangeShapeType="1"/>
            </p:cNvSpPr>
            <p:nvPr/>
          </p:nvSpPr>
          <p:spPr bwMode="auto">
            <a:xfrm>
              <a:off x="2640" y="124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79" name="Line 107"/>
            <p:cNvSpPr>
              <a:spLocks noChangeShapeType="1"/>
            </p:cNvSpPr>
            <p:nvPr/>
          </p:nvSpPr>
          <p:spPr bwMode="auto">
            <a:xfrm flipV="1">
              <a:off x="2976" y="86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2" name="Line 110"/>
            <p:cNvSpPr>
              <a:spLocks noChangeShapeType="1"/>
            </p:cNvSpPr>
            <p:nvPr/>
          </p:nvSpPr>
          <p:spPr bwMode="auto">
            <a:xfrm>
              <a:off x="2064" y="220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3" name="Line 111"/>
            <p:cNvSpPr>
              <a:spLocks noChangeShapeType="1"/>
            </p:cNvSpPr>
            <p:nvPr/>
          </p:nvSpPr>
          <p:spPr bwMode="auto">
            <a:xfrm>
              <a:off x="2592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4" name="Line 112"/>
            <p:cNvSpPr>
              <a:spLocks noChangeShapeType="1"/>
            </p:cNvSpPr>
            <p:nvPr/>
          </p:nvSpPr>
          <p:spPr bwMode="auto">
            <a:xfrm>
              <a:off x="3456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88" name="Line 116"/>
            <p:cNvSpPr>
              <a:spLocks noChangeShapeType="1"/>
            </p:cNvSpPr>
            <p:nvPr/>
          </p:nvSpPr>
          <p:spPr bwMode="auto">
            <a:xfrm>
              <a:off x="3264" y="288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0" name="Line 118"/>
            <p:cNvSpPr>
              <a:spLocks noChangeShapeType="1"/>
            </p:cNvSpPr>
            <p:nvPr/>
          </p:nvSpPr>
          <p:spPr bwMode="auto">
            <a:xfrm>
              <a:off x="3264" y="3216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1" name="Line 119"/>
            <p:cNvSpPr>
              <a:spLocks noChangeShapeType="1"/>
            </p:cNvSpPr>
            <p:nvPr/>
          </p:nvSpPr>
          <p:spPr bwMode="auto">
            <a:xfrm>
              <a:off x="3744" y="292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>
              <a:off x="3744" y="292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4" name="Line 122"/>
            <p:cNvSpPr>
              <a:spLocks noChangeShapeType="1"/>
            </p:cNvSpPr>
            <p:nvPr/>
          </p:nvSpPr>
          <p:spPr bwMode="auto">
            <a:xfrm flipV="1">
              <a:off x="4560" y="2208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5" name="Line 123"/>
            <p:cNvSpPr>
              <a:spLocks noChangeShapeType="1"/>
            </p:cNvSpPr>
            <p:nvPr/>
          </p:nvSpPr>
          <p:spPr bwMode="auto">
            <a:xfrm flipV="1">
              <a:off x="5088" y="220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6" name="Line 124"/>
            <p:cNvSpPr>
              <a:spLocks noChangeShapeType="1"/>
            </p:cNvSpPr>
            <p:nvPr/>
          </p:nvSpPr>
          <p:spPr bwMode="auto">
            <a:xfrm flipV="1">
              <a:off x="5424" y="2208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198" name="Line 126"/>
            <p:cNvSpPr>
              <a:spLocks noChangeShapeType="1"/>
            </p:cNvSpPr>
            <p:nvPr/>
          </p:nvSpPr>
          <p:spPr bwMode="auto">
            <a:xfrm flipV="1">
              <a:off x="4944" y="2878"/>
              <a:ext cx="712" cy="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0" name="Line 128"/>
            <p:cNvSpPr>
              <a:spLocks noChangeShapeType="1"/>
            </p:cNvSpPr>
            <p:nvPr/>
          </p:nvSpPr>
          <p:spPr bwMode="auto">
            <a:xfrm>
              <a:off x="5232" y="3264"/>
              <a:ext cx="435" cy="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1" name="Line 129"/>
            <p:cNvSpPr>
              <a:spLocks noChangeShapeType="1"/>
            </p:cNvSpPr>
            <p:nvPr/>
          </p:nvSpPr>
          <p:spPr bwMode="auto">
            <a:xfrm flipV="1">
              <a:off x="5671" y="1680"/>
              <a:ext cx="0" cy="158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202" name="Line 130"/>
            <p:cNvSpPr>
              <a:spLocks noChangeShapeType="1"/>
            </p:cNvSpPr>
            <p:nvPr/>
          </p:nvSpPr>
          <p:spPr bwMode="auto">
            <a:xfrm flipV="1">
              <a:off x="1584" y="1678"/>
              <a:ext cx="408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67AFFF-6F93-46C6-B4D2-C1E0F2588DDD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49300" y="765175"/>
            <a:ext cx="4038600" cy="6092825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500" b="1" smtClean="0">
                <a:latin typeface="Arial" pitchFamily="34" charset="0"/>
              </a:rPr>
              <a:t>2.	</a:t>
            </a:r>
            <a:r>
              <a:rPr lang="pt-BR" sz="2500" b="1" smtClean="0">
                <a:latin typeface="Arial" pitchFamily="34" charset="0"/>
                <a:hlinkClick r:id="rId2" action="ppaction://hlinkfile"/>
              </a:rPr>
              <a:t>Confecção do molde</a:t>
            </a:r>
            <a:r>
              <a:rPr lang="pt-BR" sz="2500" smtClean="0">
                <a:latin typeface="Arial" pitchFamily="34" charset="0"/>
                <a:hlinkClick r:id="rId2" action="ppaction://hlinkfile"/>
              </a:rPr>
              <a:t> </a:t>
            </a:r>
            <a:r>
              <a:rPr lang="pt-BR" sz="2500" smtClean="0">
                <a:latin typeface="Arial" pitchFamily="34" charset="0"/>
              </a:rPr>
              <a:t>- O molde é o dispositivo no qual o metal fundido é colocado para que se obtenha a peça desejada. Ele é feito de material refratário composto de areia e aglomerante. Esse material é moldado sobre o modelo que, após retirado, deixa uma cavidade com o formato da peça a ser fundida. </a:t>
            </a:r>
          </a:p>
        </p:txBody>
      </p:sp>
      <p:pic>
        <p:nvPicPr>
          <p:cNvPr id="12292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32971" b="32971"/>
          <a:stretch>
            <a:fillRect/>
          </a:stretch>
        </p:blipFill>
        <p:spPr>
          <a:xfrm>
            <a:off x="4859338" y="908050"/>
            <a:ext cx="4033837" cy="4525963"/>
          </a:xfrm>
          <a:noFill/>
        </p:spPr>
      </p:pic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EDA557-2B6A-4709-A90B-FA984C850BC9}" type="slidenum">
              <a:rPr lang="pt-BR" smtClean="0"/>
              <a:pPr/>
              <a:t>21</a:t>
            </a:fld>
            <a:endParaRPr lang="pt-BR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25538"/>
            <a:ext cx="4038600" cy="532765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500" b="1" smtClean="0">
                <a:latin typeface="Arial" pitchFamily="34" charset="0"/>
              </a:rPr>
              <a:t>3.	Confecção dos machos</a:t>
            </a:r>
            <a:r>
              <a:rPr lang="pt-BR" sz="2500" smtClean="0">
                <a:latin typeface="Arial" pitchFamily="34" charset="0"/>
              </a:rPr>
              <a:t> - Macho é um dispositivo, feito também de areia, que tem a finalidade de formar os vazios, furos e reentrâncias da peça. Eles são colocados nos moldes antes que eles sejam fechados para receber o metal líquido. </a:t>
            </a:r>
          </a:p>
        </p:txBody>
      </p:sp>
      <p:pic>
        <p:nvPicPr>
          <p:cNvPr id="1331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67407"/>
          <a:stretch>
            <a:fillRect/>
          </a:stretch>
        </p:blipFill>
        <p:spPr>
          <a:xfrm>
            <a:off x="4787900" y="1052513"/>
            <a:ext cx="4105275" cy="4525962"/>
          </a:xfrm>
          <a:noFill/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92D9AC-418D-407F-85B6-48B40959B791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692150"/>
            <a:ext cx="8135937" cy="1441450"/>
          </a:xfrm>
        </p:spPr>
        <p:txBody>
          <a:bodyPr>
            <a:normAutofit lnSpcReduction="10000"/>
          </a:bodyPr>
          <a:lstStyle/>
          <a:p>
            <a:pPr marL="609600" indent="-60960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b="1" smtClean="0">
                <a:latin typeface="Arial" pitchFamily="34" charset="0"/>
              </a:rPr>
              <a:t>4. 	Fusão</a:t>
            </a:r>
            <a:r>
              <a:rPr lang="pt-BR" sz="2400" smtClean="0">
                <a:latin typeface="Arial" pitchFamily="34" charset="0"/>
              </a:rPr>
              <a:t> - Etapa em que acontece a fusão do metal. </a:t>
            </a:r>
          </a:p>
          <a:p>
            <a:pPr marL="609600" indent="-60960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400" b="1" smtClean="0">
                <a:latin typeface="Arial" pitchFamily="34" charset="0"/>
              </a:rPr>
              <a:t>5. 	</a:t>
            </a:r>
            <a:r>
              <a:rPr lang="pt-BR" sz="2400" b="1" smtClean="0">
                <a:latin typeface="Arial" pitchFamily="34" charset="0"/>
                <a:hlinkClick r:id="rId2" action="ppaction://hlinkfile"/>
              </a:rPr>
              <a:t>Vazamento</a:t>
            </a:r>
            <a:r>
              <a:rPr lang="pt-BR" sz="2400" smtClean="0">
                <a:latin typeface="Arial" pitchFamily="34" charset="0"/>
              </a:rPr>
              <a:t> - O vazamento é o enchimento do molde com metal líquido.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714500"/>
            <a:ext cx="34099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B43871-05CA-4A12-8BF6-9157BF052417}" type="slidenum">
              <a:rPr lang="pt-BR" smtClean="0"/>
              <a:pPr/>
              <a:t>23</a:t>
            </a:fld>
            <a:endParaRPr lang="pt-BR" smtClean="0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49213"/>
          <a:stretch>
            <a:fillRect/>
          </a:stretch>
        </p:blipFill>
        <p:spPr>
          <a:xfrm>
            <a:off x="5940425" y="763588"/>
            <a:ext cx="2713038" cy="2952750"/>
          </a:xfrm>
          <a:noFill/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72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88938" y="838200"/>
            <a:ext cx="5119687" cy="5975350"/>
          </a:xfrm>
        </p:spPr>
        <p:txBody>
          <a:bodyPr/>
          <a:lstStyle/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smtClean="0">
                <a:latin typeface="Arial" pitchFamily="34" charset="0"/>
              </a:rPr>
              <a:t>6.	Desmoldagem</a:t>
            </a:r>
            <a:r>
              <a:rPr lang="pt-BR" sz="2400" smtClean="0">
                <a:latin typeface="Arial" pitchFamily="34" charset="0"/>
              </a:rPr>
              <a:t> - Após determinado período de tempo em que a peça se solidifica dentro do molde, e que depende do tipo de peça, do tipo de molde e do metal (ou liga metálica), ela é retirada do molde (desmoldagem) manualmente ou por processos mecânicos. </a:t>
            </a: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pt-BR" sz="2400" smtClean="0">
              <a:latin typeface="Arial" pitchFamily="34" charset="0"/>
            </a:endParaRPr>
          </a:p>
          <a:p>
            <a:pPr marL="609600" indent="-609600"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BR" sz="2400" b="1" smtClean="0">
                <a:latin typeface="Arial" pitchFamily="34" charset="0"/>
              </a:rPr>
              <a:t>7.	Rebarbação</a:t>
            </a:r>
            <a:r>
              <a:rPr lang="pt-BR" sz="2400" smtClean="0">
                <a:latin typeface="Arial" pitchFamily="34" charset="0"/>
              </a:rPr>
              <a:t> - A rebarbação é a retirada dos canais de alimentação, massalote e rebarbas que se formam durante a fundição. Ela é realizada quando a peça atinge temperaturas próximas às do ambiente.</a:t>
            </a: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654F6-9FB7-48E5-9F0A-EED0F574E7AC}" type="slidenum">
              <a:rPr lang="pt-BR" smtClean="0"/>
              <a:pPr/>
              <a:t>24</a:t>
            </a:fld>
            <a:endParaRPr lang="pt-BR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836613"/>
            <a:ext cx="7920037" cy="22320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pt-BR" sz="2800" b="1" smtClean="0">
                <a:latin typeface="Arial" pitchFamily="34" charset="0"/>
              </a:rPr>
              <a:t>8.	Limpeza</a:t>
            </a:r>
            <a:r>
              <a:rPr lang="pt-BR" sz="2800" smtClean="0">
                <a:latin typeface="Arial" pitchFamily="34" charset="0"/>
              </a:rPr>
              <a:t> - A limpeza é necessária porque a peça apresenta uma série de incrustações da areia usada na confecção do molde. Geralmente ela é feita por meio de jatos abrasivos. </a:t>
            </a: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43213" y="3103563"/>
            <a:ext cx="4824412" cy="3616325"/>
          </a:xfrm>
          <a:noFill/>
        </p:spPr>
      </p:pic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3060700" y="84138"/>
            <a:ext cx="583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FUNDIÇÃO: </a:t>
            </a:r>
            <a:r>
              <a:rPr lang="pt-BR" sz="3600">
                <a:solidFill>
                  <a:srgbClr val="CC3300"/>
                </a:solidFill>
                <a:latin typeface="Arial" pitchFamily="34" charset="0"/>
              </a:rPr>
              <a:t>passo a passo</a:t>
            </a:r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8455BD-6371-4A09-90C9-1C866DF4E941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714375"/>
            <a:ext cx="8393112" cy="61436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pt-BR" sz="2800" b="1" smtClean="0">
                <a:solidFill>
                  <a:srgbClr val="CC3300"/>
                </a:solidFill>
                <a:latin typeface="Arial" pitchFamily="34" charset="0"/>
              </a:rPr>
              <a:t>	Características que estão estreitamente ligadas ao processo de fundição.</a:t>
            </a:r>
          </a:p>
          <a:p>
            <a:pPr algn="ctr" eaLnBrk="1" hangingPunct="1">
              <a:lnSpc>
                <a:spcPct val="110000"/>
              </a:lnSpc>
              <a:buFont typeface="Wingdings" pitchFamily="2" charset="2"/>
              <a:buNone/>
            </a:pPr>
            <a:endParaRPr lang="pt-BR" sz="1400" b="1" smtClean="0">
              <a:solidFill>
                <a:srgbClr val="CC3300"/>
              </a:solidFill>
              <a:latin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pt-BR" sz="2800" smtClean="0">
                <a:latin typeface="Arial" pitchFamily="34" charset="0"/>
              </a:rPr>
              <a:t>A peça produzida por fundição pode ter as formas e dimensões definitivas ou não.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sz="2800" smtClean="0">
                <a:latin typeface="Arial" pitchFamily="34" charset="0"/>
              </a:rPr>
              <a:t>Furos pequenos e detalhes complexos não são feitos na peça, embora apareçam no desenho.</a:t>
            </a:r>
          </a:p>
          <a:p>
            <a:pPr algn="just" eaLnBrk="1" hangingPunct="1">
              <a:lnSpc>
                <a:spcPct val="110000"/>
              </a:lnSpc>
            </a:pPr>
            <a:r>
              <a:rPr lang="en-US" sz="2800" smtClean="0">
                <a:latin typeface="Arial" pitchFamily="34" charset="0"/>
              </a:rPr>
              <a:t>Arredondamento de cantos e engrossamento das paredes.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sz="2800" smtClean="0">
                <a:latin typeface="Arial" pitchFamily="34" charset="0"/>
              </a:rPr>
              <a:t>As propriedades mecânicas de peças fundidas geralmente são inferiores às propriedades de peças conformadas mecanicamente.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227763" y="84138"/>
            <a:ext cx="2663825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smtClean="0"/>
              <a:t>FUNDIÇÃO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D438B5-4472-4340-A36E-F0EDD56011B4}" type="slidenum">
              <a:rPr lang="pt-BR" smtClean="0"/>
              <a:pPr/>
              <a:t>26</a:t>
            </a:fld>
            <a:endParaRPr lang="pt-BR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35013" y="836613"/>
            <a:ext cx="8229600" cy="5688012"/>
          </a:xfrm>
          <a:noFill/>
        </p:spPr>
        <p:txBody>
          <a:bodyPr/>
          <a:lstStyle/>
          <a:p>
            <a:pPr algn="ctr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3200" b="1" smtClean="0">
                <a:solidFill>
                  <a:srgbClr val="CC3300"/>
                </a:solidFill>
                <a:latin typeface="Arial" pitchFamily="34" charset="0"/>
              </a:rPr>
              <a:t>Defeitos que ocorrem durante o processo de fundição:</a:t>
            </a:r>
          </a:p>
          <a:p>
            <a:pPr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Inclusão da areia do molde nas paredes internas ou externas da peça.</a:t>
            </a:r>
          </a:p>
          <a:p>
            <a:pPr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Defeitos de composição da liga metálica que causam o aparecimento de partículas duras indesejáveis no material.</a:t>
            </a:r>
          </a:p>
          <a:p>
            <a:pPr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Rechupe</a:t>
            </a:r>
          </a:p>
          <a:p>
            <a:pPr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Porosidade, ou seja, existência de “buraquinhos” dentro da peça.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188075" y="115888"/>
            <a:ext cx="27051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smtClean="0"/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Rechupe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6130" y="2214554"/>
            <a:ext cx="402385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14554"/>
            <a:ext cx="4286280" cy="354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00430" y="357166"/>
            <a:ext cx="27051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dirty="0" smtClean="0"/>
              <a:t>FUNDIÇÃO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Porosidade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00430" y="357166"/>
            <a:ext cx="27051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dirty="0" smtClean="0"/>
              <a:t>FUNDIÇÃO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214422"/>
            <a:ext cx="4357718" cy="26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4000504"/>
            <a:ext cx="623296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0C5D91-4CEA-41A0-B96C-F7468909AFCE}" type="slidenum">
              <a:rPr lang="pt-BR" smtClean="0"/>
              <a:pPr/>
              <a:t>29</a:t>
            </a:fld>
            <a:endParaRPr lang="pt-BR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765175"/>
            <a:ext cx="7313612" cy="4635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pt-BR" sz="2800" b="1" smtClean="0">
                <a:solidFill>
                  <a:srgbClr val="CC3300"/>
                </a:solidFill>
              </a:rPr>
              <a:t>Cristalização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270000"/>
            <a:ext cx="8353425" cy="5472113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Consiste no aparecimento das primeiras células cristalinas unitárias, que servem como </a:t>
            </a:r>
            <a:r>
              <a:rPr lang="pt-BR" sz="2600" b="1" i="1" smtClean="0">
                <a:latin typeface="Arial" pitchFamily="34" charset="0"/>
              </a:rPr>
              <a:t>núcleos</a:t>
            </a:r>
            <a:r>
              <a:rPr lang="pt-BR" sz="2600" i="1" smtClean="0">
                <a:latin typeface="Arial" pitchFamily="34" charset="0"/>
              </a:rPr>
              <a:t>, </a:t>
            </a:r>
            <a:r>
              <a:rPr lang="pt-BR" sz="2600" smtClean="0">
                <a:latin typeface="Arial" pitchFamily="34" charset="0"/>
              </a:rPr>
              <a:t>para o posterior desenvolvimento ou </a:t>
            </a:r>
            <a:r>
              <a:rPr lang="pt-BR" sz="2600" i="1" smtClean="0">
                <a:latin typeface="Arial" pitchFamily="34" charset="0"/>
              </a:rPr>
              <a:t>crescimento </a:t>
            </a:r>
            <a:r>
              <a:rPr lang="pt-BR" sz="2600" smtClean="0">
                <a:latin typeface="Arial" pitchFamily="34" charset="0"/>
              </a:rPr>
              <a:t>dos cristais, dando, finalmente, origem aos grãos definitivos e à </a:t>
            </a:r>
            <a:r>
              <a:rPr lang="pt-BR" sz="2600" b="1" i="1" smtClean="0">
                <a:latin typeface="Arial" pitchFamily="34" charset="0"/>
              </a:rPr>
              <a:t>estrutura granular</a:t>
            </a:r>
            <a:r>
              <a:rPr lang="pt-BR" sz="2600" i="1" smtClean="0">
                <a:latin typeface="Arial" pitchFamily="34" charset="0"/>
              </a:rPr>
              <a:t> </a:t>
            </a:r>
            <a:r>
              <a:rPr lang="pt-BR" sz="2600" smtClean="0">
                <a:latin typeface="Arial" pitchFamily="34" charset="0"/>
              </a:rPr>
              <a:t>típica dos metais.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600" smtClean="0">
                <a:latin typeface="Arial" pitchFamily="34" charset="0"/>
              </a:rPr>
              <a:t>Esse crescimento dos cristais não se dá, na realidade, de maneira uniforme, ou seja, a velocidade de crescimento não é a mesma em todas as direções, variando de acordo com os diferentes eixos cristalográficos; no interior de um molde, o crescimento é limitado pelas paredes deste. 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457200"/>
            <a:ext cx="7162800" cy="1143000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Tecnologia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fundição</a:t>
            </a:r>
            <a:endParaRPr lang="pt-BR" b="1" dirty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8077200" cy="389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t-BR" sz="2800" u="sng" dirty="0">
              <a:solidFill>
                <a:srgbClr val="666699"/>
              </a:solidFill>
            </a:endParaRPr>
          </a:p>
          <a:p>
            <a:r>
              <a:rPr lang="pt-BR" sz="2800" u="sng" dirty="0"/>
              <a:t>Definição:</a:t>
            </a:r>
            <a:r>
              <a:rPr lang="pt-BR" sz="2000" b="0" dirty="0"/>
              <a:t> </a:t>
            </a:r>
          </a:p>
          <a:p>
            <a:endParaRPr lang="pt-BR" sz="2000" b="0" dirty="0"/>
          </a:p>
          <a:p>
            <a:endParaRPr lang="pt-BR" sz="2000" b="0" dirty="0"/>
          </a:p>
          <a:p>
            <a:pPr algn="l">
              <a:lnSpc>
                <a:spcPct val="120000"/>
              </a:lnSpc>
            </a:pPr>
            <a:r>
              <a:rPr lang="pt-BR" sz="1800" dirty="0">
                <a:latin typeface="Arial" charset="0"/>
              </a:rPr>
              <a:t>Conformação de metais e ligas a partir do material líquido, vazado em moldes apropriados onde, ao solidificar-se, toma-lhe a forma; resultando em:</a:t>
            </a:r>
          </a:p>
          <a:p>
            <a:pPr algn="l">
              <a:lnSpc>
                <a:spcPct val="120000"/>
              </a:lnSpc>
            </a:pPr>
            <a:endParaRPr lang="pt-BR" sz="1800" dirty="0"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pt-BR" sz="1800" dirty="0">
                <a:latin typeface="Arial" charset="0"/>
              </a:rPr>
              <a:t>	-  produtos acabados (peças, componentes);</a:t>
            </a:r>
          </a:p>
          <a:p>
            <a:pPr algn="l">
              <a:lnSpc>
                <a:spcPct val="120000"/>
              </a:lnSpc>
            </a:pPr>
            <a:r>
              <a:rPr lang="pt-BR" sz="1800" dirty="0">
                <a:latin typeface="Arial" charset="0"/>
              </a:rPr>
              <a:t>	-  </a:t>
            </a:r>
            <a:r>
              <a:rPr lang="pt-BR" sz="1800" dirty="0" err="1">
                <a:latin typeface="Arial" charset="0"/>
              </a:rPr>
              <a:t>semi-acabados</a:t>
            </a:r>
            <a:r>
              <a:rPr lang="pt-BR" sz="1800" dirty="0">
                <a:latin typeface="Arial" charset="0"/>
              </a:rPr>
              <a:t>;</a:t>
            </a:r>
          </a:p>
          <a:p>
            <a:pPr algn="l">
              <a:lnSpc>
                <a:spcPct val="120000"/>
              </a:lnSpc>
            </a:pPr>
            <a:r>
              <a:rPr lang="pt-BR" sz="1800" dirty="0">
                <a:latin typeface="Arial" charset="0"/>
              </a:rPr>
              <a:t>	-  matéria prima para processamento mecânico </a:t>
            </a:r>
          </a:p>
          <a:p>
            <a:pPr algn="l">
              <a:lnSpc>
                <a:spcPct val="120000"/>
              </a:lnSpc>
            </a:pPr>
            <a:r>
              <a:rPr lang="pt-BR" sz="1800" dirty="0">
                <a:latin typeface="Arial" charset="0"/>
              </a:rPr>
              <a:t>		   (tarugos, lingotes, chapas).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D60B08-A0B1-48AB-9CA2-C06069A27E42}" type="slidenum">
              <a:rPr lang="pt-BR" smtClean="0"/>
              <a:pPr/>
              <a:t>30</a:t>
            </a:fld>
            <a:endParaRPr lang="pt-BR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1663" y="620713"/>
            <a:ext cx="8218487" cy="1657350"/>
          </a:xfrm>
          <a:noFill/>
        </p:spPr>
        <p:txBody>
          <a:bodyPr/>
          <a:lstStyle/>
          <a:p>
            <a:pPr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pt-BR" sz="2800" smtClean="0">
                <a:latin typeface="Arial" pitchFamily="34" charset="0"/>
              </a:rPr>
              <a:t>	Como resultado, os núcleos metálicos e os grãos cristalinos resultantes adquirem os aspectos representados na figura a seguir. 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0" y="2568575"/>
            <a:ext cx="4038600" cy="2432050"/>
            <a:chOff x="245" y="1494"/>
            <a:chExt cx="2544" cy="1532"/>
          </a:xfrm>
        </p:grpSpPr>
        <p:pic>
          <p:nvPicPr>
            <p:cNvPr id="2049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5" y="1494"/>
              <a:ext cx="2544" cy="1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 Box 14"/>
            <p:cNvSpPr txBox="1">
              <a:spLocks noChangeArrowheads="1"/>
            </p:cNvSpPr>
            <p:nvPr/>
          </p:nvSpPr>
          <p:spPr bwMode="auto">
            <a:xfrm>
              <a:off x="1202" y="2795"/>
              <a:ext cx="4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>
                  <a:latin typeface="Arial" pitchFamily="34" charset="0"/>
                </a:rPr>
                <a:t>(a)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140200" y="2444750"/>
            <a:ext cx="4824413" cy="2713038"/>
            <a:chOff x="3016" y="1572"/>
            <a:chExt cx="2544" cy="1309"/>
          </a:xfrm>
        </p:grpSpPr>
        <p:pic>
          <p:nvPicPr>
            <p:cNvPr id="20488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16" y="1572"/>
              <a:ext cx="2544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9" name="Text Box 15"/>
            <p:cNvSpPr txBox="1">
              <a:spLocks noChangeArrowheads="1"/>
            </p:cNvSpPr>
            <p:nvPr/>
          </p:nvSpPr>
          <p:spPr bwMode="auto">
            <a:xfrm>
              <a:off x="3152" y="2704"/>
              <a:ext cx="2359" cy="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>
                  <a:latin typeface="Arial" pitchFamily="34" charset="0"/>
                </a:rPr>
                <a:t>      (b)                                (c)</a:t>
              </a:r>
            </a:p>
          </p:txBody>
        </p:sp>
      </p:grpSp>
      <p:sp>
        <p:nvSpPr>
          <p:cNvPr id="20486" name="Text Box 16"/>
          <p:cNvSpPr txBox="1">
            <a:spLocks noChangeArrowheads="1"/>
          </p:cNvSpPr>
          <p:nvPr/>
        </p:nvSpPr>
        <p:spPr bwMode="auto">
          <a:xfrm>
            <a:off x="611188" y="5513388"/>
            <a:ext cx="79930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>
                <a:latin typeface="Arial" pitchFamily="34" charset="0"/>
              </a:rPr>
              <a:t>Dentrita originada na solidificação (a); aspecto típico da seção de um lingote (b); efeito dos cantos na cristalização (c). </a:t>
            </a:r>
          </a:p>
        </p:txBody>
      </p:sp>
      <p:sp>
        <p:nvSpPr>
          <p:cNvPr id="20487" name="Rectangle 19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F3DF0-8113-4D51-9E3D-3FBE9BA1FACF}" type="slidenum">
              <a:rPr lang="pt-BR" smtClean="0"/>
              <a:pPr/>
              <a:t>31</a:t>
            </a:fld>
            <a:endParaRPr lang="pt-BR" smtClean="0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549275"/>
            <a:ext cx="8424862" cy="6237288"/>
          </a:xfrm>
          <a:noFill/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pt-BR" sz="2400" smtClean="0">
                <a:latin typeface="Arial" pitchFamily="34" charset="0"/>
              </a:rPr>
              <a:t>As dentritas formam-se em quantidades cada vez maiores até se encontrarem; o seu crescimento é, então, impedido pelo encontro das dentritas vizinhas, originando-se os </a:t>
            </a:r>
            <a:r>
              <a:rPr lang="pt-BR" sz="2400" i="1" smtClean="0">
                <a:latin typeface="Arial" pitchFamily="34" charset="0"/>
              </a:rPr>
              <a:t>grãos </a:t>
            </a:r>
            <a:r>
              <a:rPr lang="pt-BR" sz="2400" smtClean="0">
                <a:latin typeface="Arial" pitchFamily="34" charset="0"/>
              </a:rPr>
              <a:t>e os </a:t>
            </a:r>
            <a:r>
              <a:rPr lang="pt-BR" sz="2400" i="1" smtClean="0">
                <a:latin typeface="Arial" pitchFamily="34" charset="0"/>
              </a:rPr>
              <a:t>contornos de grãos, </a:t>
            </a:r>
            <a:r>
              <a:rPr lang="pt-BR" sz="2400" smtClean="0">
                <a:latin typeface="Arial" pitchFamily="34" charset="0"/>
              </a:rPr>
              <a:t>que delimitam cada grão cristalino, formando a massa sólida.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sz="2400" smtClean="0">
                <a:latin typeface="Arial" pitchFamily="34" charset="0"/>
              </a:rPr>
              <a:t>Os efeitos indesejáveis resultam do fato dessas diagonais constituírem planos de maior fragilidade de modo que, durante a operação de conformação mecânica a que essas peças são submetidas posteriormente - como laminação -, podem surgir  fissuras que inutilizam o material. </a:t>
            </a:r>
          </a:p>
          <a:p>
            <a:pPr algn="just" eaLnBrk="1" hangingPunct="1">
              <a:lnSpc>
                <a:spcPct val="140000"/>
              </a:lnSpc>
            </a:pPr>
            <a:r>
              <a:rPr lang="pt-BR" sz="2400" smtClean="0">
                <a:latin typeface="Arial" pitchFamily="34" charset="0"/>
              </a:rPr>
              <a:t>Esse inconveniente é evitado arredondando-se os cantos. 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Dendritas</a:t>
            </a:r>
            <a:endParaRPr lang="pt-B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500430" y="357166"/>
            <a:ext cx="2705100" cy="752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pt-BR" dirty="0" smtClean="0"/>
              <a:t>FUNDIÇÃO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589308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AAED8D-1D92-46CA-8E90-BFB29B8E0B00}" type="slidenum">
              <a:rPr lang="pt-BR" smtClean="0"/>
              <a:pPr/>
              <a:t>33</a:t>
            </a:fld>
            <a:endParaRPr lang="pt-BR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692150"/>
            <a:ext cx="7313612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just" eaLnBrk="1" hangingPunct="1"/>
            <a:r>
              <a:rPr lang="pt-BR" sz="2800" b="1" smtClean="0">
                <a:solidFill>
                  <a:srgbClr val="CC3300"/>
                </a:solidFill>
              </a:rPr>
              <a:t>Contração de volume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5375" y="1196975"/>
            <a:ext cx="4629150" cy="16557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Font typeface="Wingdings" pitchFamily="2" charset="2"/>
              <a:buChar char="q"/>
            </a:pPr>
            <a:r>
              <a:rPr lang="pt-BR" sz="2500" b="1" i="1" smtClean="0">
                <a:latin typeface="Arial" pitchFamily="34" charset="0"/>
              </a:rPr>
              <a:t>contração líquida</a:t>
            </a:r>
            <a:r>
              <a:rPr lang="pt-BR" sz="2500" i="1" smtClean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</a:pPr>
            <a:r>
              <a:rPr lang="pt-BR" sz="2500" b="1" i="1" smtClean="0">
                <a:latin typeface="Arial" pitchFamily="34" charset="0"/>
              </a:rPr>
              <a:t>contração de solidificação</a:t>
            </a:r>
            <a:r>
              <a:rPr lang="pt-BR" sz="2500" i="1" smtClean="0"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Char char="q"/>
            </a:pPr>
            <a:r>
              <a:rPr lang="pt-BR" sz="2500" b="1" i="1" smtClean="0">
                <a:latin typeface="Arial" pitchFamily="34" charset="0"/>
              </a:rPr>
              <a:t>contração sólida</a:t>
            </a:r>
            <a:endParaRPr lang="pt-BR" sz="2500" i="1" smtClean="0">
              <a:latin typeface="Arial" pitchFamily="34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33700"/>
            <a:ext cx="84963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611188" y="5429250"/>
            <a:ext cx="83534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Arial" pitchFamily="34" charset="0"/>
              </a:rPr>
              <a:t>Ilustração esquemática do fenômeno de contração durante a solidificação, com o vazio ou “</a:t>
            </a:r>
            <a:r>
              <a:rPr lang="pt-BR" sz="2400" b="1">
                <a:latin typeface="Arial" pitchFamily="34" charset="0"/>
              </a:rPr>
              <a:t>chupagem</a:t>
            </a:r>
            <a:r>
              <a:rPr lang="pt-BR" sz="2400">
                <a:latin typeface="Arial" pitchFamily="34" charset="0"/>
              </a:rPr>
              <a:t>” resultante.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4577FD-682F-4683-80E0-8DE6C7EAF372}" type="slidenum">
              <a:rPr lang="pt-BR" smtClean="0"/>
              <a:pPr/>
              <a:t>34</a:t>
            </a:fld>
            <a:endParaRPr lang="pt-BR" smtClean="0"/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484313"/>
            <a:ext cx="5326063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827088" y="692150"/>
            <a:ext cx="8316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BR" sz="2800" b="1">
                <a:solidFill>
                  <a:srgbClr val="CC3300"/>
                </a:solidFill>
                <a:latin typeface="Arial" pitchFamily="34" charset="0"/>
              </a:rPr>
              <a:t>Contração de volume: </a:t>
            </a:r>
            <a:r>
              <a:rPr lang="pt-BR" sz="2800" b="1">
                <a:solidFill>
                  <a:schemeClr val="hlink"/>
                </a:solidFill>
                <a:latin typeface="Arial" pitchFamily="34" charset="0"/>
              </a:rPr>
              <a:t>aparecimento de trincas a quente e a maneira de corrigi-las.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E9F78-ABD0-4695-A541-E3D2C3873B82}" type="slidenum">
              <a:rPr lang="pt-BR" smtClean="0"/>
              <a:pPr/>
              <a:t>35</a:t>
            </a:fld>
            <a:endParaRPr lang="pt-BR" smtClean="0"/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06450" y="692150"/>
            <a:ext cx="8229600" cy="6092825"/>
          </a:xfrm>
          <a:noFill/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130000"/>
              </a:lnSpc>
            </a:pPr>
            <a:r>
              <a:rPr lang="pt-BR" sz="2400" smtClean="0">
                <a:latin typeface="Arial" pitchFamily="34" charset="0"/>
              </a:rPr>
              <a:t>A contração é expressa em porcentagem de volume. </a:t>
            </a:r>
          </a:p>
          <a:p>
            <a:pPr algn="just" eaLnBrk="1" hangingPunct="1">
              <a:lnSpc>
                <a:spcPct val="130000"/>
              </a:lnSpc>
            </a:pPr>
            <a:r>
              <a:rPr lang="pt-BR" sz="2400" smtClean="0">
                <a:latin typeface="Arial" pitchFamily="34" charset="0"/>
              </a:rPr>
              <a:t>No caso dos aços fundidos, por exemplo, a contração linear, devida à variação de volume no estado sólido, varia de 2,18 a 2,47%, o valor menor correspondendo ao aço de mais alto carbono (0,90%)</a:t>
            </a:r>
            <a:r>
              <a:rPr lang="pt-BR" sz="2400" i="1" smtClean="0">
                <a:latin typeface="Arial" pitchFamily="34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latin typeface="Arial" pitchFamily="34" charset="0"/>
              </a:rPr>
              <a:t>No caso dos ferros fundidos - uma das mais importantes ligas para fundição de peças - a contração sólida linear varia de 1 a 1,5%, o valor de 1 % correspondendo a ferro fundido cinzento comum e o valor 1,5% (mais precisamente de 1,3 a 1,5%) ao ferro nodular.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400" smtClean="0">
                <a:latin typeface="Arial" pitchFamily="34" charset="0"/>
              </a:rPr>
              <a:t>Para os outros metais e ligas, a contração linear é muito variada, podendo atingir valores de 8 a 9% para níquel e ligas cobre-níquel.</a:t>
            </a:r>
            <a:endParaRPr lang="pt-BR" sz="2400" i="1" smtClean="0">
              <a:latin typeface="Arial" pitchFamily="34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2A3D0B-0380-41C0-A261-B54EB2292493}" type="slidenum">
              <a:rPr lang="pt-BR" smtClean="0"/>
              <a:pPr/>
              <a:t>36</a:t>
            </a:fld>
            <a:endParaRPr lang="pt-BR" smtClean="0"/>
          </a:p>
        </p:txBody>
      </p:sp>
      <p:graphicFrame>
        <p:nvGraphicFramePr>
          <p:cNvPr id="21668" name="Group 164"/>
          <p:cNvGraphicFramePr>
            <a:graphicFrameLocks noGrp="1"/>
          </p:cNvGraphicFramePr>
          <p:nvPr>
            <p:ph sz="half" idx="2"/>
          </p:nvPr>
        </p:nvGraphicFramePr>
        <p:xfrm>
          <a:off x="2478088" y="1844675"/>
          <a:ext cx="4254500" cy="4895855"/>
        </p:xfrm>
        <a:graphic>
          <a:graphicData uri="http://schemas.openxmlformats.org/drawingml/2006/table">
            <a:tbl>
              <a:tblPr/>
              <a:tblGrid>
                <a:gridCol w="1957387"/>
                <a:gridCol w="2297113"/>
              </a:tblGrid>
              <a:tr h="4191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Metal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Variação de volume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Alumínio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-6,0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Zinco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-5,1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Ouro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-4,2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Cobre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-4,15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Magnésio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-4,1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Cádmio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-4,0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Ferro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-3,0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Estanho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-2,3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Antimônio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+0,95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Gálio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+3,2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Bismuto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+3,35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pitchFamily="34" charset="0"/>
                        </a:rPr>
                        <a:t>Germânio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NewRomanPSMT" charset="0"/>
                        </a:rPr>
                        <a:t>+5,0</a:t>
                      </a:r>
                      <a:endParaRPr kumimoji="0" lang="pt-B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Times New Roman" pitchFamily="18" charset="0"/>
                        <a:cs typeface="TimesNewRomanPSMT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47" name="Text Box 165"/>
          <p:cNvSpPr txBox="1">
            <a:spLocks noChangeArrowheads="1"/>
          </p:cNvSpPr>
          <p:nvPr/>
        </p:nvSpPr>
        <p:spPr bwMode="auto">
          <a:xfrm>
            <a:off x="900113" y="692150"/>
            <a:ext cx="80645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400" b="1">
                <a:latin typeface="Arial" pitchFamily="34" charset="0"/>
              </a:rPr>
              <a:t>Tabela 1. </a:t>
            </a:r>
            <a:r>
              <a:rPr lang="pt-BR" sz="2400">
                <a:latin typeface="Arial" pitchFamily="34" charset="0"/>
              </a:rPr>
              <a:t>Variação de volume durante a solidificação. A maioria dos materiais metálicos apresenta redução de volume (-), mas alguns apresentam expansão (+).</a:t>
            </a:r>
          </a:p>
        </p:txBody>
      </p:sp>
      <p:sp>
        <p:nvSpPr>
          <p:cNvPr id="25648" name="Rectangle 167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1C5A40-6EC2-4015-8F56-EA56F22EB714}" type="slidenum">
              <a:rPr lang="pt-BR" smtClean="0"/>
              <a:pPr/>
              <a:t>37</a:t>
            </a:fld>
            <a:endParaRPr lang="pt-BR" smtClean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827088" y="849313"/>
            <a:ext cx="8316912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pt-BR" sz="2800" b="1">
                <a:solidFill>
                  <a:srgbClr val="CC3300"/>
                </a:solidFill>
                <a:latin typeface="Arial" pitchFamily="34" charset="0"/>
              </a:rPr>
              <a:t>Contração de volume:                                    </a:t>
            </a:r>
            <a:r>
              <a:rPr lang="pt-BR" sz="2800" b="1">
                <a:solidFill>
                  <a:schemeClr val="hlink"/>
                </a:solidFill>
                <a:latin typeface="Arial" pitchFamily="34" charset="0"/>
              </a:rPr>
              <a:t>como resolver esse problema.</a:t>
            </a: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 cstate="print"/>
          <a:srcRect l="48830" t="8801"/>
          <a:stretch>
            <a:fillRect/>
          </a:stretch>
        </p:blipFill>
        <p:spPr bwMode="auto">
          <a:xfrm>
            <a:off x="4857750" y="2357438"/>
            <a:ext cx="3817938" cy="296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Oval 8"/>
          <p:cNvSpPr>
            <a:spLocks noChangeArrowheads="1"/>
          </p:cNvSpPr>
          <p:nvPr/>
        </p:nvSpPr>
        <p:spPr bwMode="auto">
          <a:xfrm>
            <a:off x="6659563" y="2063750"/>
            <a:ext cx="1368425" cy="936625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603500"/>
            <a:ext cx="377507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Oval 10"/>
          <p:cNvSpPr>
            <a:spLocks noChangeArrowheads="1"/>
          </p:cNvSpPr>
          <p:nvPr/>
        </p:nvSpPr>
        <p:spPr bwMode="auto">
          <a:xfrm>
            <a:off x="971550" y="2387600"/>
            <a:ext cx="1944688" cy="1223963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33" name="Text Box 11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5795963" y="5949950"/>
            <a:ext cx="1363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/>
              <a:t>Simulação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5F71DD-E98C-45DC-BD01-C5EED97F022B}" type="slidenum">
              <a:rPr lang="pt-BR" smtClean="0"/>
              <a:pPr/>
              <a:t>38</a:t>
            </a:fld>
            <a:endParaRPr lang="pt-BR" smtClean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628775"/>
            <a:ext cx="4238625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827088" y="692150"/>
            <a:ext cx="83169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pt-BR" sz="2800" b="1">
                <a:solidFill>
                  <a:srgbClr val="CC3300"/>
                </a:solidFill>
                <a:latin typeface="Arial" pitchFamily="34" charset="0"/>
              </a:rPr>
              <a:t>Contração de volume: </a:t>
            </a:r>
            <a:r>
              <a:rPr lang="pt-BR" sz="2800" b="1">
                <a:solidFill>
                  <a:schemeClr val="hlink"/>
                </a:solidFill>
                <a:latin typeface="Arial" pitchFamily="34" charset="0"/>
              </a:rPr>
              <a:t>como resolver esse problema.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997200"/>
            <a:ext cx="4716462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48F6491-B86E-4695-9E2A-0CCF776E2DA7}" type="slidenum">
              <a:rPr lang="pt-BR" smtClean="0"/>
              <a:pPr/>
              <a:t>39</a:t>
            </a:fld>
            <a:endParaRPr lang="pt-BR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836613"/>
            <a:ext cx="7313612" cy="534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sz="2600" b="1" smtClean="0">
                <a:solidFill>
                  <a:srgbClr val="CC3300"/>
                </a:solidFill>
              </a:rPr>
              <a:t>Concentração de impurezas - segregação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507413" cy="5516562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</a:pPr>
            <a:r>
              <a:rPr lang="pt-BR" sz="2200" smtClean="0">
                <a:latin typeface="Arial" pitchFamily="34" charset="0"/>
              </a:rPr>
              <a:t>Isto pode ocorrer devido à segregação, durante o processo de solidificação. Em ligas, os elementos com mais baixo ponto de fusão se concentram no líquido, sendo assim, a última região a solidificar é mais rica nesses elementos.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smtClean="0">
                <a:latin typeface="Arial" pitchFamily="34" charset="0"/>
              </a:rPr>
              <a:t>O caso mais geral é o das ligas ferro-carbono, que contêm, como impurezas normais, o fósforo, o enxofre, o manganês, o silício e o próprio carbono. </a:t>
            </a:r>
          </a:p>
          <a:p>
            <a:pPr algn="just" eaLnBrk="1" hangingPunct="1">
              <a:lnSpc>
                <a:spcPct val="120000"/>
              </a:lnSpc>
            </a:pPr>
            <a:r>
              <a:rPr lang="pt-BR" sz="2200" smtClean="0">
                <a:latin typeface="Arial" pitchFamily="34" charset="0"/>
              </a:rPr>
              <a:t>Ao solidificar, entretanto, algumas das impurezas são menos solúveis no estado sólido: P e S, por exemplo, nas ligas mencionadas. Assim sendo, à medida que a liga solidifica, esses elementos vão acompanhando o metal líquido remanescente, indo acumular-se, pois, na última parte sólida formada. </a:t>
            </a:r>
          </a:p>
        </p:txBody>
      </p:sp>
      <p:sp>
        <p:nvSpPr>
          <p:cNvPr id="28677" name="Rectangle 4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História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:</a:t>
            </a:r>
            <a:endParaRPr lang="pt-BR" b="1" dirty="0">
              <a:latin typeface="Comic Sans MS" pitchFamily="66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838200" y="1676400"/>
            <a:ext cx="80772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  <a:spcAft>
                <a:spcPct val="50000"/>
              </a:spcAft>
            </a:pPr>
            <a:endParaRPr lang="pt-BR" sz="2000">
              <a:latin typeface="Arial" charset="0"/>
            </a:endParaRP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5000 aC: facas, pontas de lança, moedas, artefatos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               domésticos em Cu, bronzes (Cu/Sn);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 2000 aC: ferrosos;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endParaRPr lang="pt-BR" sz="2000">
              <a:latin typeface="Arial" charset="0"/>
            </a:endParaRP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 500 aC: bronzes, esculturas religiosas (cera perdida);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  <a:buFontTx/>
              <a:buChar char="-"/>
            </a:pPr>
            <a:endParaRPr lang="pt-BR" sz="2000">
              <a:latin typeface="Arial" charset="0"/>
            </a:endParaRP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+ 500 aC: ampliou-se para uso em armamentos, escudos; 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                 habilidade de produção com qualidade;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endParaRPr lang="pt-BR" sz="2000">
              <a:latin typeface="Arial" charset="0"/>
            </a:endParaRPr>
          </a:p>
          <a:p>
            <a:pPr algn="l">
              <a:lnSpc>
                <a:spcPct val="3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pt-BR" sz="2000">
                <a:latin typeface="Arial" charset="0"/>
              </a:rPr>
              <a:t>               Desde então a fundição se desenvolveu como ciência.</a:t>
            </a:r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 rot="-1268373">
            <a:off x="1143000" y="4495800"/>
            <a:ext cx="457200" cy="533400"/>
          </a:xfrm>
          <a:prstGeom prst="lightningBol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8" name="AutoShape 14"/>
          <p:cNvSpPr>
            <a:spLocks noChangeArrowheads="1"/>
          </p:cNvSpPr>
          <p:nvPr/>
        </p:nvSpPr>
        <p:spPr bwMode="auto">
          <a:xfrm rot="-1268373">
            <a:off x="1219200" y="3733800"/>
            <a:ext cx="457200" cy="533400"/>
          </a:xfrm>
          <a:prstGeom prst="lightningBol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19" name="AutoShape 15"/>
          <p:cNvSpPr>
            <a:spLocks noChangeArrowheads="1"/>
          </p:cNvSpPr>
          <p:nvPr/>
        </p:nvSpPr>
        <p:spPr bwMode="auto">
          <a:xfrm rot="-1268373">
            <a:off x="1219200" y="1752600"/>
            <a:ext cx="457200" cy="533400"/>
          </a:xfrm>
          <a:prstGeom prst="lightningBol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20" name="AutoShape 16"/>
          <p:cNvSpPr>
            <a:spLocks noChangeArrowheads="1"/>
          </p:cNvSpPr>
          <p:nvPr/>
        </p:nvSpPr>
        <p:spPr bwMode="auto">
          <a:xfrm rot="-1268373">
            <a:off x="1219200" y="5638800"/>
            <a:ext cx="457200" cy="533400"/>
          </a:xfrm>
          <a:prstGeom prst="lightningBol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47121" name="AutoShape 17"/>
          <p:cNvSpPr>
            <a:spLocks noChangeArrowheads="1"/>
          </p:cNvSpPr>
          <p:nvPr/>
        </p:nvSpPr>
        <p:spPr bwMode="auto">
          <a:xfrm rot="-1268373">
            <a:off x="1219200" y="2971800"/>
            <a:ext cx="457200" cy="533400"/>
          </a:xfrm>
          <a:prstGeom prst="lightningBolt">
            <a:avLst/>
          </a:prstGeom>
          <a:solidFill>
            <a:srgbClr val="66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52BEB1-B01D-4FB9-8682-56C6F22C72F7}" type="slidenum">
              <a:rPr lang="pt-BR" smtClean="0"/>
              <a:pPr/>
              <a:t>40</a:t>
            </a:fld>
            <a:endParaRPr lang="pt-BR" smtClean="0"/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774700"/>
            <a:ext cx="4176712" cy="2081213"/>
          </a:xfrm>
          <a:noFill/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2195513" y="2846388"/>
            <a:ext cx="5184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b="1">
                <a:solidFill>
                  <a:srgbClr val="CC3300"/>
                </a:solidFill>
                <a:latin typeface="Arial" pitchFamily="34" charset="0"/>
              </a:rPr>
              <a:t>Segregação em peças laminadas e forjadas.</a:t>
            </a:r>
          </a:p>
        </p:txBody>
      </p:sp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395288" y="3138488"/>
            <a:ext cx="86042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2400">
                <a:latin typeface="Arial" pitchFamily="34" charset="0"/>
              </a:rPr>
              <a:t> </a:t>
            </a:r>
            <a:r>
              <a:rPr lang="pt-BR" sz="2000">
                <a:latin typeface="Arial" pitchFamily="34" charset="0"/>
              </a:rPr>
              <a:t>O inconveniente dessa segregação é que o material acaba apresentando composição química não uniforme, conforme a secção considerada, e conseqüentes propriedades mecânicas diferentes. 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Tx/>
              <a:buChar char="•"/>
            </a:pPr>
            <a:r>
              <a:rPr lang="pt-BR" sz="2000">
                <a:latin typeface="Arial" pitchFamily="34" charset="0"/>
              </a:rPr>
              <a:t> Como as zonas segregadas se localizam no interior das peças, onde as tensões são mais baixas, as suas conseqüências não são muito perniciosas, devendo-se de qualquer modo, evitar uma grande concentração de impurezas, quer pelo controle mais rigoroso da composição química das ligas, quer pelo controle da própria velocidade de resfriamento.</a:t>
            </a: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22A73C-E846-4180-BFCB-1EFA91D8B45D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765175"/>
            <a:ext cx="7313612" cy="5762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/>
            <a:r>
              <a:rPr lang="pt-BR" sz="2600" b="1" smtClean="0">
                <a:solidFill>
                  <a:srgbClr val="CC3300"/>
                </a:solidFill>
              </a:rPr>
              <a:t>Desprendimento de gases 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5013" y="1152525"/>
            <a:ext cx="8229600" cy="5589588"/>
          </a:xfrm>
        </p:spPr>
        <p:txBody>
          <a:bodyPr/>
          <a:lstStyle/>
          <a:p>
            <a:pPr algn="just" eaLnBrk="1" hangingPunct="1">
              <a:lnSpc>
                <a:spcPct val="110000"/>
              </a:lnSpc>
            </a:pPr>
            <a:r>
              <a:rPr lang="pt-BR" sz="2100" smtClean="0">
                <a:latin typeface="Arial" pitchFamily="34" charset="0"/>
              </a:rPr>
              <a:t>Esse fenômeno ocorre principalmente nas ligas ferro-carbono. O oxigênio dissolvido no ferro, por exemplo, tende a combinar-se com o carbono dessas ligas, formando os gases CO e CO2 que escapam facilmente à atmosfera, enquanto a liga estiver no estado líquido.</a:t>
            </a:r>
          </a:p>
          <a:p>
            <a:pPr algn="just" eaLnBrk="1" hangingPunct="1">
              <a:lnSpc>
                <a:spcPct val="110000"/>
              </a:lnSpc>
            </a:pPr>
            <a:r>
              <a:rPr lang="pt-BR" sz="2100" smtClean="0">
                <a:latin typeface="Arial" pitchFamily="34" charset="0"/>
              </a:rPr>
              <a:t>A medida, entretanto, que a viscosidade da massa liquida diminui, devido à queda de temperatura, fica mais difícil à fuga desses gases, os quais acabam ficando retidos nas proximidades da superfície das peças ou lingotes, na forma de </a:t>
            </a:r>
            <a:r>
              <a:rPr lang="pt-BR" sz="2100" i="1" smtClean="0">
                <a:latin typeface="Arial" pitchFamily="34" charset="0"/>
              </a:rPr>
              <a:t>bolhas.</a:t>
            </a:r>
            <a:endParaRPr lang="pt-BR" sz="2100" smtClean="0">
              <a:latin typeface="Arial" pitchFamily="34" charset="0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pt-BR" sz="2100" smtClean="0">
                <a:latin typeface="Arial" pitchFamily="34" charset="0"/>
              </a:rPr>
              <a:t>Em aços de baixo carbono, na forma de lingotes a serem forjadas ou laminadas, as bolhas não são prejudiciais, pois elas, às temperaturas de conformação mecânica, principalmente para a fabricação de chapas, têm suas paredes soldadas. A rigor, essas bolhas podem ser até mesmo desejáveis.</a:t>
            </a:r>
          </a:p>
        </p:txBody>
      </p:sp>
      <p:sp>
        <p:nvSpPr>
          <p:cNvPr id="30725" name="Rectangle 4"/>
          <p:cNvSpPr>
            <a:spLocks noChangeArrowheads="1"/>
          </p:cNvSpPr>
          <p:nvPr/>
        </p:nvSpPr>
        <p:spPr bwMode="auto">
          <a:xfrm>
            <a:off x="6188075" y="115888"/>
            <a:ext cx="2705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t-BR" sz="3600">
                <a:solidFill>
                  <a:schemeClr val="tx2"/>
                </a:solidFill>
                <a:latin typeface="Arial" pitchFamily="34" charset="0"/>
              </a:rPr>
              <a:t>FUNDIÇÃO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1143000"/>
          </a:xfrm>
        </p:spPr>
        <p:txBody>
          <a:bodyPr/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Fundição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hoje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b="1" dirty="0"/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838200" y="1684338"/>
            <a:ext cx="83058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200">
                <a:latin typeface="Arial" charset="0"/>
              </a:rPr>
              <a:t>(Os princípios básicos são os mesmos de milhares de anos)</a:t>
            </a:r>
          </a:p>
          <a:p>
            <a:pPr>
              <a:spcBef>
                <a:spcPct val="50000"/>
              </a:spcBef>
            </a:pPr>
            <a:endParaRPr lang="pt-BR" sz="2400">
              <a:latin typeface="Arial" charset="0"/>
            </a:endParaRPr>
          </a:p>
          <a:p>
            <a:pPr marL="857250" lvl="2" indent="-476250" algn="l">
              <a:spcBef>
                <a:spcPct val="50000"/>
              </a:spcBef>
            </a:pPr>
            <a:r>
              <a:rPr lang="pt-BR" sz="2400">
                <a:solidFill>
                  <a:srgbClr val="CC0000"/>
                </a:solidFill>
                <a:latin typeface="Arial" charset="0"/>
                <a:sym typeface="Wingdings" pitchFamily="2" charset="2"/>
              </a:rPr>
              <a:t>   </a:t>
            </a:r>
            <a:r>
              <a:rPr lang="pt-BR" sz="2400">
                <a:latin typeface="Arial" charset="0"/>
              </a:rPr>
              <a:t>infinidade de processos já desenvolvidos e equipamentos disponíveis ;</a:t>
            </a:r>
          </a:p>
          <a:p>
            <a:pPr marL="857250" lvl="2" indent="-476250" algn="l">
              <a:spcBef>
                <a:spcPct val="50000"/>
              </a:spcBef>
            </a:pPr>
            <a:r>
              <a:rPr lang="pt-BR" sz="2400">
                <a:solidFill>
                  <a:srgbClr val="CC0000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pt-BR" sz="2400">
                <a:latin typeface="Arial" charset="0"/>
              </a:rPr>
              <a:t> processos podem ser totalmente automatizados;</a:t>
            </a:r>
          </a:p>
          <a:p>
            <a:pPr marL="857250" lvl="2" indent="-476250" algn="l">
              <a:spcBef>
                <a:spcPct val="50000"/>
              </a:spcBef>
            </a:pPr>
            <a:r>
              <a:rPr lang="pt-BR" sz="2400">
                <a:solidFill>
                  <a:srgbClr val="CC0000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pt-BR" sz="2400">
                <a:latin typeface="Arial" charset="0"/>
              </a:rPr>
              <a:t> modelagem / simulação de processos e fenômenos metalúrgicos e mecânicos já dominados; </a:t>
            </a:r>
          </a:p>
          <a:p>
            <a:pPr marL="857250" lvl="2" indent="-476250" algn="l">
              <a:spcBef>
                <a:spcPct val="50000"/>
              </a:spcBef>
            </a:pPr>
            <a:r>
              <a:rPr lang="pt-BR" sz="2400">
                <a:solidFill>
                  <a:srgbClr val="CC0000"/>
                </a:solidFill>
                <a:latin typeface="Arial" charset="0"/>
                <a:sym typeface="Wingdings" pitchFamily="2" charset="2"/>
              </a:rPr>
              <a:t></a:t>
            </a:r>
            <a:r>
              <a:rPr lang="pt-BR" sz="2400">
                <a:latin typeface="Arial" charset="0"/>
              </a:rPr>
              <a:t> sistemas sofisticados de controle de processos e de qualidade de produtos.</a:t>
            </a:r>
          </a:p>
          <a:p>
            <a:pPr algn="l">
              <a:spcBef>
                <a:spcPct val="50000"/>
              </a:spcBef>
            </a:pPr>
            <a:endParaRPr lang="pt-BR" sz="24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990600"/>
            <a:ext cx="7772400" cy="1143000"/>
          </a:xfrm>
        </p:spPr>
        <p:txBody>
          <a:bodyPr/>
          <a:lstStyle/>
          <a:p>
            <a:pPr algn="ctr"/>
            <a:r>
              <a:rPr 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Importância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pt-BR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fundição:</a:t>
            </a:r>
            <a:endParaRPr lang="pt-BR" b="1"/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1143000" y="2971800"/>
            <a:ext cx="73152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t-BR" sz="2800">
                <a:latin typeface="Arial" charset="0"/>
              </a:rPr>
              <a:t>Praticamente todo produto metalúrgico passa por um processo de fundição em um momento de sua produção.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382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Exemplos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aplicação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 fundição</a:t>
            </a:r>
            <a:r>
              <a:rPr lang="pt-BR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b="1" dirty="0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295400" y="2400300"/>
            <a:ext cx="78486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Partes e corpos de motores;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Turbinas (hidráulicas, de aviões);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Equipamentos e ferramentas para indústria mecânica e metalúrgica;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Laminadores;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t-BR" sz="1800">
                <a:latin typeface="Arial" charset="0"/>
              </a:rPr>
              <a:t> Propulsores para navios, hélices etc;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t-BR" sz="1800">
                <a:latin typeface="Arial" charset="0"/>
              </a:rPr>
              <a:t> Válvulas de alta e baixa precisão;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Sapatas de freios;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Milhares de tipos de componentes para indústria automobilística;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Milhares de tipos de componentes e artefatos para uso doméstico.</a:t>
            </a:r>
          </a:p>
          <a:p>
            <a:pPr algn="l">
              <a:spcBef>
                <a:spcPct val="50000"/>
              </a:spcBef>
            </a:pPr>
            <a:endParaRPr lang="pt-BR" sz="1800">
              <a:latin typeface="Arial" charset="0"/>
            </a:endParaRPr>
          </a:p>
          <a:p>
            <a:pPr algn="l">
              <a:spcBef>
                <a:spcPct val="50000"/>
              </a:spcBef>
            </a:pPr>
            <a:endParaRPr lang="pt-BR" sz="180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Vantagens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fundição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sobre outros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processos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36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fabricação</a:t>
            </a:r>
            <a:r>
              <a:rPr lang="pt-BR" sz="3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pt-BR" sz="3600" b="1" dirty="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9220200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pt-BR" sz="2000" b="0"/>
              <a:t>- </a:t>
            </a:r>
            <a:r>
              <a:rPr lang="pt-BR" sz="1800">
                <a:latin typeface="Arial" charset="0"/>
              </a:rPr>
              <a:t>Flexibilidade de peso -  de gramas até  dezenas de  toneladas;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Complexidade de formas;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Ampla gama de materiais (a maioria dos metais e ligas);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t-BR" sz="1800">
                <a:latin typeface="Arial" charset="0"/>
              </a:rPr>
              <a:t> Ampla gama de propriedades - permite controle de  estruturas 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   e de propriedades físicas e mecânicas;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Versatilidade de produção - tanto para pequenos quanto 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   elevados volumes de produção;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Baixo custo;</a:t>
            </a:r>
          </a:p>
          <a:p>
            <a:pPr algn="l">
              <a:spcBef>
                <a:spcPct val="50000"/>
              </a:spcBef>
              <a:buFontTx/>
              <a:buChar char="-"/>
            </a:pPr>
            <a:r>
              <a:rPr lang="pt-BR" sz="1800">
                <a:latin typeface="Arial" charset="0"/>
              </a:rPr>
              <a:t> Elevada precisão dimensional e acabamento, com escolha 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  apropriada do processo;</a:t>
            </a:r>
          </a:p>
          <a:p>
            <a:pPr algn="l">
              <a:spcBef>
                <a:spcPct val="50000"/>
              </a:spcBef>
            </a:pPr>
            <a:r>
              <a:rPr lang="pt-BR" sz="1800">
                <a:latin typeface="Arial" charset="0"/>
              </a:rPr>
              <a:t>- Permite </a:t>
            </a:r>
            <a:r>
              <a:rPr lang="pt-BR" sz="1800" i="1">
                <a:latin typeface="Arial" charset="0"/>
              </a:rPr>
              <a:t>near net shape</a:t>
            </a:r>
            <a:r>
              <a:rPr lang="pt-BR" sz="1800">
                <a:latin typeface="Arial" charset="0"/>
              </a:rPr>
              <a:t> ( forma final) em uma única operação.</a:t>
            </a:r>
          </a:p>
          <a:p>
            <a:pPr algn="l"/>
            <a:endParaRPr lang="pt-BR" sz="1800">
              <a:latin typeface="Arial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Produção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anual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de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metais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Brasil 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ano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pt-BR" sz="4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1996</a:t>
            </a:r>
            <a:r>
              <a:rPr lang="pt-BR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):</a:t>
            </a:r>
            <a:endParaRPr lang="pt-BR" sz="4000" b="1" dirty="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381000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pt-BR" sz="2600"/>
              <a:t>  </a:t>
            </a:r>
            <a:r>
              <a:rPr lang="pt-BR" sz="2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Não ferrosos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Al - 1,6 milhões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Cu - 240.000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Zn - 120.000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Sn -   24.000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Ni -   22.000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Pb -   22.000 t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191000" y="2362200"/>
            <a:ext cx="49530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Ferrosos</a:t>
            </a:r>
          </a:p>
          <a:p>
            <a:pPr algn="l">
              <a:spcBef>
                <a:spcPct val="25000"/>
              </a:spcBef>
            </a:pPr>
            <a:endParaRPr lang="pt-BR" sz="1600"/>
          </a:p>
          <a:p>
            <a:pPr algn="l">
              <a:spcBef>
                <a:spcPct val="25000"/>
              </a:spcBef>
            </a:pPr>
            <a:r>
              <a:rPr lang="pt-BR" sz="2600"/>
              <a:t>Aços, lingotes - 7.200 milhões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Lingotamento contínuo  - 18.000 milhões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Aços para fundição - 11 milhões t</a:t>
            </a:r>
          </a:p>
          <a:p>
            <a:pPr algn="l">
              <a:spcBef>
                <a:spcPct val="25000"/>
              </a:spcBef>
            </a:pPr>
            <a:r>
              <a:rPr lang="pt-BR" sz="2600"/>
              <a:t>Fe (gusa) - 24.500 milhões t</a:t>
            </a:r>
          </a:p>
          <a:p>
            <a:pPr algn="l">
              <a:spcBef>
                <a:spcPct val="50000"/>
              </a:spcBef>
            </a:pPr>
            <a:endParaRPr lang="pt-BR" sz="2400"/>
          </a:p>
          <a:p>
            <a:pPr algn="l">
              <a:spcBef>
                <a:spcPct val="50000"/>
              </a:spcBef>
            </a:pPr>
            <a:endParaRPr lang="pt-BR" sz="2400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914400" y="2362200"/>
            <a:ext cx="2895600" cy="3581400"/>
            <a:chOff x="624" y="1200"/>
            <a:chExt cx="1824" cy="2304"/>
          </a:xfrm>
        </p:grpSpPr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624" y="1200"/>
              <a:ext cx="1824" cy="23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375" name="Line 15"/>
            <p:cNvSpPr>
              <a:spLocks noChangeShapeType="1"/>
            </p:cNvSpPr>
            <p:nvPr/>
          </p:nvSpPr>
          <p:spPr bwMode="auto">
            <a:xfrm>
              <a:off x="624" y="1536"/>
              <a:ext cx="18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3889375" y="2362200"/>
            <a:ext cx="5181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929063" y="3048000"/>
            <a:ext cx="5127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1716</Words>
  <Application>Microsoft Office PowerPoint</Application>
  <PresentationFormat>Apresentação na tela (4:3)</PresentationFormat>
  <Paragraphs>303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Fundição </vt:lpstr>
      <vt:lpstr>Slide 2</vt:lpstr>
      <vt:lpstr>Tecnologia de fundição</vt:lpstr>
      <vt:lpstr>História:</vt:lpstr>
      <vt:lpstr>Fundição hoje:</vt:lpstr>
      <vt:lpstr>Importância da fundição:</vt:lpstr>
      <vt:lpstr>Exemplos de aplicação da fundição:</vt:lpstr>
      <vt:lpstr>Vantagens da fundição sobre outros processos de fabricação:</vt:lpstr>
      <vt:lpstr>Produção anual de metais-Brasil (ano 1996):</vt:lpstr>
      <vt:lpstr>Slide 10</vt:lpstr>
      <vt:lpstr>Processos de fundição:</vt:lpstr>
      <vt:lpstr>Slide 12</vt:lpstr>
      <vt:lpstr>Slide 13</vt:lpstr>
      <vt:lpstr>FUNDIÇÃO </vt:lpstr>
      <vt:lpstr>Slide 15</vt:lpstr>
      <vt:lpstr>Slide 16</vt:lpstr>
      <vt:lpstr>Peças produzidas por fundição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FUNDIÇÃO</vt:lpstr>
      <vt:lpstr>FUNDIÇÃO </vt:lpstr>
      <vt:lpstr>FUNDIÇÃO </vt:lpstr>
      <vt:lpstr>FUNDIÇÃO </vt:lpstr>
      <vt:lpstr>Cristalização</vt:lpstr>
      <vt:lpstr>Slide 30</vt:lpstr>
      <vt:lpstr>Slide 31</vt:lpstr>
      <vt:lpstr>FUNDIÇÃO </vt:lpstr>
      <vt:lpstr>Contração de volume</vt:lpstr>
      <vt:lpstr>Slide 34</vt:lpstr>
      <vt:lpstr>Slide 35</vt:lpstr>
      <vt:lpstr>Slide 36</vt:lpstr>
      <vt:lpstr>Slide 37</vt:lpstr>
      <vt:lpstr>Slide 38</vt:lpstr>
      <vt:lpstr>Concentração de impurezas - segregação</vt:lpstr>
      <vt:lpstr>Slide 40</vt:lpstr>
      <vt:lpstr>Desprendimento de gases </vt:lpstr>
    </vt:vector>
  </TitlesOfParts>
  <Company>Campus Sapucaia do Sul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Fundição</dc:title>
  <dc:creator>IF Sul-rio-grandense</dc:creator>
  <cp:lastModifiedBy>IF Sul-rio-grandense</cp:lastModifiedBy>
  <cp:revision>5</cp:revision>
  <dcterms:created xsi:type="dcterms:W3CDTF">2012-07-30T22:29:43Z</dcterms:created>
  <dcterms:modified xsi:type="dcterms:W3CDTF">2012-09-03T22:05:39Z</dcterms:modified>
</cp:coreProperties>
</file>