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07" r:id="rId4"/>
    <p:sldId id="310" r:id="rId5"/>
    <p:sldId id="295" r:id="rId6"/>
    <p:sldId id="308" r:id="rId7"/>
    <p:sldId id="309" r:id="rId8"/>
    <p:sldId id="260" r:id="rId9"/>
    <p:sldId id="296" r:id="rId10"/>
    <p:sldId id="261" r:id="rId11"/>
    <p:sldId id="262" r:id="rId12"/>
    <p:sldId id="263" r:id="rId13"/>
    <p:sldId id="264" r:id="rId14"/>
    <p:sldId id="265" r:id="rId15"/>
    <p:sldId id="266" r:id="rId16"/>
    <p:sldId id="297" r:id="rId17"/>
    <p:sldId id="299" r:id="rId18"/>
    <p:sldId id="300" r:id="rId19"/>
    <p:sldId id="301" r:id="rId20"/>
    <p:sldId id="303" r:id="rId21"/>
    <p:sldId id="302" r:id="rId22"/>
    <p:sldId id="304" r:id="rId23"/>
    <p:sldId id="267" r:id="rId24"/>
    <p:sldId id="268" r:id="rId25"/>
    <p:sldId id="269" r:id="rId26"/>
    <p:sldId id="270" r:id="rId27"/>
    <p:sldId id="271" r:id="rId28"/>
    <p:sldId id="272" r:id="rId29"/>
    <p:sldId id="273" r:id="rId30"/>
    <p:sldId id="305"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306" r:id="rId49"/>
    <p:sldId id="291" r:id="rId50"/>
    <p:sldId id="292" r:id="rId51"/>
    <p:sldId id="293" r:id="rId52"/>
    <p:sldId id="294"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9C72A62-E223-47BA-AD91-9820786D53DD}" type="datetimeFigureOut">
              <a:rPr lang="pt-BR" smtClean="0"/>
              <a:pPr/>
              <a:t>01/09/2014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BE7A634-4457-411B-8604-5BF4F776BE3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72A62-E223-47BA-AD91-9820786D53DD}" type="datetimeFigureOut">
              <a:rPr lang="pt-BR" smtClean="0"/>
              <a:pPr/>
              <a:t>01/09/2014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7A634-4457-411B-8604-5BF4F776BE3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br/url?sa=i&amp;rct=j&amp;q=ifsul%20sapucaia&amp;source=images&amp;cd=&amp;cad=rja&amp;docid=cpZMywzHPqcNPM&amp;tbnid=qkaf9jHn-QL8VM:&amp;ved=0CAUQjRw&amp;url=http://marciosouzavereador.blogspot.com/2012_07_01_archive.html&amp;ei=BPuwUcihJPXj4APy34GIBw&amp;psig=AFQjCNGQkwcOFAJMS31h9hTJ8zRjF9Mhqg&amp;ust=137063942044105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924944"/>
            <a:ext cx="7772400" cy="2592288"/>
          </a:xfrm>
        </p:spPr>
        <p:txBody>
          <a:bodyPr>
            <a:normAutofit fontScale="90000"/>
          </a:bodyPr>
          <a:lstStyle/>
          <a:p>
            <a:r>
              <a:rPr lang="pt-BR" sz="1800" i="1" dirty="0" smtClean="0"/>
              <a:t/>
            </a:r>
            <a:br>
              <a:rPr lang="pt-BR" sz="1800" i="1" dirty="0" smtClean="0"/>
            </a:br>
            <a:r>
              <a:rPr lang="pt-BR" sz="1800" i="1" dirty="0"/>
              <a:t/>
            </a:r>
            <a:br>
              <a:rPr lang="pt-BR" sz="1800" i="1" dirty="0"/>
            </a:br>
            <a:r>
              <a:rPr lang="pt-BR" sz="1800" i="1" dirty="0" smtClean="0"/>
              <a:t/>
            </a:r>
            <a:br>
              <a:rPr lang="pt-BR" sz="1800" i="1" dirty="0" smtClean="0"/>
            </a:br>
            <a:r>
              <a:rPr lang="pt-BR" sz="1800" i="1" dirty="0"/>
              <a:t/>
            </a:r>
            <a:br>
              <a:rPr lang="pt-BR" sz="1800" i="1" dirty="0"/>
            </a:br>
            <a:r>
              <a:rPr lang="pt-BR" sz="1800" i="1" dirty="0" smtClean="0"/>
              <a:t/>
            </a:r>
            <a:br>
              <a:rPr lang="pt-BR" sz="1800" i="1" dirty="0" smtClean="0"/>
            </a:br>
            <a:r>
              <a:rPr lang="pt-BR" i="1" dirty="0" smtClean="0"/>
              <a:t>Soldagem</a:t>
            </a:r>
            <a:r>
              <a:rPr lang="pt-BR" sz="3600" i="1" dirty="0" smtClean="0"/>
              <a:t/>
            </a:r>
            <a:br>
              <a:rPr lang="pt-BR" sz="3600" i="1" dirty="0" smtClean="0"/>
            </a:br>
            <a:r>
              <a:rPr lang="pt-BR" sz="3600" i="1" dirty="0" smtClean="0"/>
              <a:t/>
            </a:r>
            <a:br>
              <a:rPr lang="pt-BR" sz="3600" i="1" dirty="0" smtClean="0"/>
            </a:br>
            <a:r>
              <a:rPr lang="pt-BR" sz="3600" i="1" dirty="0" smtClean="0"/>
              <a:t>Vinícius Martins</a:t>
            </a:r>
            <a:r>
              <a:rPr lang="pt-BR" sz="3600" i="1" dirty="0"/>
              <a:t/>
            </a:r>
            <a:br>
              <a:rPr lang="pt-BR" sz="3600" i="1" dirty="0"/>
            </a:br>
            <a:endParaRPr lang="pt-BR" dirty="0"/>
          </a:p>
        </p:txBody>
      </p:sp>
      <p:pic>
        <p:nvPicPr>
          <p:cNvPr id="1026" name="Picture 2" descr="http://1.bp.blogspot.com/-ea3zi0MbGP4/T_Xr6FpAAQI/AAAAAAAAA5o/jWyLQdTEF2c/s1600/Marca_IFSul+out2011+COR.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620688"/>
            <a:ext cx="6791325" cy="1728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3602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a:t>Soldagem</a:t>
            </a:r>
            <a:endParaRPr lang="pt-BR" dirty="0"/>
          </a:p>
        </p:txBody>
      </p:sp>
      <p:sp>
        <p:nvSpPr>
          <p:cNvPr id="3" name="Espaço Reservado para Conteúdo 2"/>
          <p:cNvSpPr>
            <a:spLocks noGrp="1"/>
          </p:cNvSpPr>
          <p:nvPr>
            <p:ph idx="1"/>
          </p:nvPr>
        </p:nvSpPr>
        <p:spPr/>
        <p:txBody>
          <a:bodyPr>
            <a:normAutofit/>
          </a:bodyPr>
          <a:lstStyle/>
          <a:p>
            <a:pPr algn="ctr"/>
            <a:r>
              <a:rPr lang="pt-BR" i="1" dirty="0"/>
              <a:t>Não se deve confundir os termos solda e soldagem.</a:t>
            </a:r>
            <a:endParaRPr lang="pt-BR" dirty="0"/>
          </a:p>
          <a:p>
            <a:pPr marL="0" indent="0">
              <a:buNone/>
            </a:pPr>
            <a:r>
              <a:rPr lang="pt-BR" i="1" dirty="0"/>
              <a:t> </a:t>
            </a:r>
            <a:endParaRPr lang="pt-BR" i="1" dirty="0" smtClean="0"/>
          </a:p>
          <a:p>
            <a:pPr marL="0" indent="0">
              <a:buNone/>
            </a:pPr>
            <a:endParaRPr lang="pt-BR" i="1" dirty="0" smtClean="0"/>
          </a:p>
          <a:p>
            <a:r>
              <a:rPr lang="pt-BR" sz="2400" i="1" dirty="0" smtClean="0"/>
              <a:t>Soldagem</a:t>
            </a:r>
            <a:r>
              <a:rPr lang="pt-BR" sz="2400" i="1" dirty="0"/>
              <a:t>: é o processo pelo qual se consegue a união</a:t>
            </a:r>
            <a:r>
              <a:rPr lang="pt-BR" sz="2400" i="1" dirty="0" smtClean="0"/>
              <a:t>.</a:t>
            </a:r>
          </a:p>
          <a:p>
            <a:endParaRPr lang="pt-BR" sz="2400" dirty="0"/>
          </a:p>
          <a:p>
            <a:r>
              <a:rPr lang="pt-BR" sz="2400" i="1" dirty="0" smtClean="0"/>
              <a:t> Solda: é a zona de união onde houve solubilização.</a:t>
            </a:r>
            <a:endParaRPr lang="pt-BR" sz="2400" dirty="0" smtClean="0"/>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481232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a:t>Solda</a:t>
            </a:r>
            <a:endParaRPr lang="pt-BR" dirty="0"/>
          </a:p>
        </p:txBody>
      </p:sp>
      <p:sp>
        <p:nvSpPr>
          <p:cNvPr id="3" name="Espaço Reservado para Conteúdo 2"/>
          <p:cNvSpPr>
            <a:spLocks noGrp="1"/>
          </p:cNvSpPr>
          <p:nvPr>
            <p:ph idx="1"/>
          </p:nvPr>
        </p:nvSpPr>
        <p:spPr/>
        <p:txBody>
          <a:bodyPr/>
          <a:lstStyle/>
          <a:p>
            <a:r>
              <a:rPr lang="pt-BR" i="1" dirty="0"/>
              <a:t>Zona de união das peças, a solda é um processo manual ou mecânico que se utiliza ou não do calor e da pressão, ou ainda, que recorre à combinação de ambas usando temperaturas com ou sem uso de pressão, ou com uma combinação das duas. Através da solda é possível unir, revestir ou refazer peças alterando ou não suas características originais.</a:t>
            </a:r>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481232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i="1" dirty="0"/>
              <a:t>Algumas datas dos processos de soldagem: </a:t>
            </a:r>
            <a:r>
              <a:rPr lang="pt-BR" dirty="0"/>
              <a:t/>
            </a:r>
            <a:br>
              <a:rPr lang="pt-BR" dirty="0"/>
            </a:br>
            <a:endParaRPr lang="pt-BR" dirty="0"/>
          </a:p>
        </p:txBody>
      </p:sp>
      <p:sp>
        <p:nvSpPr>
          <p:cNvPr id="3" name="Espaço Reservado para Conteúdo 2"/>
          <p:cNvSpPr>
            <a:spLocks noGrp="1"/>
          </p:cNvSpPr>
          <p:nvPr>
            <p:ph idx="1"/>
          </p:nvPr>
        </p:nvSpPr>
        <p:spPr/>
        <p:txBody>
          <a:bodyPr>
            <a:normAutofit fontScale="55000" lnSpcReduction="20000"/>
          </a:bodyPr>
          <a:lstStyle/>
          <a:p>
            <a:r>
              <a:rPr lang="pt-BR" i="1" dirty="0" smtClean="0"/>
              <a:t>· </a:t>
            </a:r>
            <a:r>
              <a:rPr lang="pt-BR" i="1" dirty="0" err="1"/>
              <a:t>Pré</a:t>
            </a:r>
            <a:r>
              <a:rPr lang="pt-BR" i="1" dirty="0"/>
              <a:t> História Idade – Media → Soldagem por Forjamento – Importância estratégica;</a:t>
            </a:r>
            <a:endParaRPr lang="pt-BR" dirty="0"/>
          </a:p>
          <a:p>
            <a:r>
              <a:rPr lang="pt-BR" i="1" dirty="0"/>
              <a:t> · 1500 – 1900 → Alto – Forno; Ferro Gusa – Fundição;</a:t>
            </a:r>
            <a:endParaRPr lang="pt-BR" dirty="0"/>
          </a:p>
          <a:p>
            <a:r>
              <a:rPr lang="pt-BR" i="1" dirty="0"/>
              <a:t> · 1809 → Arco Elétrico</a:t>
            </a:r>
            <a:endParaRPr lang="pt-BR" dirty="0"/>
          </a:p>
          <a:p>
            <a:r>
              <a:rPr lang="pt-BR" i="1" dirty="0"/>
              <a:t> · 1885 → 1° Patente;</a:t>
            </a:r>
            <a:endParaRPr lang="pt-BR" dirty="0"/>
          </a:p>
          <a:p>
            <a:r>
              <a:rPr lang="pt-BR" i="1" dirty="0"/>
              <a:t> · 1890 → Eletrodo Nu;</a:t>
            </a:r>
            <a:endParaRPr lang="pt-BR" dirty="0"/>
          </a:p>
          <a:p>
            <a:r>
              <a:rPr lang="pt-BR" i="1" dirty="0"/>
              <a:t> · 1907 → Eletrodo Revestido; </a:t>
            </a:r>
            <a:endParaRPr lang="pt-BR" dirty="0"/>
          </a:p>
          <a:p>
            <a:r>
              <a:rPr lang="pt-BR" i="1" dirty="0"/>
              <a:t>· 1914 → Importância Industrial;</a:t>
            </a:r>
            <a:endParaRPr lang="pt-BR" dirty="0"/>
          </a:p>
          <a:p>
            <a:r>
              <a:rPr lang="pt-BR" i="1" dirty="0"/>
              <a:t> · 1926 → TIG;</a:t>
            </a:r>
            <a:endParaRPr lang="pt-BR" dirty="0"/>
          </a:p>
          <a:p>
            <a:r>
              <a:rPr lang="pt-BR" i="1" dirty="0"/>
              <a:t> · 1948 → MIG;</a:t>
            </a:r>
            <a:endParaRPr lang="pt-BR" dirty="0"/>
          </a:p>
          <a:p>
            <a:r>
              <a:rPr lang="pt-BR" i="1" dirty="0"/>
              <a:t> · 1953 → MAG;</a:t>
            </a:r>
            <a:endParaRPr lang="pt-BR" dirty="0"/>
          </a:p>
          <a:p>
            <a:r>
              <a:rPr lang="pt-BR" i="1" dirty="0"/>
              <a:t> · 1954 → Arame Tubular;</a:t>
            </a:r>
            <a:endParaRPr lang="pt-BR" dirty="0"/>
          </a:p>
          <a:p>
            <a:r>
              <a:rPr lang="pt-BR" i="1" dirty="0"/>
              <a:t> · 1957 → Plasma e Feixe Eletrônico;</a:t>
            </a:r>
            <a:endParaRPr lang="pt-BR" dirty="0"/>
          </a:p>
          <a:p>
            <a:r>
              <a:rPr lang="pt-BR" i="1" dirty="0"/>
              <a:t> · 1958 → </a:t>
            </a:r>
            <a:r>
              <a:rPr lang="pt-BR" i="1" dirty="0" err="1"/>
              <a:t>Eletroescória</a:t>
            </a:r>
            <a:r>
              <a:rPr lang="pt-BR" i="1" dirty="0"/>
              <a:t>;</a:t>
            </a:r>
            <a:endParaRPr lang="pt-BR" dirty="0"/>
          </a:p>
          <a:p>
            <a:r>
              <a:rPr lang="pt-BR" i="1" dirty="0"/>
              <a:t> · 1960 → Laser;</a:t>
            </a:r>
            <a:endParaRPr lang="pt-BR" dirty="0"/>
          </a:p>
          <a:p>
            <a:r>
              <a:rPr lang="pt-BR" i="1" dirty="0"/>
              <a:t> · Atualmente → Mais de 50 processos usados industrialmente.</a:t>
            </a:r>
            <a:endParaRPr lang="pt-BR" dirty="0"/>
          </a:p>
          <a:p>
            <a:endParaRPr lang="pt-BR" dirty="0"/>
          </a:p>
        </p:txBody>
      </p:sp>
      <p:pic>
        <p:nvPicPr>
          <p:cNvPr id="4" name="Picture 2"/>
          <p:cNvPicPr>
            <a:picLocks noChangeAspect="1" noChangeArrowheads="1"/>
          </p:cNvPicPr>
          <p:nvPr/>
        </p:nvPicPr>
        <p:blipFill>
          <a:blip r:embed="rId2"/>
          <a:srcRect/>
          <a:stretch>
            <a:fillRect/>
          </a:stretch>
        </p:blipFill>
        <p:spPr bwMode="auto">
          <a:xfrm>
            <a:off x="6429388" y="3571876"/>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481232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i="1" dirty="0"/>
              <a:t>Vantagens</a:t>
            </a:r>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10000"/>
          </a:bodyPr>
          <a:lstStyle/>
          <a:p>
            <a:r>
              <a:rPr lang="pt-BR" i="1" dirty="0" smtClean="0"/>
              <a:t>1</a:t>
            </a:r>
            <a:r>
              <a:rPr lang="pt-BR" i="1" dirty="0"/>
              <a:t>. Juntas de integridade e eficiência elevadas </a:t>
            </a:r>
            <a:endParaRPr lang="pt-BR" dirty="0"/>
          </a:p>
          <a:p>
            <a:r>
              <a:rPr lang="pt-BR" i="1" dirty="0"/>
              <a:t>2. Grande variedade de processos </a:t>
            </a:r>
            <a:endParaRPr lang="pt-BR" dirty="0"/>
          </a:p>
          <a:p>
            <a:r>
              <a:rPr lang="pt-BR" i="1" dirty="0"/>
              <a:t>3. Aplicável a diversos materiais </a:t>
            </a:r>
            <a:endParaRPr lang="pt-BR" dirty="0"/>
          </a:p>
          <a:p>
            <a:r>
              <a:rPr lang="pt-BR" i="1" dirty="0"/>
              <a:t>4. Operação manual ou automática </a:t>
            </a:r>
            <a:endParaRPr lang="pt-BR" dirty="0"/>
          </a:p>
          <a:p>
            <a:r>
              <a:rPr lang="pt-BR" i="1" dirty="0"/>
              <a:t>5. Pode ser altamente portátil </a:t>
            </a:r>
            <a:endParaRPr lang="pt-BR" dirty="0"/>
          </a:p>
          <a:p>
            <a:r>
              <a:rPr lang="pt-BR" i="1" dirty="0"/>
              <a:t>6. Juntas podem ser isentas de vazamentos </a:t>
            </a:r>
            <a:endParaRPr lang="pt-BR" dirty="0"/>
          </a:p>
          <a:p>
            <a:r>
              <a:rPr lang="pt-BR" i="1" dirty="0"/>
              <a:t>7. Custo, em geral, razoável </a:t>
            </a:r>
            <a:endParaRPr lang="pt-BR" dirty="0"/>
          </a:p>
          <a:p>
            <a:r>
              <a:rPr lang="pt-BR" i="1" dirty="0"/>
              <a:t>8. Junta não apresenta problemas de perda de aperto.</a:t>
            </a:r>
            <a:endParaRPr lang="pt-BR" dirty="0"/>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998056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i="1" dirty="0"/>
              <a:t>Desvantagens</a:t>
            </a:r>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10000"/>
          </a:bodyPr>
          <a:lstStyle/>
          <a:p>
            <a:r>
              <a:rPr lang="pt-BR" i="1" dirty="0" smtClean="0"/>
              <a:t>1</a:t>
            </a:r>
            <a:r>
              <a:rPr lang="pt-BR" i="1" dirty="0"/>
              <a:t>. Não pode ser desmontada </a:t>
            </a:r>
            <a:endParaRPr lang="pt-BR" dirty="0"/>
          </a:p>
          <a:p>
            <a:r>
              <a:rPr lang="pt-BR" i="1" dirty="0"/>
              <a:t>2. Pode afetar microestrutura e propriedades das partes </a:t>
            </a:r>
            <a:endParaRPr lang="pt-BR" dirty="0"/>
          </a:p>
          <a:p>
            <a:r>
              <a:rPr lang="pt-BR" i="1" dirty="0"/>
              <a:t>3. Pode causar distorções e tensões residuais </a:t>
            </a:r>
            <a:endParaRPr lang="pt-BR" dirty="0"/>
          </a:p>
          <a:p>
            <a:r>
              <a:rPr lang="pt-BR" i="1" dirty="0"/>
              <a:t>4. Requer considerável habilidade do operador </a:t>
            </a:r>
            <a:endParaRPr lang="pt-BR" dirty="0"/>
          </a:p>
          <a:p>
            <a:r>
              <a:rPr lang="pt-BR" i="1" dirty="0"/>
              <a:t>5. Pode exigir operações auxiliares de elevado custo e duração (ex.: tratamentos térmicos) </a:t>
            </a:r>
            <a:endParaRPr lang="pt-BR" dirty="0"/>
          </a:p>
          <a:p>
            <a:r>
              <a:rPr lang="pt-BR" i="1" dirty="0"/>
              <a:t>6. Estrutura resultante é monolítica e pode ser sensível a falha total</a:t>
            </a:r>
            <a:endParaRPr lang="pt-BR" dirty="0"/>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4230852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5984" y="274638"/>
            <a:ext cx="6400816" cy="1143000"/>
          </a:xfrm>
        </p:spPr>
        <p:txBody>
          <a:bodyPr>
            <a:normAutofit fontScale="90000"/>
          </a:bodyPr>
          <a:lstStyle/>
          <a:p>
            <a:r>
              <a:rPr lang="pt-BR" i="1" dirty="0"/>
              <a:t>Terminologia de Soldagem</a:t>
            </a: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dirty="0"/>
              <a:t>A terminologia de soldagem é bastante extensa e muitas vezes </a:t>
            </a:r>
            <a:r>
              <a:rPr lang="pt-BR" dirty="0" smtClean="0"/>
              <a:t>os termos </a:t>
            </a:r>
            <a:r>
              <a:rPr lang="pt-BR" dirty="0"/>
              <a:t>técnicos que utilizamos em uma região geográfica não são </a:t>
            </a:r>
            <a:r>
              <a:rPr lang="pt-BR" dirty="0" smtClean="0"/>
              <a:t>aplicáveis em </a:t>
            </a:r>
            <a:r>
              <a:rPr lang="pt-BR" dirty="0"/>
              <a:t>outras. O próprio nome soldagem é adotado no Brasil, enquanto em</a:t>
            </a:r>
          </a:p>
          <a:p>
            <a:pPr marL="0" indent="0">
              <a:buNone/>
            </a:pPr>
            <a:r>
              <a:rPr lang="pt-BR" dirty="0"/>
              <a:t>Portugal o nome mais utilizado é </a:t>
            </a:r>
            <a:r>
              <a:rPr lang="pt-BR" dirty="0" smtClean="0"/>
              <a:t>soldadura</a:t>
            </a:r>
            <a:r>
              <a:rPr lang="pt-BR" dirty="0"/>
              <a:t>.</a:t>
            </a:r>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bwMode="auto">
          <a:xfrm>
            <a:off x="2357422" y="285728"/>
            <a:ext cx="6462713" cy="928694"/>
          </a:xfrm>
        </p:spPr>
        <p:txBody>
          <a:bodyPr>
            <a:normAutofit/>
          </a:bodyPr>
          <a:lstStyle/>
          <a:p>
            <a:pPr algn="ctr" eaLnBrk="1" hangingPunct="1"/>
            <a:r>
              <a:rPr lang="en-US" sz="3200" cap="none" dirty="0" smtClean="0">
                <a:ea typeface="ＭＳ Ｐゴシック" pitchFamily="34" charset="-128"/>
              </a:rPr>
              <a:t>INTRODUÇÃO</a:t>
            </a:r>
            <a:endParaRPr lang="pt-BR" sz="3200" cap="none" dirty="0" smtClean="0">
              <a:ea typeface="ＭＳ Ｐゴシック" pitchFamily="34" charset="-128"/>
            </a:endParaRPr>
          </a:p>
        </p:txBody>
      </p:sp>
      <p:sp>
        <p:nvSpPr>
          <p:cNvPr id="9219" name="Subtítulo 2"/>
          <p:cNvSpPr>
            <a:spLocks noGrp="1"/>
          </p:cNvSpPr>
          <p:nvPr>
            <p:ph type="subTitle" idx="1"/>
          </p:nvPr>
        </p:nvSpPr>
        <p:spPr>
          <a:xfrm>
            <a:off x="571472" y="1500174"/>
            <a:ext cx="7929591" cy="4572032"/>
          </a:xfrm>
        </p:spPr>
        <p:txBody>
          <a:bodyPr>
            <a:normAutofit fontScale="85000" lnSpcReduction="20000"/>
          </a:bodyPr>
          <a:lstStyle/>
          <a:p>
            <a:pPr algn="just" eaLnBrk="1" hangingPunct="1"/>
            <a:r>
              <a:rPr lang="pt-BR" b="0" dirty="0" smtClean="0">
                <a:ea typeface="ＭＳ Ｐゴシック" pitchFamily="34" charset="-128"/>
              </a:rPr>
              <a:t>	</a:t>
            </a:r>
            <a:r>
              <a:rPr lang="pt-BR" dirty="0" smtClean="0">
                <a:solidFill>
                  <a:schemeClr val="tx1"/>
                </a:solidFill>
                <a:ea typeface="ＭＳ Ｐゴシック" pitchFamily="34" charset="-128"/>
              </a:rPr>
              <a:t>A escolha do processo de soldagem envolve basicamente quatro fatores:1 - O projeto da junta (tipo, posição entre outros); 2 - A espessura do material; 3 - A natureza do material a ser soldado; 4 - O custo de fabricação (produtividade, qualidade da junta, durabilidade do produto entre outros).</a:t>
            </a:r>
          </a:p>
          <a:p>
            <a:pPr algn="just" eaLnBrk="1" hangingPunct="1"/>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Tendo</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parametrizado</a:t>
            </a:r>
            <a:r>
              <a:rPr lang="en-US" dirty="0" smtClean="0">
                <a:solidFill>
                  <a:schemeClr val="tx1"/>
                </a:solidFill>
                <a:ea typeface="ＭＳ Ｐゴシック" pitchFamily="34" charset="-128"/>
              </a:rPr>
              <a:t> o </a:t>
            </a:r>
            <a:r>
              <a:rPr lang="en-US" dirty="0" err="1" smtClean="0">
                <a:solidFill>
                  <a:schemeClr val="tx1"/>
                </a:solidFill>
                <a:ea typeface="ＭＳ Ｐゴシック" pitchFamily="34" charset="-128"/>
              </a:rPr>
              <a:t>procedimento</a:t>
            </a:r>
            <a:r>
              <a:rPr lang="en-US" dirty="0" smtClean="0">
                <a:solidFill>
                  <a:schemeClr val="tx1"/>
                </a:solidFill>
                <a:ea typeface="ＭＳ Ｐゴシック" pitchFamily="34" charset="-128"/>
              </a:rPr>
              <a:t> de </a:t>
            </a:r>
            <a:r>
              <a:rPr lang="en-US" dirty="0" err="1" smtClean="0">
                <a:solidFill>
                  <a:schemeClr val="tx1"/>
                </a:solidFill>
                <a:ea typeface="ＭＳ Ｐゴシック" pitchFamily="34" charset="-128"/>
              </a:rPr>
              <a:t>solda</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mais</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adequado</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ao</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produto</a:t>
            </a:r>
            <a:r>
              <a:rPr lang="en-US" dirty="0" smtClean="0">
                <a:solidFill>
                  <a:schemeClr val="tx1"/>
                </a:solidFill>
                <a:ea typeface="ＭＳ Ｐゴシック" pitchFamily="34" charset="-128"/>
              </a:rPr>
              <a:t> a ser </a:t>
            </a:r>
            <a:r>
              <a:rPr lang="en-US" dirty="0" err="1" smtClean="0">
                <a:solidFill>
                  <a:schemeClr val="tx1"/>
                </a:solidFill>
                <a:ea typeface="ＭＳ Ｐゴシック" pitchFamily="34" charset="-128"/>
              </a:rPr>
              <a:t>fabricado</a:t>
            </a:r>
            <a:r>
              <a:rPr lang="en-US" dirty="0" smtClean="0">
                <a:solidFill>
                  <a:schemeClr val="tx1"/>
                </a:solidFill>
                <a:ea typeface="ＭＳ Ｐゴシック" pitchFamily="34" charset="-128"/>
              </a:rPr>
              <a:t> se </a:t>
            </a:r>
            <a:r>
              <a:rPr lang="en-US" dirty="0" err="1" smtClean="0">
                <a:solidFill>
                  <a:schemeClr val="tx1"/>
                </a:solidFill>
                <a:ea typeface="ＭＳ Ｐゴシック" pitchFamily="34" charset="-128"/>
              </a:rPr>
              <a:t>faz</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nescessário</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conhecer</a:t>
            </a:r>
            <a:r>
              <a:rPr lang="en-US" dirty="0" smtClean="0">
                <a:solidFill>
                  <a:schemeClr val="tx1"/>
                </a:solidFill>
                <a:ea typeface="ＭＳ Ｐゴシック" pitchFamily="34" charset="-128"/>
              </a:rPr>
              <a:t> as </a:t>
            </a:r>
            <a:r>
              <a:rPr lang="en-US" dirty="0" err="1" smtClean="0">
                <a:solidFill>
                  <a:schemeClr val="tx1"/>
                </a:solidFill>
                <a:ea typeface="ＭＳ Ｐゴシック" pitchFamily="34" charset="-128"/>
              </a:rPr>
              <a:t>propriedades</a:t>
            </a:r>
            <a:r>
              <a:rPr lang="en-US" dirty="0" smtClean="0">
                <a:solidFill>
                  <a:schemeClr val="tx1"/>
                </a:solidFill>
                <a:ea typeface="ＭＳ Ｐゴシック" pitchFamily="34" charset="-128"/>
              </a:rPr>
              <a:t> de </a:t>
            </a:r>
            <a:r>
              <a:rPr lang="en-US" dirty="0" err="1" smtClean="0">
                <a:solidFill>
                  <a:schemeClr val="tx1"/>
                </a:solidFill>
                <a:ea typeface="ＭＳ Ｐゴシック" pitchFamily="34" charset="-128"/>
              </a:rPr>
              <a:t>soldagem</a:t>
            </a:r>
            <a:r>
              <a:rPr lang="en-US" dirty="0" smtClean="0">
                <a:solidFill>
                  <a:schemeClr val="tx1"/>
                </a:solidFill>
                <a:ea typeface="ＭＳ Ｐゴシック" pitchFamily="34" charset="-128"/>
              </a:rPr>
              <a:t> das </a:t>
            </a:r>
            <a:r>
              <a:rPr lang="en-US" dirty="0" err="1" smtClean="0">
                <a:solidFill>
                  <a:schemeClr val="tx1"/>
                </a:solidFill>
                <a:ea typeface="ＭＳ Ｐゴシック" pitchFamily="34" charset="-128"/>
              </a:rPr>
              <a:t>peças</a:t>
            </a:r>
            <a:r>
              <a:rPr lang="en-US" dirty="0" smtClean="0">
                <a:solidFill>
                  <a:schemeClr val="tx1"/>
                </a:solidFill>
                <a:ea typeface="ＭＳ Ｐゴシック" pitchFamily="34" charset="-128"/>
              </a:rPr>
              <a:t> a </a:t>
            </a:r>
            <a:r>
              <a:rPr lang="en-US" dirty="0" err="1" smtClean="0">
                <a:solidFill>
                  <a:schemeClr val="tx1"/>
                </a:solidFill>
                <a:ea typeface="ＭＳ Ｐゴシック" pitchFamily="34" charset="-128"/>
              </a:rPr>
              <a:t>serem</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unidas</a:t>
            </a:r>
            <a:r>
              <a:rPr lang="en-US" dirty="0" smtClean="0">
                <a:solidFill>
                  <a:schemeClr val="tx1"/>
                </a:solidFill>
                <a:ea typeface="ＭＳ Ｐゴシック" pitchFamily="34" charset="-128"/>
              </a:rPr>
              <a:t>. A </a:t>
            </a:r>
            <a:r>
              <a:rPr lang="en-US" dirty="0" err="1" smtClean="0">
                <a:solidFill>
                  <a:schemeClr val="tx1"/>
                </a:solidFill>
                <a:ea typeface="ＭＳ Ｐゴシック" pitchFamily="34" charset="-128"/>
              </a:rPr>
              <a:t>metalurgia</a:t>
            </a:r>
            <a:r>
              <a:rPr lang="en-US" dirty="0" smtClean="0">
                <a:solidFill>
                  <a:schemeClr val="tx1"/>
                </a:solidFill>
                <a:ea typeface="ＭＳ Ｐゴシック" pitchFamily="34" charset="-128"/>
              </a:rPr>
              <a:t> de </a:t>
            </a:r>
            <a:r>
              <a:rPr lang="en-US" dirty="0" err="1" smtClean="0">
                <a:solidFill>
                  <a:schemeClr val="tx1"/>
                </a:solidFill>
                <a:ea typeface="ＭＳ Ｐゴシック" pitchFamily="34" charset="-128"/>
              </a:rPr>
              <a:t>solda</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estuda</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exatamente</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estas</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condições</a:t>
            </a:r>
            <a:r>
              <a:rPr lang="en-US" dirty="0" smtClean="0">
                <a:solidFill>
                  <a:schemeClr val="tx1"/>
                </a:solidFill>
                <a:ea typeface="ＭＳ Ｐゴシック" pitchFamily="34" charset="-128"/>
              </a:rPr>
              <a:t> de </a:t>
            </a:r>
            <a:r>
              <a:rPr lang="en-US" dirty="0" err="1" smtClean="0">
                <a:solidFill>
                  <a:schemeClr val="tx1"/>
                </a:solidFill>
                <a:ea typeface="ＭＳ Ｐゴシック" pitchFamily="34" charset="-128"/>
              </a:rPr>
              <a:t>como</a:t>
            </a:r>
            <a:r>
              <a:rPr lang="en-US" dirty="0" smtClean="0">
                <a:solidFill>
                  <a:schemeClr val="tx1"/>
                </a:solidFill>
                <a:ea typeface="ＭＳ Ｐゴシック" pitchFamily="34" charset="-128"/>
              </a:rPr>
              <a:t> se </a:t>
            </a:r>
            <a:r>
              <a:rPr lang="en-US" dirty="0" err="1" smtClean="0">
                <a:solidFill>
                  <a:schemeClr val="tx1"/>
                </a:solidFill>
                <a:ea typeface="ＭＳ Ｐゴシック" pitchFamily="34" charset="-128"/>
              </a:rPr>
              <a:t>comportam</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os</a:t>
            </a:r>
            <a:r>
              <a:rPr lang="en-US" dirty="0" smtClean="0">
                <a:solidFill>
                  <a:schemeClr val="tx1"/>
                </a:solidFill>
                <a:ea typeface="ＭＳ Ｐゴシック" pitchFamily="34" charset="-128"/>
              </a:rPr>
              <a:t> </a:t>
            </a:r>
            <a:r>
              <a:rPr lang="en-US" dirty="0" err="1" smtClean="0">
                <a:solidFill>
                  <a:schemeClr val="tx1"/>
                </a:solidFill>
                <a:ea typeface="ＭＳ Ｐゴシック" pitchFamily="34" charset="-128"/>
              </a:rPr>
              <a:t>materiais</a:t>
            </a:r>
            <a:r>
              <a:rPr lang="en-US" dirty="0" smtClean="0">
                <a:solidFill>
                  <a:schemeClr val="tx1"/>
                </a:solidFill>
                <a:ea typeface="ＭＳ Ｐゴシック" pitchFamily="34" charset="-128"/>
              </a:rPr>
              <a:t>.</a:t>
            </a:r>
            <a:endParaRPr lang="pt-BR" dirty="0" smtClean="0">
              <a:solidFill>
                <a:schemeClr val="tx1"/>
              </a:solidFill>
              <a:ea typeface="ＭＳ Ｐゴシック" pitchFamily="34" charset="-128"/>
            </a:endParaRPr>
          </a:p>
        </p:txBody>
      </p:sp>
      <p:pic>
        <p:nvPicPr>
          <p:cNvPr id="9220" name="Imagem 12"/>
          <p:cNvPicPr>
            <a:picLocks noChangeAspect="1" noChangeArrowheads="1"/>
          </p:cNvPicPr>
          <p:nvPr/>
        </p:nvPicPr>
        <p:blipFill>
          <a:blip r:embed="rId2"/>
          <a:srcRect/>
          <a:stretch>
            <a:fillRect/>
          </a:stretch>
        </p:blipFill>
        <p:spPr bwMode="auto">
          <a:xfrm>
            <a:off x="395288" y="157163"/>
            <a:ext cx="2544762"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571480"/>
            <a:ext cx="7467600" cy="5902345"/>
          </a:xfrm>
        </p:spPr>
        <p:txBody>
          <a:bodyPr>
            <a:normAutofit/>
          </a:bodyPr>
          <a:lstStyle/>
          <a:p>
            <a:pPr marL="0" indent="0" algn="ctr">
              <a:buFont typeface="Wingdings" pitchFamily="2" charset="2"/>
              <a:buNone/>
              <a:defRPr/>
            </a:pPr>
            <a:r>
              <a:rPr lang="pt-BR" sz="2800" dirty="0" smtClean="0"/>
              <a:t>                  Geometria da junta soldada</a:t>
            </a:r>
          </a:p>
          <a:p>
            <a:pPr>
              <a:defRPr/>
            </a:pPr>
            <a:endParaRPr lang="pt-BR" sz="2800" dirty="0" smtClean="0"/>
          </a:p>
          <a:p>
            <a:pPr marL="0" indent="0" algn="just">
              <a:buFont typeface="Wingdings" pitchFamily="2" charset="2"/>
              <a:buNone/>
              <a:defRPr/>
            </a:pPr>
            <a:r>
              <a:rPr lang="pt-BR" sz="2800" dirty="0" smtClean="0"/>
              <a:t>	Ao contrário do que muitos pensam uma junta soldada não é constituída unicamente pelo que se convencionou chamar de cordão de solda. Do ponto de vista da metalurgia da soldagem, qualquer região na qual em decorrência dos efeitos da soldagem tenham ocorrido consideráveis alterações em suas condições iniciais, é constituinte da junta soldada. A figuras a seguir apresentam de forma esquemática as diferentes regiões que constituem uma junta soldada:</a:t>
            </a:r>
          </a:p>
          <a:p>
            <a:pPr algn="just">
              <a:buNone/>
              <a:defRPr/>
            </a:pPr>
            <a:endParaRPr lang="pt-BR" sz="1800" dirty="0"/>
          </a:p>
        </p:txBody>
      </p:sp>
      <p:pic>
        <p:nvPicPr>
          <p:cNvPr id="11267" name="Picture 2"/>
          <p:cNvPicPr>
            <a:picLocks noChangeAspect="1" noChangeArrowheads="1"/>
          </p:cNvPicPr>
          <p:nvPr/>
        </p:nvPicPr>
        <p:blipFill>
          <a:blip r:embed="rId2"/>
          <a:srcRect/>
          <a:stretch>
            <a:fillRect/>
          </a:stretch>
        </p:blipFill>
        <p:spPr bwMode="auto">
          <a:xfrm>
            <a:off x="323850" y="333375"/>
            <a:ext cx="2541588" cy="1109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660400" y="1104900"/>
            <a:ext cx="2028825" cy="2228850"/>
          </a:xfrm>
          <a:prstGeom prst="rect">
            <a:avLst/>
          </a:prstGeom>
          <a:noFill/>
          <a:ln w="9525">
            <a:noFill/>
            <a:miter lim="800000"/>
            <a:headEnd/>
            <a:tailEnd/>
          </a:ln>
        </p:spPr>
      </p:pic>
      <p:pic>
        <p:nvPicPr>
          <p:cNvPr id="12291" name="Picture 3"/>
          <p:cNvPicPr>
            <a:picLocks noChangeAspect="1" noChangeArrowheads="1"/>
          </p:cNvPicPr>
          <p:nvPr/>
        </p:nvPicPr>
        <p:blipFill>
          <a:blip r:embed="rId3"/>
          <a:srcRect/>
          <a:stretch>
            <a:fillRect/>
          </a:stretch>
        </p:blipFill>
        <p:spPr bwMode="auto">
          <a:xfrm>
            <a:off x="3276600" y="301625"/>
            <a:ext cx="2898775" cy="1584325"/>
          </a:xfrm>
          <a:prstGeom prst="rect">
            <a:avLst/>
          </a:prstGeom>
          <a:noFill/>
          <a:ln w="9525">
            <a:noFill/>
            <a:miter lim="800000"/>
            <a:headEnd/>
            <a:tailEnd/>
          </a:ln>
        </p:spPr>
      </p:pic>
      <p:pic>
        <p:nvPicPr>
          <p:cNvPr id="12292" name="Picture 4"/>
          <p:cNvPicPr>
            <a:picLocks noChangeAspect="1" noChangeArrowheads="1"/>
          </p:cNvPicPr>
          <p:nvPr/>
        </p:nvPicPr>
        <p:blipFill>
          <a:blip r:embed="rId4"/>
          <a:srcRect/>
          <a:stretch>
            <a:fillRect/>
          </a:stretch>
        </p:blipFill>
        <p:spPr bwMode="auto">
          <a:xfrm>
            <a:off x="3209925" y="1978025"/>
            <a:ext cx="3024188" cy="1516063"/>
          </a:xfrm>
          <a:prstGeom prst="rect">
            <a:avLst/>
          </a:prstGeom>
          <a:noFill/>
          <a:ln w="9525">
            <a:noFill/>
            <a:miter lim="800000"/>
            <a:headEnd/>
            <a:tailEnd/>
          </a:ln>
        </p:spPr>
      </p:pic>
      <p:pic>
        <p:nvPicPr>
          <p:cNvPr id="12293" name="Picture 5"/>
          <p:cNvPicPr>
            <a:picLocks noChangeAspect="1" noChangeArrowheads="1"/>
          </p:cNvPicPr>
          <p:nvPr/>
        </p:nvPicPr>
        <p:blipFill>
          <a:blip r:embed="rId5"/>
          <a:srcRect/>
          <a:stretch>
            <a:fillRect/>
          </a:stretch>
        </p:blipFill>
        <p:spPr bwMode="auto">
          <a:xfrm>
            <a:off x="6372225" y="260350"/>
            <a:ext cx="2295525" cy="1666875"/>
          </a:xfrm>
          <a:prstGeom prst="rect">
            <a:avLst/>
          </a:prstGeom>
          <a:noFill/>
          <a:ln w="9525">
            <a:noFill/>
            <a:miter lim="800000"/>
            <a:headEnd/>
            <a:tailEnd/>
          </a:ln>
        </p:spPr>
      </p:pic>
      <p:pic>
        <p:nvPicPr>
          <p:cNvPr id="12294" name="Picture 6"/>
          <p:cNvPicPr>
            <a:picLocks noChangeAspect="1" noChangeArrowheads="1"/>
          </p:cNvPicPr>
          <p:nvPr/>
        </p:nvPicPr>
        <p:blipFill>
          <a:blip r:embed="rId6"/>
          <a:srcRect/>
          <a:stretch>
            <a:fillRect/>
          </a:stretch>
        </p:blipFill>
        <p:spPr bwMode="auto">
          <a:xfrm>
            <a:off x="6372225" y="2217738"/>
            <a:ext cx="2225675" cy="1036637"/>
          </a:xfrm>
          <a:prstGeom prst="rect">
            <a:avLst/>
          </a:prstGeom>
          <a:noFill/>
          <a:ln w="9525">
            <a:noFill/>
            <a:miter lim="800000"/>
            <a:headEnd/>
            <a:tailEnd/>
          </a:ln>
        </p:spPr>
      </p:pic>
      <p:pic>
        <p:nvPicPr>
          <p:cNvPr id="12295" name="Picture 7"/>
          <p:cNvPicPr>
            <a:picLocks noChangeAspect="1" noChangeArrowheads="1"/>
          </p:cNvPicPr>
          <p:nvPr/>
        </p:nvPicPr>
        <p:blipFill>
          <a:blip r:embed="rId7"/>
          <a:srcRect/>
          <a:stretch>
            <a:fillRect/>
          </a:stretch>
        </p:blipFill>
        <p:spPr bwMode="auto">
          <a:xfrm>
            <a:off x="206375" y="14288"/>
            <a:ext cx="2062163" cy="898525"/>
          </a:xfrm>
          <a:prstGeom prst="rect">
            <a:avLst/>
          </a:prstGeom>
          <a:noFill/>
          <a:ln w="9525">
            <a:noFill/>
            <a:miter lim="800000"/>
            <a:headEnd/>
            <a:tailEnd/>
          </a:ln>
          <a:effectLst/>
        </p:spPr>
      </p:pic>
      <p:pic>
        <p:nvPicPr>
          <p:cNvPr id="12296" name="Picture 8"/>
          <p:cNvPicPr>
            <a:picLocks noChangeAspect="1" noChangeArrowheads="1"/>
          </p:cNvPicPr>
          <p:nvPr/>
        </p:nvPicPr>
        <p:blipFill>
          <a:blip r:embed="rId8"/>
          <a:srcRect/>
          <a:stretch>
            <a:fillRect/>
          </a:stretch>
        </p:blipFill>
        <p:spPr bwMode="auto">
          <a:xfrm>
            <a:off x="520700" y="3794125"/>
            <a:ext cx="2525713" cy="2065338"/>
          </a:xfrm>
          <a:prstGeom prst="rect">
            <a:avLst/>
          </a:prstGeom>
          <a:noFill/>
          <a:ln w="9525">
            <a:noFill/>
            <a:miter lim="800000"/>
            <a:headEnd/>
            <a:tailEnd/>
          </a:ln>
        </p:spPr>
      </p:pic>
      <p:pic>
        <p:nvPicPr>
          <p:cNvPr id="12298" name="Picture 10"/>
          <p:cNvPicPr>
            <a:picLocks noChangeAspect="1" noChangeArrowheads="1"/>
          </p:cNvPicPr>
          <p:nvPr/>
        </p:nvPicPr>
        <p:blipFill>
          <a:blip r:embed="rId9"/>
          <a:srcRect/>
          <a:stretch>
            <a:fillRect/>
          </a:stretch>
        </p:blipFill>
        <p:spPr bwMode="auto">
          <a:xfrm>
            <a:off x="3214678" y="3857628"/>
            <a:ext cx="2425598" cy="1571636"/>
          </a:xfrm>
          <a:prstGeom prst="rect">
            <a:avLst/>
          </a:prstGeom>
          <a:noFill/>
          <a:ln w="9525">
            <a:noFill/>
            <a:miter lim="800000"/>
            <a:headEnd/>
            <a:tailEnd/>
          </a:ln>
        </p:spPr>
      </p:pic>
      <p:pic>
        <p:nvPicPr>
          <p:cNvPr id="3075" name="Picture 3"/>
          <p:cNvPicPr>
            <a:picLocks noChangeAspect="1" noChangeArrowheads="1"/>
          </p:cNvPicPr>
          <p:nvPr/>
        </p:nvPicPr>
        <p:blipFill>
          <a:blip r:embed="rId10"/>
          <a:srcRect/>
          <a:stretch>
            <a:fillRect/>
          </a:stretch>
        </p:blipFill>
        <p:spPr bwMode="auto">
          <a:xfrm>
            <a:off x="5643570" y="4357694"/>
            <a:ext cx="3243239" cy="2269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00034" y="1000108"/>
            <a:ext cx="8143932" cy="5429288"/>
          </a:xfrm>
        </p:spPr>
        <p:txBody>
          <a:bodyPr/>
          <a:lstStyle/>
          <a:p>
            <a:pPr marL="0" indent="0">
              <a:buFont typeface="Wingdings" pitchFamily="2" charset="2"/>
              <a:buNone/>
              <a:defRPr/>
            </a:pPr>
            <a:r>
              <a:rPr lang="pt-BR" sz="1800" dirty="0" smtClean="0"/>
              <a:t>	</a:t>
            </a:r>
            <a:r>
              <a:rPr lang="pt-BR" dirty="0" smtClean="0"/>
              <a:t>	Influência térmica na soldagem</a:t>
            </a:r>
          </a:p>
          <a:p>
            <a:pPr>
              <a:defRPr/>
            </a:pPr>
            <a:endParaRPr lang="pt-BR" dirty="0" smtClean="0"/>
          </a:p>
          <a:p>
            <a:pPr marL="0" indent="0" algn="just">
              <a:buFont typeface="Wingdings" pitchFamily="2" charset="2"/>
              <a:buNone/>
              <a:defRPr/>
            </a:pPr>
            <a:r>
              <a:rPr lang="pt-BR" dirty="0" smtClean="0"/>
              <a:t>	A quantidade de calor ou energia térmica inserida em uma junta soldada é sem duvida o principal fator a ser controlado visando reduzir a possibilidade de ocorrência de defeitos na soldagem, desta forma, é interessante entender como o calor é gerado a partir das fontes de energia utilizadas nos processos de soldagem por fusão.</a:t>
            </a:r>
          </a:p>
          <a:p>
            <a:pPr marL="0" indent="0">
              <a:buFont typeface="Wingdings" pitchFamily="2" charset="2"/>
              <a:buNone/>
              <a:defRPr/>
            </a:pPr>
            <a:endParaRPr lang="pt-BR" sz="1800" dirty="0"/>
          </a:p>
        </p:txBody>
      </p:sp>
      <p:pic>
        <p:nvPicPr>
          <p:cNvPr id="13315" name="Picture 2"/>
          <p:cNvPicPr>
            <a:picLocks noChangeAspect="1" noChangeArrowheads="1"/>
          </p:cNvPicPr>
          <p:nvPr/>
        </p:nvPicPr>
        <p:blipFill>
          <a:blip r:embed="rId2"/>
          <a:srcRect/>
          <a:stretch>
            <a:fillRect/>
          </a:stretch>
        </p:blipFill>
        <p:spPr bwMode="auto">
          <a:xfrm>
            <a:off x="250825" y="115888"/>
            <a:ext cx="2233613" cy="974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i="1" dirty="0"/>
              <a:t>Soldagem</a:t>
            </a: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i="1" dirty="0" smtClean="0"/>
              <a:t>A </a:t>
            </a:r>
            <a:r>
              <a:rPr lang="pt-BR" i="1" dirty="0"/>
              <a:t>Soldagem é o processo de união de materiais </a:t>
            </a:r>
            <a:r>
              <a:rPr lang="pt-BR" i="1" dirty="0" smtClean="0"/>
              <a:t>mais </a:t>
            </a:r>
            <a:r>
              <a:rPr lang="pt-BR" i="1" dirty="0"/>
              <a:t>importante do ponto de vista industrial sendo extensivamente utilizada na fabricação e recuperação de peças, equipamentos e estruturas. </a:t>
            </a:r>
            <a:endParaRPr lang="pt-BR" i="1" dirty="0" smtClean="0"/>
          </a:p>
          <a:p>
            <a:r>
              <a:rPr lang="pt-BR" i="1" dirty="0" smtClean="0"/>
              <a:t>A </a:t>
            </a:r>
            <a:r>
              <a:rPr lang="pt-BR" i="1" dirty="0"/>
              <a:t>sua aplicação atinge desde pequenos componentes eletrônicos até grandes estruturas e </a:t>
            </a:r>
            <a:r>
              <a:rPr lang="pt-BR" i="1" dirty="0" smtClean="0"/>
              <a:t>equipamentos.</a:t>
            </a:r>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480934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00034" y="714356"/>
            <a:ext cx="8143932" cy="5715040"/>
          </a:xfrm>
        </p:spPr>
        <p:txBody>
          <a:bodyPr/>
          <a:lstStyle/>
          <a:p>
            <a:pPr marL="0" indent="0">
              <a:buFont typeface="Wingdings" pitchFamily="2" charset="2"/>
              <a:buNone/>
              <a:defRPr/>
            </a:pPr>
            <a:r>
              <a:rPr lang="pt-BR" sz="1800" dirty="0" smtClean="0"/>
              <a:t>	</a:t>
            </a:r>
            <a:endParaRPr lang="pt-BR" sz="1800" dirty="0"/>
          </a:p>
          <a:p>
            <a:pPr marL="0" indent="0" algn="ctr">
              <a:buFont typeface="Wingdings" pitchFamily="2" charset="2"/>
              <a:buNone/>
              <a:defRPr/>
            </a:pPr>
            <a:r>
              <a:rPr lang="pt-BR" dirty="0" smtClean="0"/>
              <a:t>Energia na soldagem</a:t>
            </a:r>
          </a:p>
          <a:p>
            <a:pPr>
              <a:buNone/>
              <a:defRPr/>
            </a:pPr>
            <a:endParaRPr lang="pt-BR" dirty="0" smtClean="0"/>
          </a:p>
          <a:p>
            <a:pPr marL="0" indent="0" algn="just">
              <a:buFont typeface="Wingdings" pitchFamily="2" charset="2"/>
              <a:buNone/>
              <a:defRPr/>
            </a:pPr>
            <a:r>
              <a:rPr lang="pt-BR" dirty="0" smtClean="0"/>
              <a:t>	Define-se a energia nominal de soldagem como a quantidade de energia térmica inserida na junta soldada por unidade linear de cordão de solda. A energia de soldagem também é conhecida como aporte de calor, ou aporte térmico sendo comum a utilização do termo na língua inglesa “</a:t>
            </a:r>
            <a:r>
              <a:rPr lang="pt-BR" dirty="0" err="1" smtClean="0"/>
              <a:t>heat</a:t>
            </a:r>
            <a:r>
              <a:rPr lang="pt-BR" dirty="0" smtClean="0"/>
              <a:t> input” (calor de entrada)</a:t>
            </a:r>
          </a:p>
          <a:p>
            <a:pPr algn="just">
              <a:defRPr/>
            </a:pPr>
            <a:endParaRPr lang="pt-BR" sz="1800" dirty="0"/>
          </a:p>
        </p:txBody>
      </p:sp>
      <p:pic>
        <p:nvPicPr>
          <p:cNvPr id="13315" name="Picture 2"/>
          <p:cNvPicPr>
            <a:picLocks noChangeAspect="1" noChangeArrowheads="1"/>
          </p:cNvPicPr>
          <p:nvPr/>
        </p:nvPicPr>
        <p:blipFill>
          <a:blip r:embed="rId2"/>
          <a:srcRect/>
          <a:stretch>
            <a:fillRect/>
          </a:stretch>
        </p:blipFill>
        <p:spPr bwMode="auto">
          <a:xfrm>
            <a:off x="250825" y="115888"/>
            <a:ext cx="2233613" cy="974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1428736"/>
            <a:ext cx="8115328" cy="5045089"/>
          </a:xfrm>
        </p:spPr>
        <p:txBody>
          <a:bodyPr/>
          <a:lstStyle/>
          <a:p>
            <a:pPr marL="0" indent="0" algn="ctr">
              <a:buFont typeface="Wingdings" pitchFamily="2" charset="2"/>
              <a:buNone/>
              <a:defRPr/>
            </a:pPr>
            <a:r>
              <a:rPr lang="pt-BR" sz="2800" dirty="0" smtClean="0"/>
              <a:t>Regiões da junta soldada.</a:t>
            </a:r>
          </a:p>
          <a:p>
            <a:pPr marL="0" indent="0" algn="just">
              <a:buFont typeface="Wingdings" pitchFamily="2" charset="2"/>
              <a:buNone/>
              <a:defRPr/>
            </a:pPr>
            <a:r>
              <a:rPr lang="pt-BR" sz="2800" dirty="0" smtClean="0"/>
              <a:t>	As principais particularidades relacionadas às regiões indicadas são: </a:t>
            </a:r>
          </a:p>
          <a:p>
            <a:pPr marL="0" indent="0" algn="just">
              <a:buFont typeface="Wingdings" pitchFamily="2" charset="2"/>
              <a:buNone/>
              <a:defRPr/>
            </a:pPr>
            <a:r>
              <a:rPr lang="pt-BR" sz="2800" dirty="0" smtClean="0"/>
              <a:t>	* Metal de base – É a região constituinte da junta soldada que não sofreu qualquer alteração em suas características físicas, químicas ou metalúrgicas, ou seja, o material utilizado para a construção da estrutura metálica, nesta região, não sofreu qualquer influência do processo de soldagem. </a:t>
            </a:r>
          </a:p>
          <a:p>
            <a:pPr marL="0" indent="0" algn="just">
              <a:buFont typeface="Wingdings" pitchFamily="2" charset="2"/>
              <a:buNone/>
              <a:defRPr/>
            </a:pPr>
            <a:r>
              <a:rPr lang="pt-BR" sz="2800" dirty="0" smtClean="0"/>
              <a:t>	</a:t>
            </a:r>
          </a:p>
          <a:p>
            <a:pPr>
              <a:defRPr/>
            </a:pPr>
            <a:endParaRPr lang="pt-BR" sz="1800" dirty="0"/>
          </a:p>
        </p:txBody>
      </p:sp>
      <p:pic>
        <p:nvPicPr>
          <p:cNvPr id="14339"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714356"/>
            <a:ext cx="8115328" cy="5759469"/>
          </a:xfrm>
        </p:spPr>
        <p:txBody>
          <a:bodyPr>
            <a:normAutofit/>
          </a:bodyPr>
          <a:lstStyle/>
          <a:p>
            <a:pPr marL="0" indent="0" algn="ctr">
              <a:buFont typeface="Wingdings" pitchFamily="2" charset="2"/>
              <a:buNone/>
              <a:defRPr/>
            </a:pPr>
            <a:r>
              <a:rPr lang="pt-BR" sz="2800" dirty="0" smtClean="0"/>
              <a:t>     Regiões da junta soldada.</a:t>
            </a:r>
          </a:p>
          <a:p>
            <a:pPr marL="0" indent="0" algn="ctr">
              <a:buFont typeface="Wingdings" pitchFamily="2" charset="2"/>
              <a:buNone/>
              <a:defRPr/>
            </a:pPr>
            <a:endParaRPr lang="pt-BR" sz="2800" dirty="0" smtClean="0"/>
          </a:p>
          <a:p>
            <a:pPr marL="0" indent="0" algn="just">
              <a:buFont typeface="Wingdings" pitchFamily="2" charset="2"/>
              <a:buNone/>
              <a:defRPr/>
            </a:pPr>
            <a:r>
              <a:rPr lang="pt-BR" sz="2800" dirty="0" smtClean="0"/>
              <a:t>	 Zona termicamente afetada – Nesta região, de grande interesse no campo da metalurgia da soldagem, embora a temperatura de processamento não tenha sido suficiente para modificar o estado físico dos materiais envolvidos, ocorrem importantes transformações metalúrgicas no estado sólido, ou seja, são registradas importantes alterações nas propriedades iniciais dos materiais utilizados na construção metálica.</a:t>
            </a:r>
          </a:p>
          <a:p>
            <a:pPr>
              <a:defRPr/>
            </a:pPr>
            <a:endParaRPr lang="pt-BR" sz="2800" dirty="0"/>
          </a:p>
        </p:txBody>
      </p:sp>
      <p:pic>
        <p:nvPicPr>
          <p:cNvPr id="14339"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7"/>
            <a:ext cx="8229600" cy="2952328"/>
          </a:xfrm>
        </p:spPr>
        <p:txBody>
          <a:bodyPr>
            <a:normAutofit/>
          </a:bodyPr>
          <a:lstStyle/>
          <a:p>
            <a:r>
              <a:rPr lang="pt-BR" dirty="0"/>
              <a:t>O primeiro termo a ser definido é </a:t>
            </a:r>
            <a:r>
              <a:rPr lang="pt-BR" dirty="0" smtClean="0"/>
              <a:t>a </a:t>
            </a:r>
            <a:r>
              <a:rPr lang="pt-BR" dirty="0" err="1" smtClean="0"/>
              <a:t>junta,região</a:t>
            </a:r>
            <a:r>
              <a:rPr lang="pt-BR" dirty="0" smtClean="0"/>
              <a:t> </a:t>
            </a:r>
            <a:r>
              <a:rPr lang="pt-BR" dirty="0"/>
              <a:t>onde duas </a:t>
            </a:r>
            <a:r>
              <a:rPr lang="pt-BR" dirty="0" smtClean="0"/>
              <a:t>ou mais </a:t>
            </a:r>
            <a:r>
              <a:rPr lang="pt-BR" dirty="0"/>
              <a:t>partes da peça são unidas pela operação de soldagem</a:t>
            </a:r>
            <a:r>
              <a:rPr lang="pt-BR" dirty="0" smtClean="0"/>
              <a:t>.</a:t>
            </a:r>
          </a:p>
          <a:p>
            <a:pPr marL="0" indent="0">
              <a:buNone/>
            </a:pPr>
            <a:endParaRPr lang="pt-B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728" y="2285992"/>
            <a:ext cx="6215285" cy="4114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1357298"/>
            <a:ext cx="8053387" cy="5284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fontScale="92500"/>
          </a:bodyPr>
          <a:lstStyle/>
          <a:p>
            <a:r>
              <a:rPr lang="pt-BR" dirty="0"/>
              <a:t>Para conseguirmos executar as soldas, na maioria das </a:t>
            </a:r>
            <a:r>
              <a:rPr lang="pt-BR" dirty="0" smtClean="0"/>
              <a:t>vezes precisamos </a:t>
            </a:r>
            <a:r>
              <a:rPr lang="pt-BR" dirty="0"/>
              <a:t>preparar aberturas ou sulcos na superfície das peças que </a:t>
            </a:r>
            <a:r>
              <a:rPr lang="pt-BR" dirty="0" smtClean="0"/>
              <a:t>serão unidas, estas </a:t>
            </a:r>
            <a:r>
              <a:rPr lang="pt-BR" dirty="0"/>
              <a:t>aberturas recebem o nome de chanfro</a:t>
            </a:r>
            <a:r>
              <a:rPr lang="pt-BR" dirty="0" smtClean="0"/>
              <a:t>.</a:t>
            </a:r>
          </a:p>
          <a:p>
            <a:r>
              <a:rPr lang="pt-BR" dirty="0" smtClean="0"/>
              <a:t>O </a:t>
            </a:r>
            <a:r>
              <a:rPr lang="pt-BR" dirty="0"/>
              <a:t>chanfro é </a:t>
            </a:r>
            <a:r>
              <a:rPr lang="pt-BR" dirty="0" smtClean="0"/>
              <a:t>projetado em </a:t>
            </a:r>
            <a:r>
              <a:rPr lang="pt-BR" dirty="0"/>
              <a:t>função da espessura da peça, do material, do processo de soldagem a ser</a:t>
            </a:r>
          </a:p>
          <a:p>
            <a:pPr marL="0" indent="0">
              <a:buNone/>
            </a:pPr>
            <a:r>
              <a:rPr lang="pt-BR" dirty="0"/>
              <a:t>adotado, das dimensões da peça e da facilidade de acesso à região de solda;</a:t>
            </a:r>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488" y="571480"/>
            <a:ext cx="5872146" cy="1846290"/>
          </a:xfrm>
        </p:spPr>
        <p:txBody>
          <a:bodyPr>
            <a:normAutofit fontScale="90000"/>
          </a:bodyPr>
          <a:lstStyle/>
          <a:p>
            <a:r>
              <a:rPr lang="pt-BR" sz="3600" dirty="0"/>
              <a:t>abaixo vemos alguns dos tipos de chanfros mais comuns em matéria de soldagem.</a:t>
            </a:r>
            <a:r>
              <a:rPr lang="pt-BR" dirty="0"/>
              <a:t/>
            </a:r>
            <a:br>
              <a:rPr lang="pt-BR" dirty="0"/>
            </a:br>
            <a:endParaRPr lang="pt-BR" dirty="0"/>
          </a:p>
        </p:txBody>
      </p:sp>
      <p:sp>
        <p:nvSpPr>
          <p:cNvPr id="3" name="Espaço Reservado para Conteúdo 2"/>
          <p:cNvSpPr>
            <a:spLocks noGrp="1"/>
          </p:cNvSpPr>
          <p:nvPr>
            <p:ph idx="1"/>
          </p:nvPr>
        </p:nvSpPr>
        <p:spPr>
          <a:xfrm>
            <a:off x="457200" y="2000240"/>
            <a:ext cx="8229600" cy="4125923"/>
          </a:xfrm>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786" y="2643182"/>
            <a:ext cx="7629525"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pPr algn="ctr"/>
            <a:r>
              <a:rPr lang="pt-BR" sz="5400" dirty="0" smtClean="0"/>
              <a:t>Características </a:t>
            </a:r>
            <a:r>
              <a:rPr lang="pt-BR" sz="5400" dirty="0"/>
              <a:t>dimensionais dos chanfros </a:t>
            </a:r>
            <a:r>
              <a:rPr lang="pt-BR" sz="5400" dirty="0" smtClean="0"/>
              <a:t>e das </a:t>
            </a:r>
            <a:r>
              <a:rPr lang="pt-BR" sz="5400" dirty="0"/>
              <a:t>soldas de topo e filete.</a:t>
            </a:r>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1600" dirty="0"/>
              <a:t>S = Nariz</a:t>
            </a:r>
          </a:p>
          <a:p>
            <a:r>
              <a:rPr lang="pt-BR" sz="1600" dirty="0"/>
              <a:t>f = Abertura ou Fresta</a:t>
            </a:r>
          </a:p>
          <a:p>
            <a:r>
              <a:rPr lang="pt-BR" sz="1600" dirty="0"/>
              <a:t>r = Raio do Chanfro</a:t>
            </a:r>
          </a:p>
          <a:p>
            <a:r>
              <a:rPr lang="el-GR" sz="1600" dirty="0"/>
              <a:t>α= </a:t>
            </a:r>
            <a:r>
              <a:rPr lang="pt-BR" sz="1600" dirty="0"/>
              <a:t>Ângulo do Chanfro</a:t>
            </a:r>
          </a:p>
          <a:p>
            <a:r>
              <a:rPr lang="el-GR" sz="1600" dirty="0"/>
              <a:t>β= </a:t>
            </a:r>
            <a:r>
              <a:rPr lang="pt-BR" sz="1600" dirty="0"/>
              <a:t>Ângulo do </a:t>
            </a:r>
            <a:r>
              <a:rPr lang="pt-BR" sz="1600" dirty="0" err="1"/>
              <a:t>Bisel</a:t>
            </a:r>
            <a:endParaRPr lang="pt-BR" sz="1600" dirty="0"/>
          </a:p>
          <a:p>
            <a:endParaRPr lang="pt-BR"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9588" y="2132856"/>
            <a:ext cx="8124825" cy="3810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dirty="0"/>
              <a:t>A solda em si também possui diferentes seções e cada uma recebe </a:t>
            </a:r>
            <a:r>
              <a:rPr lang="pt-BR" dirty="0" smtClean="0"/>
              <a:t>um determinado </a:t>
            </a:r>
            <a:r>
              <a:rPr lang="pt-BR" dirty="0"/>
              <a:t>nome. A zona fundida de uma solda é constituída pelo metal </a:t>
            </a:r>
            <a:r>
              <a:rPr lang="pt-BR" dirty="0" smtClean="0"/>
              <a:t>de solda</a:t>
            </a:r>
            <a:r>
              <a:rPr lang="pt-BR" dirty="0"/>
              <a:t>, que normalmente é uma mistura do metal base (material da peça) e </a:t>
            </a:r>
            <a:r>
              <a:rPr lang="pt-BR" dirty="0" smtClean="0"/>
              <a:t>do metal </a:t>
            </a:r>
            <a:r>
              <a:rPr lang="pt-BR" dirty="0"/>
              <a:t>de adição (metal adicionado na região de solda). </a:t>
            </a:r>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357188" y="1828800"/>
            <a:ext cx="8458200" cy="4572000"/>
          </a:xfrm>
          <a:prstGeom prst="rect">
            <a:avLst/>
          </a:prstGeom>
          <a:noFill/>
          <a:ln w="9525">
            <a:noFill/>
            <a:miter lim="800000"/>
            <a:headEnd/>
            <a:tailEnd/>
          </a:ln>
          <a:effectLst/>
        </p:spPr>
        <p:txBody>
          <a:bodyPr/>
          <a:lstStyle/>
          <a:p>
            <a:pPr>
              <a:lnSpc>
                <a:spcPct val="90000"/>
              </a:lnSpc>
              <a:spcBef>
                <a:spcPct val="20000"/>
              </a:spcBef>
              <a:tabLst>
                <a:tab pos="227013" algn="l"/>
              </a:tabLst>
            </a:pPr>
            <a:endParaRPr lang="pt-BR">
              <a:solidFill>
                <a:srgbClr val="052B59"/>
              </a:solidFill>
              <a:effectLst>
                <a:outerShdw blurRad="38100" dist="38100" dir="2700000" algn="tl">
                  <a:srgbClr val="C0C0C0"/>
                </a:outerShdw>
              </a:effectLst>
            </a:endParaRPr>
          </a:p>
        </p:txBody>
      </p:sp>
      <p:sp>
        <p:nvSpPr>
          <p:cNvPr id="20484" name="Rectangle 4"/>
          <p:cNvSpPr>
            <a:spLocks noChangeArrowheads="1"/>
          </p:cNvSpPr>
          <p:nvPr/>
        </p:nvSpPr>
        <p:spPr bwMode="auto">
          <a:xfrm>
            <a:off x="457200" y="838200"/>
            <a:ext cx="5029200" cy="762000"/>
          </a:xfrm>
          <a:prstGeom prst="rect">
            <a:avLst/>
          </a:prstGeom>
          <a:noFill/>
          <a:ln w="9525">
            <a:noFill/>
            <a:miter lim="800000"/>
            <a:headEnd/>
            <a:tailEnd/>
          </a:ln>
          <a:effectLst/>
        </p:spPr>
        <p:txBody>
          <a:bodyPr anchor="ctr"/>
          <a:lstStyle/>
          <a:p>
            <a:endParaRPr lang="pt-BR" sz="2800">
              <a:solidFill>
                <a:srgbClr val="052B59"/>
              </a:solidFill>
            </a:endParaRPr>
          </a:p>
        </p:txBody>
      </p:sp>
      <p:sp>
        <p:nvSpPr>
          <p:cNvPr id="20487" name="Rectangle 7"/>
          <p:cNvSpPr>
            <a:spLocks noGrp="1" noChangeArrowheads="1"/>
          </p:cNvSpPr>
          <p:nvPr>
            <p:ph type="title" idx="4294967295"/>
          </p:nvPr>
        </p:nvSpPr>
        <p:spPr>
          <a:xfrm>
            <a:off x="2786050" y="714356"/>
            <a:ext cx="5705484" cy="762000"/>
          </a:xfrm>
        </p:spPr>
        <p:txBody>
          <a:bodyPr>
            <a:normAutofit fontScale="90000"/>
          </a:bodyPr>
          <a:lstStyle/>
          <a:p>
            <a:r>
              <a:rPr lang="en-US" dirty="0" err="1"/>
              <a:t>Método</a:t>
            </a:r>
            <a:r>
              <a:rPr lang="en-US" dirty="0"/>
              <a:t> de </a:t>
            </a:r>
            <a:r>
              <a:rPr lang="en-US" dirty="0" err="1"/>
              <a:t>união</a:t>
            </a:r>
            <a:r>
              <a:rPr lang="en-US" dirty="0"/>
              <a:t> dos </a:t>
            </a:r>
            <a:r>
              <a:rPr lang="en-US" dirty="0" err="1"/>
              <a:t>metais</a:t>
            </a:r>
            <a:endParaRPr lang="en-US" dirty="0"/>
          </a:p>
        </p:txBody>
      </p:sp>
      <p:sp>
        <p:nvSpPr>
          <p:cNvPr id="20488" name="Text Box 8"/>
          <p:cNvSpPr txBox="1">
            <a:spLocks noChangeArrowheads="1"/>
          </p:cNvSpPr>
          <p:nvPr/>
        </p:nvSpPr>
        <p:spPr bwMode="auto">
          <a:xfrm>
            <a:off x="228600" y="2228850"/>
            <a:ext cx="8686800" cy="2677656"/>
          </a:xfrm>
          <a:prstGeom prst="rect">
            <a:avLst/>
          </a:prstGeom>
          <a:noFill/>
          <a:ln w="9525">
            <a:noFill/>
            <a:miter lim="800000"/>
            <a:headEnd/>
            <a:tailEnd/>
          </a:ln>
          <a:effectLst/>
        </p:spPr>
        <p:txBody>
          <a:bodyPr>
            <a:spAutoFit/>
          </a:bodyPr>
          <a:lstStyle/>
          <a:p>
            <a:pPr>
              <a:spcBef>
                <a:spcPct val="50000"/>
              </a:spcBef>
              <a:buFontTx/>
              <a:buChar char="-"/>
            </a:pPr>
            <a:r>
              <a:rPr lang="en-US" sz="2400" dirty="0"/>
              <a:t> </a:t>
            </a:r>
            <a:r>
              <a:rPr lang="en-US" sz="2400" dirty="0" err="1"/>
              <a:t>Forças</a:t>
            </a:r>
            <a:r>
              <a:rPr lang="en-US" sz="2400" dirty="0"/>
              <a:t> </a:t>
            </a:r>
            <a:r>
              <a:rPr lang="en-US" sz="2400" dirty="0" err="1"/>
              <a:t>mecânicas</a:t>
            </a:r>
            <a:r>
              <a:rPr lang="en-US" sz="2400" dirty="0"/>
              <a:t> </a:t>
            </a:r>
            <a:r>
              <a:rPr lang="en-US" sz="2400" dirty="0" err="1"/>
              <a:t>macroscópicas</a:t>
            </a:r>
            <a:r>
              <a:rPr lang="en-US" sz="2400" dirty="0"/>
              <a:t> entre as </a:t>
            </a:r>
            <a:r>
              <a:rPr lang="en-US" sz="2400" dirty="0" err="1"/>
              <a:t>partes</a:t>
            </a:r>
            <a:endParaRPr lang="en-US" sz="2400" dirty="0"/>
          </a:p>
          <a:p>
            <a:pPr>
              <a:spcBef>
                <a:spcPct val="50000"/>
              </a:spcBef>
            </a:pPr>
            <a:r>
              <a:rPr lang="en-US" sz="2400" dirty="0"/>
              <a:t>	</a:t>
            </a:r>
            <a:r>
              <a:rPr lang="en-US" sz="2400" i="1" dirty="0"/>
              <a:t>Ex. </a:t>
            </a:r>
            <a:r>
              <a:rPr lang="en-US" sz="2400" i="1" dirty="0" err="1"/>
              <a:t>Parafusagem</a:t>
            </a:r>
            <a:r>
              <a:rPr lang="en-US" sz="2400" i="1" dirty="0"/>
              <a:t>, </a:t>
            </a:r>
            <a:r>
              <a:rPr lang="en-US" sz="2400" i="1" dirty="0" err="1"/>
              <a:t>Rebitagem</a:t>
            </a:r>
            <a:endParaRPr lang="en-US" sz="2400" dirty="0"/>
          </a:p>
          <a:p>
            <a:pPr>
              <a:spcBef>
                <a:spcPct val="50000"/>
              </a:spcBef>
            </a:pPr>
            <a:endParaRPr lang="en-US" sz="2400" dirty="0"/>
          </a:p>
          <a:p>
            <a:pPr>
              <a:spcBef>
                <a:spcPct val="50000"/>
              </a:spcBef>
              <a:buFontTx/>
              <a:buChar char="-"/>
            </a:pPr>
            <a:r>
              <a:rPr lang="en-US" sz="2400" dirty="0"/>
              <a:t> </a:t>
            </a:r>
            <a:r>
              <a:rPr lang="en-US" sz="2400" dirty="0" err="1"/>
              <a:t>Forças</a:t>
            </a:r>
            <a:r>
              <a:rPr lang="en-US" sz="2400" dirty="0"/>
              <a:t> </a:t>
            </a:r>
            <a:r>
              <a:rPr lang="en-US" sz="2400" dirty="0" err="1"/>
              <a:t>microscópicas</a:t>
            </a:r>
            <a:r>
              <a:rPr lang="en-US" sz="2400" dirty="0"/>
              <a:t> (</a:t>
            </a:r>
            <a:r>
              <a:rPr lang="en-US" sz="2400" dirty="0" err="1"/>
              <a:t>interatômicas</a:t>
            </a:r>
            <a:r>
              <a:rPr lang="en-US" sz="2400" dirty="0"/>
              <a:t> </a:t>
            </a:r>
            <a:r>
              <a:rPr lang="en-US" sz="2400" dirty="0" err="1"/>
              <a:t>ou</a:t>
            </a:r>
            <a:r>
              <a:rPr lang="en-US" sz="2400" dirty="0"/>
              <a:t> </a:t>
            </a:r>
            <a:r>
              <a:rPr lang="en-US" sz="2400" dirty="0" err="1"/>
              <a:t>intermoleculares</a:t>
            </a:r>
            <a:r>
              <a:rPr lang="en-US" sz="2400" dirty="0"/>
              <a:t>)</a:t>
            </a:r>
          </a:p>
          <a:p>
            <a:pPr>
              <a:spcBef>
                <a:spcPct val="50000"/>
              </a:spcBef>
            </a:pPr>
            <a:r>
              <a:rPr lang="en-US" sz="2400" dirty="0"/>
              <a:t>	</a:t>
            </a:r>
            <a:r>
              <a:rPr lang="en-US" sz="2400" i="1" dirty="0"/>
              <a:t>Ex. </a:t>
            </a:r>
            <a:r>
              <a:rPr lang="en-US" sz="2400" i="1" dirty="0" err="1"/>
              <a:t>Soldagem</a:t>
            </a:r>
            <a:r>
              <a:rPr lang="en-US" sz="2400" i="1" dirty="0"/>
              <a:t>, a </a:t>
            </a:r>
            <a:r>
              <a:rPr lang="en-US" sz="2400" i="1" dirty="0" err="1"/>
              <a:t>brasagem</a:t>
            </a:r>
            <a:r>
              <a:rPr lang="en-US" sz="2400" i="1" dirty="0"/>
              <a:t> e a </a:t>
            </a:r>
            <a:r>
              <a:rPr lang="en-US" sz="2400" i="1" dirty="0" err="1"/>
              <a:t>colagem</a:t>
            </a:r>
            <a:r>
              <a:rPr lang="en-US" sz="2400" i="1" dirty="0"/>
              <a:t>.</a:t>
            </a:r>
            <a:endParaRPr lang="en-US" sz="2400" dirty="0"/>
          </a:p>
        </p:txBody>
      </p:sp>
      <p:pic>
        <p:nvPicPr>
          <p:cNvPr id="6"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a:bodyPr>
          <a:lstStyle/>
          <a:p>
            <a:r>
              <a:rPr lang="pt-BR" dirty="0" smtClean="0"/>
              <a:t>Ao </a:t>
            </a:r>
            <a:r>
              <a:rPr lang="pt-BR" dirty="0"/>
              <a:t>lado do </a:t>
            </a:r>
            <a:r>
              <a:rPr lang="pt-BR" dirty="0" smtClean="0"/>
              <a:t>cordão temos </a:t>
            </a:r>
            <a:r>
              <a:rPr lang="pt-BR" dirty="0"/>
              <a:t>uma região que tem sua estrutura e propriedades afetadas pelo calor </a:t>
            </a:r>
            <a:r>
              <a:rPr lang="pt-BR" dirty="0" smtClean="0"/>
              <a:t>e que </a:t>
            </a:r>
            <a:r>
              <a:rPr lang="pt-BR" dirty="0"/>
              <a:t>denominamos zona termicamente afetada. </a:t>
            </a:r>
            <a:endParaRPr lang="pt-BR" dirty="0" smtClean="0"/>
          </a:p>
          <a:p>
            <a:r>
              <a:rPr lang="pt-BR" dirty="0" smtClean="0"/>
              <a:t>Eventualmente </a:t>
            </a:r>
            <a:r>
              <a:rPr lang="pt-BR" dirty="0"/>
              <a:t>podemos </a:t>
            </a:r>
            <a:r>
              <a:rPr lang="pt-BR" dirty="0" smtClean="0"/>
              <a:t>utilizar um </a:t>
            </a:r>
            <a:r>
              <a:rPr lang="pt-BR" dirty="0"/>
              <a:t>suporte na parte inferior da solda, que ajuda a conter o material fundido </a:t>
            </a:r>
            <a:r>
              <a:rPr lang="pt-BR" dirty="0" smtClean="0"/>
              <a:t>na operação </a:t>
            </a:r>
            <a:r>
              <a:rPr lang="pt-BR" dirty="0"/>
              <a:t>de soldagem e que pode ou não ser removido após o término </a:t>
            </a:r>
            <a:r>
              <a:rPr lang="pt-BR" dirty="0" err="1" smtClean="0"/>
              <a:t>dasolda</a:t>
            </a:r>
            <a:r>
              <a:rPr lang="pt-BR" dirty="0"/>
              <a:t>, chamado de mata-junta ou de cobre-junta.</a:t>
            </a:r>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348" y="1357298"/>
            <a:ext cx="7629525"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1214422"/>
            <a:ext cx="8229600" cy="2221678"/>
          </a:xfrm>
        </p:spPr>
        <p:txBody>
          <a:bodyPr>
            <a:noAutofit/>
          </a:bodyPr>
          <a:lstStyle/>
          <a:p>
            <a:r>
              <a:rPr lang="pt-BR" sz="2000" dirty="0"/>
              <a:t>A posição da peça e do eixo da solda determinam a posição </a:t>
            </a:r>
            <a:r>
              <a:rPr lang="pt-BR" sz="2000" dirty="0" smtClean="0"/>
              <a:t>de soldagem.</a:t>
            </a:r>
            <a:br>
              <a:rPr lang="pt-BR" sz="2000" dirty="0" smtClean="0"/>
            </a:br>
            <a:r>
              <a:rPr lang="pt-BR" sz="2000" dirty="0" smtClean="0"/>
              <a:t>Para </a:t>
            </a:r>
            <a:r>
              <a:rPr lang="pt-BR" sz="2000" dirty="0"/>
              <a:t>cada posição e que muitas </a:t>
            </a:r>
            <a:r>
              <a:rPr lang="pt-BR" sz="2000" dirty="0" smtClean="0"/>
              <a:t>vezes não </a:t>
            </a:r>
            <a:r>
              <a:rPr lang="pt-BR" sz="2000" dirty="0"/>
              <a:t>se consegue saber com exatidão a posição de soldagem exata que </a:t>
            </a:r>
            <a:r>
              <a:rPr lang="pt-BR" sz="2000" dirty="0" smtClean="0"/>
              <a:t>foi utilizada.</a:t>
            </a:r>
            <a:br>
              <a:rPr lang="pt-BR" sz="2000" dirty="0" smtClean="0"/>
            </a:br>
            <a:r>
              <a:rPr lang="pt-BR" sz="2000" dirty="0"/>
              <a:t/>
            </a:r>
            <a:br>
              <a:rPr lang="pt-BR" sz="2000" dirty="0"/>
            </a:br>
            <a:r>
              <a:rPr lang="pt-BR" sz="2000" dirty="0"/>
              <a:t>Posições de soldagem para chapas</a:t>
            </a:r>
            <a:r>
              <a:rPr lang="pt-BR" sz="1400" dirty="0"/>
              <a:t/>
            </a:r>
            <a:br>
              <a:rPr lang="pt-BR" sz="1400" dirty="0"/>
            </a:br>
            <a:endParaRPr lang="pt-BR" sz="1400" dirty="0"/>
          </a:p>
        </p:txBody>
      </p:sp>
      <p:sp>
        <p:nvSpPr>
          <p:cNvPr id="3" name="Espaço Reservado para Conteúdo 2"/>
          <p:cNvSpPr>
            <a:spLocks noGrp="1"/>
          </p:cNvSpPr>
          <p:nvPr>
            <p:ph idx="1"/>
          </p:nvPr>
        </p:nvSpPr>
        <p:spPr>
          <a:xfrm>
            <a:off x="457200" y="3212976"/>
            <a:ext cx="8229600" cy="2913187"/>
          </a:xfrm>
        </p:spPr>
        <p:txBody>
          <a:bodyPr/>
          <a:lstStyle/>
          <a:p>
            <a:endParaRPr lang="pt-B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3290524"/>
            <a:ext cx="7943850" cy="23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Posições de soldagem para tubos</a:t>
            </a:r>
            <a:br>
              <a:rPr lang="pt-BR" dirty="0"/>
            </a:br>
            <a:endParaRPr lang="pt-BR" dirty="0"/>
          </a:p>
        </p:txBody>
      </p:sp>
      <p:sp>
        <p:nvSpPr>
          <p:cNvPr id="3" name="Espaço Reservado para Conteúdo 2"/>
          <p:cNvSpPr>
            <a:spLocks noGrp="1"/>
          </p:cNvSpPr>
          <p:nvPr>
            <p:ph idx="1"/>
          </p:nvPr>
        </p:nvSpPr>
        <p:spPr/>
        <p:txBody>
          <a:bodyPr/>
          <a:lstStyle/>
          <a:p>
            <a:r>
              <a:rPr lang="pt-BR" dirty="0" smtClean="0"/>
              <a:t>Posição de Soldagem para Tubos</a:t>
            </a:r>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77" y="2492896"/>
            <a:ext cx="8789987"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857232"/>
            <a:ext cx="8229600" cy="5670652"/>
          </a:xfrm>
        </p:spPr>
        <p:txBody>
          <a:bodyPr>
            <a:normAutofit/>
          </a:bodyPr>
          <a:lstStyle/>
          <a:p>
            <a:r>
              <a:rPr lang="pt-BR" sz="3600" dirty="0" smtClean="0"/>
              <a:t>                  SIMBOLOGIA </a:t>
            </a:r>
            <a:r>
              <a:rPr lang="pt-BR" sz="3600" dirty="0"/>
              <a:t>DE </a:t>
            </a:r>
            <a:r>
              <a:rPr lang="pt-BR" sz="3600" dirty="0" smtClean="0"/>
              <a:t>SOLDAGEM</a:t>
            </a:r>
            <a:br>
              <a:rPr lang="pt-BR" sz="3600" dirty="0" smtClean="0"/>
            </a:br>
            <a:r>
              <a:rPr lang="pt-BR" sz="3600" dirty="0"/>
              <a:t/>
            </a:r>
            <a:br>
              <a:rPr lang="pt-BR" sz="3600" dirty="0"/>
            </a:br>
            <a:r>
              <a:rPr lang="pt-BR" sz="3600" dirty="0"/>
              <a:t>Em soldagem utilizamos uma série de números, sinais e símbolos que</a:t>
            </a:r>
            <a:br>
              <a:rPr lang="pt-BR" sz="3600" dirty="0"/>
            </a:br>
            <a:r>
              <a:rPr lang="pt-BR" sz="3600" dirty="0"/>
              <a:t>representam a forma do cordão de solda, processo utilizado, </a:t>
            </a:r>
            <a:r>
              <a:rPr lang="pt-BR" sz="3600" dirty="0" smtClean="0"/>
              <a:t>dimensões, acabamento</a:t>
            </a:r>
            <a:r>
              <a:rPr lang="pt-BR" sz="3600" dirty="0"/>
              <a:t>, tipos de chanfro, etc.., os quais permitem maior rapidez </a:t>
            </a:r>
            <a:r>
              <a:rPr lang="pt-BR" sz="3600" dirty="0" smtClean="0"/>
              <a:t>na confecção </a:t>
            </a:r>
            <a:r>
              <a:rPr lang="pt-BR" sz="3600" dirty="0"/>
              <a:t>de projetos e evitam erros de interpretação. </a:t>
            </a:r>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14348" y="1071546"/>
            <a:ext cx="8229600" cy="5099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64" y="428604"/>
            <a:ext cx="5800708" cy="1143000"/>
          </a:xfrm>
        </p:spPr>
        <p:txBody>
          <a:bodyPr>
            <a:normAutofit fontScale="90000"/>
          </a:bodyPr>
          <a:lstStyle/>
          <a:p>
            <a:r>
              <a:rPr lang="pt-BR" dirty="0" smtClean="0"/>
              <a:t>Acima </a:t>
            </a:r>
            <a:r>
              <a:rPr lang="pt-BR" dirty="0"/>
              <a:t>temos alguns tipos básicos de solda e seus símbolos</a:t>
            </a:r>
          </a:p>
        </p:txBody>
      </p:sp>
      <p:sp>
        <p:nvSpPr>
          <p:cNvPr id="3" name="Espaço Reservado para Conteúdo 2"/>
          <p:cNvSpPr>
            <a:spLocks noGrp="1"/>
          </p:cNvSpPr>
          <p:nvPr>
            <p:ph idx="1"/>
          </p:nvPr>
        </p:nvSpPr>
        <p:spPr>
          <a:xfrm>
            <a:off x="457200" y="2357430"/>
            <a:ext cx="8229600" cy="3768733"/>
          </a:xfrm>
        </p:spPr>
        <p:txBody>
          <a:bodyPr/>
          <a:lstStyle/>
          <a:p>
            <a:endParaRPr lang="pt-B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472" y="2357430"/>
            <a:ext cx="7839075" cy="3570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13" y="385763"/>
            <a:ext cx="9094787" cy="608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04913" y="85725"/>
            <a:ext cx="6734175" cy="668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4678" y="274638"/>
            <a:ext cx="5472122" cy="1368412"/>
          </a:xfrm>
        </p:spPr>
        <p:txBody>
          <a:bodyPr>
            <a:normAutofit fontScale="90000"/>
          </a:bodyPr>
          <a:lstStyle/>
          <a:p>
            <a:r>
              <a:rPr lang="pt-BR" sz="1800" dirty="0" smtClean="0"/>
              <a:t/>
            </a:r>
            <a:br>
              <a:rPr lang="pt-BR" sz="1800" dirty="0" smtClean="0"/>
            </a:br>
            <a:r>
              <a:rPr lang="pt-BR" sz="1800" dirty="0"/>
              <a:t/>
            </a:r>
            <a:br>
              <a:rPr lang="pt-BR" sz="1800" dirty="0"/>
            </a:br>
            <a:r>
              <a:rPr lang="pt-BR" sz="2700" dirty="0" smtClean="0"/>
              <a:t/>
            </a:r>
            <a:br>
              <a:rPr lang="pt-BR" sz="2700" dirty="0" smtClean="0"/>
            </a:br>
            <a:r>
              <a:rPr lang="pt-BR" sz="2700" dirty="0" smtClean="0"/>
              <a:t>EXEMPLOS </a:t>
            </a:r>
            <a:r>
              <a:rPr lang="pt-BR" sz="2700" dirty="0"/>
              <a:t>DE SOLDAS EM CHANFRO E </a:t>
            </a:r>
            <a:r>
              <a:rPr lang="pt-BR" sz="2700" dirty="0" smtClean="0"/>
              <a:t>SEUS SÍMBOLOS</a:t>
            </a:r>
            <a:r>
              <a:rPr lang="pt-BR" sz="2700" dirty="0"/>
              <a:t/>
            </a:r>
            <a:br>
              <a:rPr lang="pt-BR" sz="2700" dirty="0"/>
            </a:br>
            <a:endParaRPr lang="pt-BR" sz="27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1538" y="2071678"/>
            <a:ext cx="6715125"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srcRect/>
          <a:stretch>
            <a:fillRect/>
          </a:stretch>
        </p:blipFill>
        <p:spPr bwMode="auto">
          <a:xfrm>
            <a:off x="642910" y="285728"/>
            <a:ext cx="2542252" cy="1109568"/>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a:t>Soldagem</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i="1" dirty="0" smtClean="0"/>
              <a:t>A </a:t>
            </a:r>
            <a:r>
              <a:rPr lang="pt-BR" i="1" dirty="0"/>
              <a:t>soldagem é sem dúvida alguma o meio mais barato, importante e versátil de união entre os materiais após os anos 30, quando utilizava-se rebites.</a:t>
            </a:r>
            <a:endParaRPr lang="pt-BR" dirty="0"/>
          </a:p>
          <a:p>
            <a:r>
              <a:rPr lang="pt-BR" i="1" dirty="0"/>
              <a:t> Sua importância caracteriza-se pelo fato de unir todos os metais comerciais, de ser aplicado em qualquer local, por propiciar </a:t>
            </a:r>
            <a:r>
              <a:rPr lang="pt-BR" i="1" dirty="0">
                <a:solidFill>
                  <a:srgbClr val="FF0000"/>
                </a:solidFill>
              </a:rPr>
              <a:t>flexibilidade de projeto</a:t>
            </a:r>
            <a:r>
              <a:rPr lang="pt-BR" i="1" dirty="0"/>
              <a:t>, </a:t>
            </a:r>
            <a:r>
              <a:rPr lang="pt-BR" i="1" dirty="0">
                <a:solidFill>
                  <a:srgbClr val="FF0000"/>
                </a:solidFill>
              </a:rPr>
              <a:t>reduzir custos de produção </a:t>
            </a:r>
            <a:r>
              <a:rPr lang="pt-BR" i="1" dirty="0"/>
              <a:t>e fabricação e pela facilidade em ser </a:t>
            </a:r>
            <a:r>
              <a:rPr lang="pt-BR" i="1" dirty="0">
                <a:solidFill>
                  <a:srgbClr val="FF0000"/>
                </a:solidFill>
              </a:rPr>
              <a:t>utilizado em recuperação </a:t>
            </a:r>
            <a:r>
              <a:rPr lang="pt-BR" i="1" dirty="0"/>
              <a:t>e manutenção de manufaturados.</a:t>
            </a:r>
            <a:endParaRPr lang="pt-BR" dirty="0"/>
          </a:p>
          <a:p>
            <a:pPr>
              <a:buNone/>
            </a:pPr>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481232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7663" y="1968500"/>
            <a:ext cx="8447087" cy="292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2938" y="2262188"/>
            <a:ext cx="7858125" cy="233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14546" y="428604"/>
            <a:ext cx="6553200" cy="623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3042" y="1285860"/>
            <a:ext cx="6534150" cy="523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5852" y="1500174"/>
            <a:ext cx="7219954" cy="5133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0232" y="857232"/>
            <a:ext cx="6638304" cy="5581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251437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8183880" cy="1051560"/>
          </a:xfrm>
        </p:spPr>
        <p:txBody>
          <a:bodyPr>
            <a:normAutofit fontScale="90000"/>
          </a:bodyPr>
          <a:lstStyle/>
          <a:p>
            <a:r>
              <a:rPr lang="pt-BR" i="1" dirty="0"/>
              <a:t>SEGURANÇA EM SOLDAGEM</a:t>
            </a:r>
            <a:r>
              <a:rPr lang="pt-BR" dirty="0"/>
              <a:t/>
            </a:r>
            <a:br>
              <a:rPr lang="pt-BR" dirty="0"/>
            </a:br>
            <a:endParaRPr lang="pt-BR" dirty="0"/>
          </a:p>
        </p:txBody>
      </p:sp>
      <p:sp>
        <p:nvSpPr>
          <p:cNvPr id="3" name="Espaço Reservado para Conteúdo 2"/>
          <p:cNvSpPr>
            <a:spLocks noGrp="1"/>
          </p:cNvSpPr>
          <p:nvPr>
            <p:ph idx="1"/>
          </p:nvPr>
        </p:nvSpPr>
        <p:spPr>
          <a:xfrm>
            <a:off x="467544" y="1628800"/>
            <a:ext cx="8183880" cy="4187952"/>
          </a:xfrm>
        </p:spPr>
        <p:txBody>
          <a:bodyPr>
            <a:normAutofit/>
          </a:bodyPr>
          <a:lstStyle/>
          <a:p>
            <a:r>
              <a:rPr lang="pt-BR" i="1" dirty="0" smtClean="0"/>
              <a:t>Os </a:t>
            </a:r>
            <a:r>
              <a:rPr lang="pt-BR" i="1" dirty="0"/>
              <a:t>acidentes na soldagem são causados principalmente pela falta de atenção, pelo uso incorreto ou o não uso do EPI (Equipamento de Proteção Individual), por todos os envolvidos no processo.</a:t>
            </a:r>
            <a:endParaRPr lang="pt-BR" dirty="0"/>
          </a:p>
          <a:p>
            <a:r>
              <a:rPr lang="pt-BR" i="1" dirty="0"/>
              <a:t> Assim para evitar que eles aconteçam devemos ter total conhecimento da forma de utilização do equipamento.</a:t>
            </a:r>
            <a:endParaRPr lang="pt-BR" dirty="0"/>
          </a:p>
          <a:p>
            <a:endParaRPr lang="pt-BR" dirty="0"/>
          </a:p>
        </p:txBody>
      </p:sp>
    </p:spTree>
    <p:extLst>
      <p:ext uri="{BB962C8B-B14F-4D97-AF65-F5344CB8AC3E}">
        <p14:creationId xmlns:p14="http://schemas.microsoft.com/office/powerpoint/2010/main" xmlns="" val="23010147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i="1" dirty="0"/>
              <a:t>CHOQUES ELÉTRICOS:</a:t>
            </a:r>
            <a:r>
              <a:rPr lang="pt-BR" dirty="0"/>
              <a:t/>
            </a:r>
            <a:br>
              <a:rPr lang="pt-BR" dirty="0"/>
            </a:br>
            <a:endParaRPr lang="pt-BR" dirty="0"/>
          </a:p>
        </p:txBody>
      </p:sp>
      <p:sp>
        <p:nvSpPr>
          <p:cNvPr id="3" name="Espaço Reservado para Conteúdo 2"/>
          <p:cNvSpPr>
            <a:spLocks noGrp="1"/>
          </p:cNvSpPr>
          <p:nvPr>
            <p:ph idx="1"/>
          </p:nvPr>
        </p:nvSpPr>
        <p:spPr/>
        <p:txBody>
          <a:bodyPr>
            <a:normAutofit fontScale="92500" lnSpcReduction="20000"/>
          </a:bodyPr>
          <a:lstStyle/>
          <a:p>
            <a:r>
              <a:rPr lang="pt-BR" i="1" dirty="0" smtClean="0"/>
              <a:t>Instalações </a:t>
            </a:r>
            <a:r>
              <a:rPr lang="pt-BR" i="1" dirty="0"/>
              <a:t>elétricas inadequadas, aterramento incorreto, assim como operação incorreta  do equipamento são as fontes mais comuns de acidentes.</a:t>
            </a:r>
            <a:endParaRPr lang="pt-BR" dirty="0"/>
          </a:p>
          <a:p>
            <a:r>
              <a:rPr lang="pt-BR" i="1" dirty="0"/>
              <a:t> Nunca entre em contato com partes energizadas do equipamento de solda caso não esteja devidamente aterrado, como a rede de alimentação elétrica, o cabo de entrada, os cabos de soldagem, porta eletrodo, pistola ou tocha de soldar, terminais de saída da máquina e a peça a ser soldada.</a:t>
            </a:r>
            <a:endParaRPr lang="pt-BR" dirty="0"/>
          </a:p>
          <a:p>
            <a:endParaRPr lang="pt-BR" dirty="0"/>
          </a:p>
        </p:txBody>
      </p:sp>
    </p:spTree>
    <p:extLst>
      <p:ext uri="{BB962C8B-B14F-4D97-AF65-F5344CB8AC3E}">
        <p14:creationId xmlns:p14="http://schemas.microsoft.com/office/powerpoint/2010/main" xmlns="" val="75351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i="1" dirty="0"/>
              <a:t>CHOQUES ELÉTRICOS:</a:t>
            </a:r>
            <a:r>
              <a:rPr lang="pt-BR" dirty="0"/>
              <a:t/>
            </a:r>
            <a:br>
              <a:rPr lang="pt-BR" dirty="0"/>
            </a:br>
            <a:endParaRPr lang="pt-BR" dirty="0"/>
          </a:p>
        </p:txBody>
      </p:sp>
      <p:sp>
        <p:nvSpPr>
          <p:cNvPr id="3" name="Espaço Reservado para Conteúdo 2"/>
          <p:cNvSpPr>
            <a:spLocks noGrp="1"/>
          </p:cNvSpPr>
          <p:nvPr>
            <p:ph idx="1"/>
          </p:nvPr>
        </p:nvSpPr>
        <p:spPr/>
        <p:txBody>
          <a:bodyPr>
            <a:normAutofit fontScale="85000" lnSpcReduction="10000"/>
          </a:bodyPr>
          <a:lstStyle/>
          <a:p>
            <a:r>
              <a:rPr lang="pt-BR" i="1" dirty="0" smtClean="0"/>
              <a:t>Ao </a:t>
            </a:r>
            <a:r>
              <a:rPr lang="pt-BR" i="1" dirty="0"/>
              <a:t>soldar é recomendado não utilizar acessórios ou objetos metálicos, como anéis, relógios, colares e outros itens metálicos, pois estes em contato com partes energizadas podem provocar acidentes.</a:t>
            </a:r>
            <a:endParaRPr lang="pt-BR" dirty="0"/>
          </a:p>
          <a:p>
            <a:r>
              <a:rPr lang="pt-BR" i="1" dirty="0"/>
              <a:t> Não manusear o equipamento de solda em local com piso molhado.</a:t>
            </a:r>
            <a:endParaRPr lang="pt-BR" dirty="0"/>
          </a:p>
          <a:p>
            <a:r>
              <a:rPr lang="pt-BR" i="1" dirty="0"/>
              <a:t> Pessoas portadoras de marca-passo devem consultar um médico antes de permanecerem próximas a áreas de soldagem, pois os campos eletromagnéticos ou as radiações podem interferir no funcionamento do aparelho.</a:t>
            </a:r>
            <a:endParaRPr lang="pt-BR" dirty="0"/>
          </a:p>
          <a:p>
            <a:endParaRPr lang="pt-BR" dirty="0"/>
          </a:p>
        </p:txBody>
      </p:sp>
    </p:spTree>
    <p:extLst>
      <p:ext uri="{BB962C8B-B14F-4D97-AF65-F5344CB8AC3E}">
        <p14:creationId xmlns:p14="http://schemas.microsoft.com/office/powerpoint/2010/main" xmlns="" val="75351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i="1" dirty="0"/>
              <a:t>Proteção dos olhos:</a:t>
            </a: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i="1" dirty="0" smtClean="0"/>
              <a:t>Arcos </a:t>
            </a:r>
            <a:r>
              <a:rPr lang="pt-BR" i="1" dirty="0"/>
              <a:t>elétricos produzidos na soldagem emitem raios ultravioletas e infravermelhos. Longas exposições a estes raios provocam danos permanentes à vista ou às lentes de contato.</a:t>
            </a:r>
            <a:endParaRPr lang="pt-BR" dirty="0"/>
          </a:p>
          <a:p>
            <a:r>
              <a:rPr lang="pt-BR" i="1" dirty="0"/>
              <a:t> É obrigatório o uso de máscara ou óculos de proteção com lentes adequadas ao tipo da soldagem.</a:t>
            </a:r>
            <a:endParaRPr lang="pt-BR" dirty="0"/>
          </a:p>
          <a:p>
            <a:endParaRPr lang="pt-BR" dirty="0"/>
          </a:p>
        </p:txBody>
      </p:sp>
    </p:spTree>
    <p:extLst>
      <p:ext uri="{BB962C8B-B14F-4D97-AF65-F5344CB8AC3E}">
        <p14:creationId xmlns:p14="http://schemas.microsoft.com/office/powerpoint/2010/main" xmlns="" val="3052315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a:t>Soldagem</a:t>
            </a:r>
            <a:endParaRPr lang="pt-BR" dirty="0"/>
          </a:p>
        </p:txBody>
      </p:sp>
      <p:sp>
        <p:nvSpPr>
          <p:cNvPr id="3" name="Espaço Reservado para Conteúdo 2"/>
          <p:cNvSpPr>
            <a:spLocks noGrp="1"/>
          </p:cNvSpPr>
          <p:nvPr>
            <p:ph idx="1"/>
          </p:nvPr>
        </p:nvSpPr>
        <p:spPr/>
        <p:txBody>
          <a:bodyPr>
            <a:normAutofit/>
          </a:bodyPr>
          <a:lstStyle/>
          <a:p>
            <a:r>
              <a:rPr lang="pt-BR" i="1" dirty="0" smtClean="0"/>
              <a:t>O </a:t>
            </a:r>
            <a:r>
              <a:rPr lang="pt-BR" i="1" dirty="0"/>
              <a:t>campo de aplicação de soldagem é praticamente irrestrito. Assim sendo, sua aplicação pode variar desde a viabilização de uma </a:t>
            </a:r>
            <a:r>
              <a:rPr lang="pt-BR" i="1" dirty="0">
                <a:solidFill>
                  <a:srgbClr val="FF0000"/>
                </a:solidFill>
              </a:rPr>
              <a:t>cadeira com armação metálica </a:t>
            </a:r>
            <a:r>
              <a:rPr lang="pt-BR" i="1" dirty="0"/>
              <a:t>, até </a:t>
            </a:r>
            <a:r>
              <a:rPr lang="pt-BR" i="1" dirty="0" smtClean="0"/>
              <a:t>estruturas complexas </a:t>
            </a:r>
            <a:r>
              <a:rPr lang="pt-BR" i="1" dirty="0"/>
              <a:t>que seriam inviáveis sem o conhecimento da soldagem.</a:t>
            </a:r>
            <a:endParaRPr lang="pt-BR" dirty="0"/>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4286248" y="4653561"/>
            <a:ext cx="4514859" cy="1971089"/>
          </a:xfrm>
          <a:prstGeom prst="rect">
            <a:avLst/>
          </a:prstGeom>
          <a:noFill/>
          <a:ln w="9525">
            <a:noFill/>
            <a:miter lim="800000"/>
            <a:headEnd/>
            <a:tailEnd/>
          </a:ln>
          <a:effectLst/>
        </p:spPr>
      </p:pic>
    </p:spTree>
    <p:extLst>
      <p:ext uri="{BB962C8B-B14F-4D97-AF65-F5344CB8AC3E}">
        <p14:creationId xmlns:p14="http://schemas.microsoft.com/office/powerpoint/2010/main" xmlns="" val="481232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i="1" dirty="0"/>
              <a:t>Proteção da pele:</a:t>
            </a:r>
            <a:r>
              <a:rPr lang="pt-BR" dirty="0"/>
              <a:t/>
            </a:r>
            <a:br>
              <a:rPr lang="pt-BR" dirty="0"/>
            </a:br>
            <a:endParaRPr lang="pt-BR" dirty="0"/>
          </a:p>
        </p:txBody>
      </p:sp>
      <p:sp>
        <p:nvSpPr>
          <p:cNvPr id="3" name="Espaço Reservado para Conteúdo 2"/>
          <p:cNvSpPr>
            <a:spLocks noGrp="1"/>
          </p:cNvSpPr>
          <p:nvPr>
            <p:ph idx="1"/>
          </p:nvPr>
        </p:nvSpPr>
        <p:spPr/>
        <p:txBody>
          <a:bodyPr>
            <a:normAutofit lnSpcReduction="10000"/>
          </a:bodyPr>
          <a:lstStyle/>
          <a:p>
            <a:r>
              <a:rPr lang="pt-BR" i="1" dirty="0" smtClean="0"/>
              <a:t>Os </a:t>
            </a:r>
            <a:r>
              <a:rPr lang="pt-BR" i="1" dirty="0"/>
              <a:t>raios ultravioleta e infravermelho emitidos pelo arco elétrico provocam queimadura na pela da mesma maneira que o Sol, porém mais rápida e intensamente. Os respingos de solda, as fagulhas outros riscos eminentes de queimadura.</a:t>
            </a:r>
            <a:endParaRPr lang="pt-BR" dirty="0"/>
          </a:p>
          <a:p>
            <a:r>
              <a:rPr lang="pt-BR" i="1" dirty="0"/>
              <a:t> É obrigatório o uso de avental de raspa, luva de raspa, calça de preferência “jeans”, sapato ou bota de couro.</a:t>
            </a:r>
            <a:endParaRPr lang="pt-BR" dirty="0"/>
          </a:p>
          <a:p>
            <a:endParaRPr lang="pt-BR" dirty="0"/>
          </a:p>
        </p:txBody>
      </p:sp>
    </p:spTree>
    <p:extLst>
      <p:ext uri="{BB962C8B-B14F-4D97-AF65-F5344CB8AC3E}">
        <p14:creationId xmlns:p14="http://schemas.microsoft.com/office/powerpoint/2010/main" xmlns="" val="2126493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457200" y="1600200"/>
            <a:ext cx="8229600" cy="5114948"/>
          </a:xfrm>
        </p:spPr>
        <p:txBody>
          <a:bodyPr>
            <a:normAutofit fontScale="40000" lnSpcReduction="20000"/>
          </a:bodyPr>
          <a:lstStyle/>
          <a:p>
            <a:r>
              <a:rPr lang="pt-BR" sz="6700" i="1" dirty="0" smtClean="0"/>
              <a:t>É possível avaliar </a:t>
            </a:r>
            <a:r>
              <a:rPr lang="pt-BR" sz="6700" i="1" dirty="0"/>
              <a:t>o nível de desenvolvimento industrial de um país através do processo de soldagem mais </a:t>
            </a:r>
            <a:r>
              <a:rPr lang="pt-BR" sz="6700" i="1" dirty="0" smtClean="0"/>
              <a:t>frequentemente utilizado, ou seja </a:t>
            </a:r>
            <a:r>
              <a:rPr lang="pt-BR" sz="6700" i="1" dirty="0"/>
              <a:t>se usamos mais o processo de soldagem eletrodo revestido estará indicando um atraso tecnológico tendo em vista que países como E.U.A e Japão usam em seus </a:t>
            </a:r>
            <a:r>
              <a:rPr lang="pt-BR" sz="6700" i="1" dirty="0" err="1"/>
              <a:t>pólos</a:t>
            </a:r>
            <a:r>
              <a:rPr lang="pt-BR" sz="6700" i="1" dirty="0"/>
              <a:t> industrias mais o processo arame tubular e outros até mais modernos que já utilizam máquinas eletrônicas </a:t>
            </a:r>
            <a:r>
              <a:rPr lang="pt-BR" sz="6700" i="1" dirty="0" smtClean="0"/>
              <a:t>intercambiáveis, </a:t>
            </a:r>
            <a:r>
              <a:rPr lang="pt-BR" sz="6700" i="1" dirty="0"/>
              <a:t>que geram mais produtividade e uma melhor qualidade. </a:t>
            </a:r>
            <a:endParaRPr lang="pt-BR" sz="6700" i="1" dirty="0" smtClean="0"/>
          </a:p>
          <a:p>
            <a:r>
              <a:rPr lang="pt-BR" sz="6700" i="1" dirty="0" smtClean="0"/>
              <a:t>Diante </a:t>
            </a:r>
            <a:r>
              <a:rPr lang="pt-BR" sz="6700" i="1" dirty="0"/>
              <a:t>de tal situação a indústria brasileira que já avançou muito nas últimas décadas tem que cada vez </a:t>
            </a:r>
            <a:r>
              <a:rPr lang="pt-BR" sz="6700" i="1" dirty="0" smtClean="0"/>
              <a:t>mais procurar </a:t>
            </a:r>
            <a:r>
              <a:rPr lang="pt-BR" sz="6700" i="1" dirty="0"/>
              <a:t>avançar no setor primordial da fabricação à soldagem</a:t>
            </a:r>
          </a:p>
          <a:p>
            <a:endParaRPr lang="pt-BR" dirty="0"/>
          </a:p>
        </p:txBody>
      </p:sp>
    </p:spTree>
    <p:extLst>
      <p:ext uri="{BB962C8B-B14F-4D97-AF65-F5344CB8AC3E}">
        <p14:creationId xmlns:p14="http://schemas.microsoft.com/office/powerpoint/2010/main" xmlns="" val="2126493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502920" y="530352"/>
            <a:ext cx="8183880" cy="5778968"/>
          </a:xfrm>
        </p:spPr>
        <p:txBody>
          <a:bodyPr>
            <a:normAutofit fontScale="55000" lnSpcReduction="20000"/>
          </a:bodyPr>
          <a:lstStyle/>
          <a:p>
            <a:r>
              <a:rPr lang="pt-BR" i="1" dirty="0"/>
              <a:t>Bibliografia</a:t>
            </a:r>
            <a:endParaRPr lang="pt-BR" dirty="0"/>
          </a:p>
          <a:p>
            <a:r>
              <a:rPr lang="pt-BR" i="1" dirty="0"/>
              <a:t> </a:t>
            </a:r>
            <a:endParaRPr lang="pt-BR" dirty="0"/>
          </a:p>
          <a:p>
            <a:r>
              <a:rPr lang="pt-BR" i="1" dirty="0"/>
              <a:t>*SOLDAGEM &amp; TÉCNICAS CONEXAS: PROCESSOS - Ivan Guerra Machado – Editora </a:t>
            </a:r>
            <a:r>
              <a:rPr lang="pt-BR" i="1" dirty="0" err="1"/>
              <a:t>Pallotti</a:t>
            </a:r>
            <a:r>
              <a:rPr lang="pt-BR" i="1" dirty="0"/>
              <a:t>;</a:t>
            </a:r>
            <a:endParaRPr lang="pt-BR" dirty="0"/>
          </a:p>
          <a:p>
            <a:r>
              <a:rPr lang="pt-BR" i="1" dirty="0"/>
              <a:t> </a:t>
            </a:r>
            <a:endParaRPr lang="pt-BR" dirty="0"/>
          </a:p>
          <a:p>
            <a:r>
              <a:rPr lang="pt-BR" i="1" dirty="0"/>
              <a:t>*SOLDAGEM – TÉCNICAS, TREINAMENTO E DICAS – Salvador Hoffmann – Editora Sagra-DC </a:t>
            </a:r>
            <a:r>
              <a:rPr lang="pt-BR" i="1" dirty="0" err="1"/>
              <a:t>Luzzatto</a:t>
            </a:r>
            <a:endParaRPr lang="pt-BR" dirty="0"/>
          </a:p>
          <a:p>
            <a:r>
              <a:rPr lang="pt-BR" i="1" dirty="0"/>
              <a:t> </a:t>
            </a:r>
            <a:endParaRPr lang="pt-BR" dirty="0"/>
          </a:p>
          <a:p>
            <a:r>
              <a:rPr lang="pt-BR" i="1" dirty="0"/>
              <a:t>*TELECURSO 2000 - PROFISSIONALIZANTE – MECÂNICA – PROCESSOS DE FABRICAÇÃO VOLUME 1</a:t>
            </a:r>
            <a:endParaRPr lang="pt-BR" dirty="0"/>
          </a:p>
          <a:p>
            <a:r>
              <a:rPr lang="pt-BR" i="1" dirty="0"/>
              <a:t> </a:t>
            </a:r>
            <a:endParaRPr lang="pt-BR" dirty="0"/>
          </a:p>
          <a:p>
            <a:r>
              <a:rPr lang="pt-BR" i="1" dirty="0"/>
              <a:t>*MANUAL DE SOLDA ELÉTRICA – H. A. BUZZONI – Editora </a:t>
            </a:r>
            <a:r>
              <a:rPr lang="pt-BR" i="1" dirty="0" err="1"/>
              <a:t>Tecnoprint</a:t>
            </a:r>
            <a:r>
              <a:rPr lang="pt-BR" i="1" dirty="0"/>
              <a:t> S.A.</a:t>
            </a:r>
            <a:endParaRPr lang="pt-BR" dirty="0"/>
          </a:p>
          <a:p>
            <a:r>
              <a:rPr lang="pt-BR" i="1" dirty="0"/>
              <a:t> </a:t>
            </a:r>
            <a:endParaRPr lang="pt-BR" dirty="0"/>
          </a:p>
          <a:p>
            <a:r>
              <a:rPr lang="pt-BR" i="1" dirty="0"/>
              <a:t>*INSPETOR DE SOLDAGEM. – Fundação Brasileira de Tecnologia de Soldagem</a:t>
            </a:r>
            <a:endParaRPr lang="pt-BR" dirty="0"/>
          </a:p>
          <a:p>
            <a:r>
              <a:rPr lang="pt-BR" i="1" dirty="0"/>
              <a:t> </a:t>
            </a:r>
            <a:endParaRPr lang="pt-BR" dirty="0"/>
          </a:p>
          <a:p>
            <a:r>
              <a:rPr lang="pt-BR" i="1" dirty="0"/>
              <a:t>Sites:</a:t>
            </a:r>
            <a:endParaRPr lang="pt-BR" dirty="0"/>
          </a:p>
          <a:p>
            <a:r>
              <a:rPr lang="pt-BR" i="1" dirty="0"/>
              <a:t>www.demet.ufmg.br</a:t>
            </a:r>
            <a:endParaRPr lang="pt-BR" dirty="0"/>
          </a:p>
          <a:p>
            <a:r>
              <a:rPr lang="pt-BR" i="1" dirty="0"/>
              <a:t>http://www.oxigenio.com/oxi/dbc/educacional_seguranca_basica_na_soldagem.htm</a:t>
            </a:r>
            <a:endParaRPr lang="pt-BR" dirty="0"/>
          </a:p>
          <a:p>
            <a:endParaRPr lang="pt-BR" dirty="0"/>
          </a:p>
        </p:txBody>
      </p:sp>
    </p:spTree>
    <p:extLst>
      <p:ext uri="{BB962C8B-B14F-4D97-AF65-F5344CB8AC3E}">
        <p14:creationId xmlns:p14="http://schemas.microsoft.com/office/powerpoint/2010/main" xmlns="" val="229642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714612" y="274638"/>
            <a:ext cx="5972188" cy="1143000"/>
          </a:xfrm>
        </p:spPr>
        <p:txBody>
          <a:bodyPr/>
          <a:lstStyle/>
          <a:p>
            <a:r>
              <a:rPr lang="en-US" dirty="0" err="1"/>
              <a:t>Definição</a:t>
            </a:r>
            <a:r>
              <a:rPr lang="en-US" dirty="0"/>
              <a:t> de </a:t>
            </a:r>
            <a:r>
              <a:rPr lang="en-US" dirty="0" err="1"/>
              <a:t>Soldagem</a:t>
            </a:r>
            <a:endParaRPr lang="en-US" dirty="0"/>
          </a:p>
        </p:txBody>
      </p:sp>
      <p:sp>
        <p:nvSpPr>
          <p:cNvPr id="67587" name="Rectangle 3"/>
          <p:cNvSpPr>
            <a:spLocks noGrp="1" noChangeArrowheads="1"/>
          </p:cNvSpPr>
          <p:nvPr>
            <p:ph type="body" idx="1"/>
          </p:nvPr>
        </p:nvSpPr>
        <p:spPr/>
        <p:txBody>
          <a:bodyPr>
            <a:normAutofit/>
          </a:bodyPr>
          <a:lstStyle/>
          <a:p>
            <a:pPr>
              <a:buFontTx/>
              <a:buChar char="-"/>
            </a:pPr>
            <a:r>
              <a:rPr lang="en-US" dirty="0"/>
              <a:t> </a:t>
            </a:r>
            <a:r>
              <a:rPr lang="en-US" dirty="0" err="1"/>
              <a:t>Processo</a:t>
            </a:r>
            <a:r>
              <a:rPr lang="en-US" dirty="0"/>
              <a:t> de </a:t>
            </a:r>
            <a:r>
              <a:rPr lang="en-US" dirty="0" err="1"/>
              <a:t>junção</a:t>
            </a:r>
            <a:r>
              <a:rPr lang="en-US" dirty="0"/>
              <a:t> de </a:t>
            </a:r>
            <a:r>
              <a:rPr lang="en-US" dirty="0" err="1"/>
              <a:t>metais</a:t>
            </a:r>
            <a:r>
              <a:rPr lang="en-US" dirty="0"/>
              <a:t> </a:t>
            </a:r>
            <a:r>
              <a:rPr lang="en-US" dirty="0" err="1"/>
              <a:t>por</a:t>
            </a:r>
            <a:r>
              <a:rPr lang="en-US" dirty="0"/>
              <a:t> </a:t>
            </a:r>
            <a:r>
              <a:rPr lang="en-US" dirty="0" err="1"/>
              <a:t>fusão</a:t>
            </a:r>
            <a:endParaRPr lang="en-US" dirty="0"/>
          </a:p>
          <a:p>
            <a:pPr>
              <a:buFontTx/>
              <a:buChar char="-"/>
            </a:pPr>
            <a:endParaRPr lang="en-US" dirty="0"/>
          </a:p>
          <a:p>
            <a:pPr>
              <a:buFontTx/>
              <a:buChar char="-"/>
            </a:pPr>
            <a:r>
              <a:rPr lang="en-US" dirty="0"/>
              <a:t> Visa </a:t>
            </a:r>
            <a:r>
              <a:rPr lang="en-US" dirty="0" err="1"/>
              <a:t>obter</a:t>
            </a:r>
            <a:r>
              <a:rPr lang="en-US" dirty="0"/>
              <a:t> a </a:t>
            </a:r>
            <a:r>
              <a:rPr lang="en-US" dirty="0" err="1"/>
              <a:t>união</a:t>
            </a:r>
            <a:r>
              <a:rPr lang="en-US" dirty="0"/>
              <a:t> de </a:t>
            </a:r>
            <a:r>
              <a:rPr lang="en-US" dirty="0" err="1"/>
              <a:t>duas</a:t>
            </a:r>
            <a:r>
              <a:rPr lang="en-US" dirty="0"/>
              <a:t> </a:t>
            </a:r>
            <a:r>
              <a:rPr lang="en-US" dirty="0" err="1"/>
              <a:t>ou</a:t>
            </a:r>
            <a:r>
              <a:rPr lang="en-US" dirty="0"/>
              <a:t> </a:t>
            </a:r>
            <a:r>
              <a:rPr lang="en-US" dirty="0" err="1"/>
              <a:t>mais</a:t>
            </a:r>
            <a:r>
              <a:rPr lang="en-US" dirty="0"/>
              <a:t> </a:t>
            </a:r>
            <a:r>
              <a:rPr lang="en-US" dirty="0" err="1"/>
              <a:t>peças</a:t>
            </a:r>
            <a:r>
              <a:rPr lang="en-US" dirty="0"/>
              <a:t>, </a:t>
            </a:r>
            <a:r>
              <a:rPr lang="en-US" dirty="0" err="1"/>
              <a:t>mantendo</a:t>
            </a:r>
            <a:r>
              <a:rPr lang="en-US" dirty="0"/>
              <a:t> as </a:t>
            </a:r>
            <a:r>
              <a:rPr lang="en-US" dirty="0" err="1"/>
              <a:t>propriedades</a:t>
            </a:r>
            <a:r>
              <a:rPr lang="en-US" dirty="0"/>
              <a:t> </a:t>
            </a:r>
            <a:r>
              <a:rPr lang="en-US" dirty="0" err="1"/>
              <a:t>físicas</a:t>
            </a:r>
            <a:r>
              <a:rPr lang="en-US" dirty="0"/>
              <a:t>, </a:t>
            </a:r>
            <a:r>
              <a:rPr lang="en-US" dirty="0" err="1"/>
              <a:t>químicas</a:t>
            </a:r>
            <a:r>
              <a:rPr lang="en-US" dirty="0"/>
              <a:t> e </a:t>
            </a:r>
            <a:r>
              <a:rPr lang="en-US" dirty="0" err="1"/>
              <a:t>metalúrgicas</a:t>
            </a:r>
            <a:r>
              <a:rPr lang="en-US" dirty="0"/>
              <a:t> </a:t>
            </a:r>
          </a:p>
          <a:p>
            <a:pPr>
              <a:buFontTx/>
              <a:buChar char="-"/>
            </a:pPr>
            <a:endParaRPr lang="en-US" dirty="0"/>
          </a:p>
          <a:p>
            <a:pPr>
              <a:buFontTx/>
              <a:buChar char="-"/>
            </a:pPr>
            <a:r>
              <a:rPr lang="en-US" dirty="0"/>
              <a:t> Visa </a:t>
            </a:r>
            <a:r>
              <a:rPr lang="en-US" dirty="0" err="1"/>
              <a:t>obter</a:t>
            </a:r>
            <a:r>
              <a:rPr lang="en-US" dirty="0"/>
              <a:t> a </a:t>
            </a:r>
            <a:r>
              <a:rPr lang="en-US" dirty="0" err="1"/>
              <a:t>coalescência</a:t>
            </a:r>
            <a:r>
              <a:rPr lang="en-US" dirty="0"/>
              <a:t> </a:t>
            </a:r>
            <a:r>
              <a:rPr lang="en-US" dirty="0" err="1"/>
              <a:t>localizada</a:t>
            </a:r>
            <a:endParaRPr lang="en-US" dirty="0"/>
          </a:p>
          <a:p>
            <a:pPr>
              <a:buNone/>
            </a:pPr>
            <a:endParaRPr lang="en-US"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5984" y="274638"/>
            <a:ext cx="6400816" cy="1143000"/>
          </a:xfrm>
        </p:spPr>
        <p:txBody>
          <a:bodyPr/>
          <a:lstStyle/>
          <a:p>
            <a:r>
              <a:rPr lang="en-US" dirty="0" err="1"/>
              <a:t>Pequeno</a:t>
            </a:r>
            <a:r>
              <a:rPr lang="en-US" dirty="0"/>
              <a:t> </a:t>
            </a:r>
            <a:r>
              <a:rPr lang="en-US" dirty="0" err="1"/>
              <a:t>Histórico</a:t>
            </a:r>
            <a:endParaRPr lang="en-US" dirty="0"/>
          </a:p>
        </p:txBody>
      </p:sp>
      <p:sp>
        <p:nvSpPr>
          <p:cNvPr id="68611" name="Rectangle 3"/>
          <p:cNvSpPr>
            <a:spLocks noGrp="1" noChangeArrowheads="1"/>
          </p:cNvSpPr>
          <p:nvPr>
            <p:ph type="body" idx="1"/>
          </p:nvPr>
        </p:nvSpPr>
        <p:spPr>
          <a:xfrm>
            <a:off x="428596" y="1428736"/>
            <a:ext cx="8305800" cy="4114800"/>
          </a:xfrm>
        </p:spPr>
        <p:txBody>
          <a:bodyPr>
            <a:normAutofit/>
          </a:bodyPr>
          <a:lstStyle/>
          <a:p>
            <a:pPr>
              <a:buFontTx/>
              <a:buChar char="-"/>
            </a:pPr>
            <a:r>
              <a:rPr lang="en-US" dirty="0"/>
              <a:t> </a:t>
            </a:r>
            <a:r>
              <a:rPr lang="en-US" sz="2400" dirty="0" err="1"/>
              <a:t>Existe</a:t>
            </a:r>
            <a:r>
              <a:rPr lang="en-US" sz="2400" dirty="0"/>
              <a:t> </a:t>
            </a:r>
            <a:r>
              <a:rPr lang="en-US" sz="2400" dirty="0" err="1"/>
              <a:t>indícios</a:t>
            </a:r>
            <a:r>
              <a:rPr lang="en-US" sz="2400" dirty="0"/>
              <a:t> de um </a:t>
            </a:r>
            <a:r>
              <a:rPr lang="en-US" sz="2400" dirty="0" err="1"/>
              <a:t>pingente</a:t>
            </a:r>
            <a:r>
              <a:rPr lang="en-US" sz="2400" dirty="0"/>
              <a:t> </a:t>
            </a:r>
            <a:r>
              <a:rPr lang="en-US" sz="2400" dirty="0" err="1"/>
              <a:t>soldado</a:t>
            </a:r>
            <a:r>
              <a:rPr lang="en-US" sz="2400" dirty="0"/>
              <a:t> </a:t>
            </a:r>
            <a:r>
              <a:rPr lang="en-US" sz="2400" dirty="0" err="1"/>
              <a:t>que</a:t>
            </a:r>
            <a:r>
              <a:rPr lang="en-US" sz="2400" dirty="0"/>
              <a:t> </a:t>
            </a:r>
            <a:r>
              <a:rPr lang="en-US" sz="2400" dirty="0" err="1"/>
              <a:t>foi</a:t>
            </a:r>
            <a:r>
              <a:rPr lang="en-US" sz="2400" dirty="0"/>
              <a:t> </a:t>
            </a:r>
            <a:r>
              <a:rPr lang="en-US" sz="2400" dirty="0" err="1"/>
              <a:t>fabricado</a:t>
            </a:r>
            <a:r>
              <a:rPr lang="en-US" sz="2400" dirty="0"/>
              <a:t> </a:t>
            </a:r>
            <a:r>
              <a:rPr lang="en-US" sz="2400" dirty="0" err="1"/>
              <a:t>na</a:t>
            </a:r>
            <a:r>
              <a:rPr lang="en-US" sz="2400" dirty="0"/>
              <a:t> </a:t>
            </a:r>
            <a:r>
              <a:rPr lang="en-US" sz="2400" dirty="0" err="1"/>
              <a:t>Pérsia</a:t>
            </a:r>
            <a:r>
              <a:rPr lang="en-US" sz="2400" dirty="0"/>
              <a:t>, </a:t>
            </a:r>
            <a:r>
              <a:rPr lang="en-US" sz="2400" dirty="0" err="1"/>
              <a:t>por</a:t>
            </a:r>
            <a:r>
              <a:rPr lang="en-US" sz="2400" dirty="0"/>
              <a:t> </a:t>
            </a:r>
            <a:r>
              <a:rPr lang="en-US" sz="2400" dirty="0" err="1"/>
              <a:t>volta</a:t>
            </a:r>
            <a:r>
              <a:rPr lang="en-US" sz="2400" dirty="0"/>
              <a:t> de 4000 AC.</a:t>
            </a:r>
          </a:p>
          <a:p>
            <a:pPr>
              <a:buFontTx/>
              <a:buChar char="-"/>
            </a:pPr>
            <a:r>
              <a:rPr lang="en-US" sz="2400" dirty="0"/>
              <a:t> Ferro </a:t>
            </a:r>
            <a:r>
              <a:rPr lang="en-US" sz="2400" dirty="0" err="1"/>
              <a:t>produzido</a:t>
            </a:r>
            <a:r>
              <a:rPr lang="en-US" sz="2400" dirty="0"/>
              <a:t> </a:t>
            </a:r>
            <a:r>
              <a:rPr lang="en-US" sz="2400" dirty="0" err="1"/>
              <a:t>por</a:t>
            </a:r>
            <a:r>
              <a:rPr lang="en-US" sz="2400" dirty="0"/>
              <a:t> </a:t>
            </a:r>
            <a:r>
              <a:rPr lang="en-US" sz="2400" dirty="0" err="1"/>
              <a:t>redução</a:t>
            </a:r>
            <a:r>
              <a:rPr lang="en-US" sz="2400" dirty="0"/>
              <a:t> </a:t>
            </a:r>
            <a:r>
              <a:rPr lang="en-US" sz="2400" dirty="0" err="1"/>
              <a:t>direta</a:t>
            </a:r>
            <a:endParaRPr lang="en-US" sz="2400" dirty="0"/>
          </a:p>
          <a:p>
            <a:pPr>
              <a:buFontTx/>
              <a:buChar char="-"/>
            </a:pPr>
            <a:r>
              <a:rPr lang="en-US" sz="2400" dirty="0"/>
              <a:t> A </a:t>
            </a:r>
            <a:r>
              <a:rPr lang="en-US" sz="2400" dirty="0" err="1"/>
              <a:t>soldagem</a:t>
            </a:r>
            <a:r>
              <a:rPr lang="en-US" sz="2400" dirty="0"/>
              <a:t> </a:t>
            </a:r>
            <a:r>
              <a:rPr lang="en-US" sz="2400" dirty="0" err="1"/>
              <a:t>foi</a:t>
            </a:r>
            <a:r>
              <a:rPr lang="en-US" sz="2400" dirty="0"/>
              <a:t> </a:t>
            </a:r>
            <a:r>
              <a:rPr lang="en-US" sz="2400" dirty="0" err="1"/>
              <a:t>usada</a:t>
            </a:r>
            <a:r>
              <a:rPr lang="en-US" sz="2400" dirty="0"/>
              <a:t> </a:t>
            </a:r>
            <a:r>
              <a:rPr lang="en-US" sz="2400" dirty="0" err="1"/>
              <a:t>na</a:t>
            </a:r>
            <a:r>
              <a:rPr lang="en-US" sz="2400" dirty="0"/>
              <a:t> </a:t>
            </a:r>
            <a:r>
              <a:rPr lang="en-US" sz="2400" dirty="0" err="1"/>
              <a:t>antiguidade</a:t>
            </a:r>
            <a:r>
              <a:rPr lang="en-US" sz="2400" dirty="0"/>
              <a:t> e </a:t>
            </a:r>
            <a:r>
              <a:rPr lang="en-US" sz="2400" dirty="0" err="1"/>
              <a:t>na</a:t>
            </a:r>
            <a:r>
              <a:rPr lang="en-US" sz="2400" dirty="0"/>
              <a:t> </a:t>
            </a:r>
            <a:r>
              <a:rPr lang="en-US" sz="2400" dirty="0" err="1"/>
              <a:t>idade</a:t>
            </a:r>
            <a:r>
              <a:rPr lang="en-US" sz="2400" dirty="0"/>
              <a:t> </a:t>
            </a:r>
            <a:r>
              <a:rPr lang="en-US" sz="2400" dirty="0" err="1"/>
              <a:t>média</a:t>
            </a:r>
            <a:endParaRPr lang="en-US" sz="2400" dirty="0"/>
          </a:p>
          <a:p>
            <a:pPr>
              <a:buFontTx/>
              <a:buChar char="-"/>
            </a:pPr>
            <a:r>
              <a:rPr lang="en-US" sz="2400" dirty="0"/>
              <a:t> A </a:t>
            </a:r>
            <a:r>
              <a:rPr lang="en-US" sz="2400" dirty="0" err="1"/>
              <a:t>Soldagem</a:t>
            </a:r>
            <a:r>
              <a:rPr lang="en-US" sz="2400" dirty="0"/>
              <a:t> </a:t>
            </a:r>
            <a:r>
              <a:rPr lang="en-US" sz="2400" dirty="0" err="1"/>
              <a:t>permaneceu</a:t>
            </a:r>
            <a:r>
              <a:rPr lang="en-US" sz="2400" dirty="0"/>
              <a:t> </a:t>
            </a:r>
            <a:r>
              <a:rPr lang="en-US" sz="2400" dirty="0" err="1"/>
              <a:t>como</a:t>
            </a:r>
            <a:r>
              <a:rPr lang="en-US" sz="2400" dirty="0"/>
              <a:t> um </a:t>
            </a:r>
            <a:r>
              <a:rPr lang="en-US" sz="2400" dirty="0" err="1"/>
              <a:t>processo</a:t>
            </a:r>
            <a:r>
              <a:rPr lang="en-US" sz="2400" dirty="0"/>
              <a:t> </a:t>
            </a:r>
            <a:r>
              <a:rPr lang="en-US" sz="2400" dirty="0" err="1"/>
              <a:t>secundário</a:t>
            </a:r>
            <a:r>
              <a:rPr lang="en-US" sz="2400" dirty="0"/>
              <a:t> </a:t>
            </a:r>
            <a:r>
              <a:rPr lang="en-US" sz="2400" dirty="0" err="1"/>
              <a:t>até</a:t>
            </a:r>
            <a:r>
              <a:rPr lang="en-US" sz="2400" dirty="0"/>
              <a:t> o </a:t>
            </a:r>
            <a:r>
              <a:rPr lang="en-US" sz="2400" dirty="0" err="1"/>
              <a:t>século</a:t>
            </a:r>
            <a:r>
              <a:rPr lang="en-US" sz="2400" dirty="0"/>
              <a:t> XIX</a:t>
            </a:r>
          </a:p>
          <a:p>
            <a:pPr>
              <a:buFontTx/>
              <a:buChar char="-"/>
            </a:pPr>
            <a:r>
              <a:rPr lang="en-US" sz="2400" dirty="0"/>
              <a:t> Arco com </a:t>
            </a:r>
            <a:r>
              <a:rPr lang="en-US" sz="2400" dirty="0" err="1"/>
              <a:t>eletrodo</a:t>
            </a:r>
            <a:r>
              <a:rPr lang="en-US" sz="2400" dirty="0"/>
              <a:t> </a:t>
            </a:r>
            <a:r>
              <a:rPr lang="en-US" dirty="0" err="1"/>
              <a:t>revestido</a:t>
            </a:r>
            <a:endParaRPr lang="en-US" dirty="0"/>
          </a:p>
        </p:txBody>
      </p:sp>
      <p:graphicFrame>
        <p:nvGraphicFramePr>
          <p:cNvPr id="68612" name="Object 4"/>
          <p:cNvGraphicFramePr>
            <a:graphicFrameLocks noChangeAspect="1"/>
          </p:cNvGraphicFramePr>
          <p:nvPr/>
        </p:nvGraphicFramePr>
        <p:xfrm>
          <a:off x="2286000" y="4648200"/>
          <a:ext cx="5029200" cy="2011363"/>
        </p:xfrm>
        <a:graphic>
          <a:graphicData uri="http://schemas.openxmlformats.org/presentationml/2006/ole">
            <p:oleObj spid="_x0000_s1026" name="Bitmap Image" r:id="rId3" imgW="5238095" imgH="2095793" progId="PBrush">
              <p:embed/>
            </p:oleObj>
          </a:graphicData>
        </a:graphic>
      </p:graphicFrame>
      <p:pic>
        <p:nvPicPr>
          <p:cNvPr id="5" name="Picture 2"/>
          <p:cNvPicPr>
            <a:picLocks noChangeAspect="1" noChangeArrowheads="1"/>
          </p:cNvPicPr>
          <p:nvPr/>
        </p:nvPicPr>
        <p:blipFill>
          <a:blip r:embed="rId4"/>
          <a:srcRect/>
          <a:stretch>
            <a:fillRect/>
          </a:stretch>
        </p:blipFill>
        <p:spPr bwMode="auto">
          <a:xfrm>
            <a:off x="250825" y="333375"/>
            <a:ext cx="2541588" cy="11096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a:t>Soldagem</a:t>
            </a:r>
            <a:endParaRPr lang="pt-BR" dirty="0"/>
          </a:p>
        </p:txBody>
      </p:sp>
      <p:sp>
        <p:nvSpPr>
          <p:cNvPr id="3" name="Espaço Reservado para Conteúdo 2"/>
          <p:cNvSpPr>
            <a:spLocks noGrp="1"/>
          </p:cNvSpPr>
          <p:nvPr>
            <p:ph idx="1"/>
          </p:nvPr>
        </p:nvSpPr>
        <p:spPr>
          <a:xfrm>
            <a:off x="457200" y="1600200"/>
            <a:ext cx="8229600" cy="4972072"/>
          </a:xfrm>
        </p:spPr>
        <p:txBody>
          <a:bodyPr>
            <a:normAutofit/>
          </a:bodyPr>
          <a:lstStyle/>
          <a:p>
            <a:r>
              <a:rPr lang="pt-BR" i="1" dirty="0"/>
              <a:t>Uma das mais antigas notícias que se tem sobre a soldagem remota ao forjamento da espada de Damasco, (1300 </a:t>
            </a:r>
            <a:r>
              <a:rPr lang="pt-BR" i="1" dirty="0" err="1"/>
              <a:t>a.C</a:t>
            </a:r>
            <a:r>
              <a:rPr lang="pt-BR" i="1" dirty="0"/>
              <a:t>) e ao uso de uma espécie de maçarico soprado pela boca, usando álcool ou óleo como combustível: </a:t>
            </a:r>
            <a:endParaRPr lang="pt-BR" i="1" dirty="0" smtClean="0"/>
          </a:p>
          <a:p>
            <a:r>
              <a:rPr lang="pt-BR" i="1" dirty="0" smtClean="0"/>
              <a:t>Esta </a:t>
            </a:r>
            <a:r>
              <a:rPr lang="pt-BR" i="1" dirty="0"/>
              <a:t>técnica usada pelos egípcios para fundir e soldar bronze, foi transmitida a gregos e romanos. </a:t>
            </a:r>
            <a:endParaRPr lang="pt-BR" i="1" dirty="0" smtClean="0"/>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481232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i="1" dirty="0"/>
              <a:t>Soldagem</a:t>
            </a:r>
            <a:endParaRPr lang="pt-BR" dirty="0"/>
          </a:p>
        </p:txBody>
      </p:sp>
      <p:sp>
        <p:nvSpPr>
          <p:cNvPr id="3" name="Espaço Reservado para Conteúdo 2"/>
          <p:cNvSpPr>
            <a:spLocks noGrp="1"/>
          </p:cNvSpPr>
          <p:nvPr>
            <p:ph idx="1"/>
          </p:nvPr>
        </p:nvSpPr>
        <p:spPr>
          <a:xfrm>
            <a:off x="457200" y="1600200"/>
            <a:ext cx="8229600" cy="4972072"/>
          </a:xfrm>
        </p:spPr>
        <p:txBody>
          <a:bodyPr>
            <a:normAutofit/>
          </a:bodyPr>
          <a:lstStyle/>
          <a:p>
            <a:r>
              <a:rPr lang="pt-BR" i="1" dirty="0" smtClean="0"/>
              <a:t>Desde </a:t>
            </a:r>
            <a:r>
              <a:rPr lang="pt-BR" i="1" dirty="0"/>
              <a:t>sua descoberta, a soldagem tem sido de grande importância para todos os segmentos industriais; seu desenvolvimento foi baseado nas necessidades de cada época; descobertas , novos processos, novas técnicas surgiram para atender a uma demanda específica.</a:t>
            </a:r>
            <a:endParaRPr lang="pt-BR" dirty="0"/>
          </a:p>
          <a:p>
            <a:endParaRPr lang="pt-BR" dirty="0"/>
          </a:p>
        </p:txBody>
      </p:sp>
      <p:pic>
        <p:nvPicPr>
          <p:cNvPr id="4" name="Picture 2"/>
          <p:cNvPicPr>
            <a:picLocks noChangeAspect="1" noChangeArrowheads="1"/>
          </p:cNvPicPr>
          <p:nvPr/>
        </p:nvPicPr>
        <p:blipFill>
          <a:blip r:embed="rId2"/>
          <a:srcRect/>
          <a:stretch>
            <a:fillRect/>
          </a:stretch>
        </p:blipFill>
        <p:spPr bwMode="auto">
          <a:xfrm>
            <a:off x="250825" y="333375"/>
            <a:ext cx="2541588" cy="1109663"/>
          </a:xfrm>
          <a:prstGeom prst="rect">
            <a:avLst/>
          </a:prstGeom>
          <a:noFill/>
          <a:ln w="9525">
            <a:noFill/>
            <a:miter lim="800000"/>
            <a:headEnd/>
            <a:tailEnd/>
          </a:ln>
          <a:effectLst/>
        </p:spPr>
      </p:pic>
    </p:spTree>
    <p:extLst>
      <p:ext uri="{BB962C8B-B14F-4D97-AF65-F5344CB8AC3E}">
        <p14:creationId xmlns:p14="http://schemas.microsoft.com/office/powerpoint/2010/main" xmlns="" val="481232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1520</Words>
  <Application>Microsoft Office PowerPoint</Application>
  <PresentationFormat>Apresentação na tela (4:3)</PresentationFormat>
  <Paragraphs>149</Paragraphs>
  <Slides>52</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52</vt:i4>
      </vt:variant>
    </vt:vector>
  </HeadingPairs>
  <TitlesOfParts>
    <vt:vector size="54" baseType="lpstr">
      <vt:lpstr>Tema do Office</vt:lpstr>
      <vt:lpstr>Bitmap Image</vt:lpstr>
      <vt:lpstr>     Soldagem  Vinícius Martins </vt:lpstr>
      <vt:lpstr>Soldagem </vt:lpstr>
      <vt:lpstr>Método de união dos metais</vt:lpstr>
      <vt:lpstr>Soldagem</vt:lpstr>
      <vt:lpstr>Soldagem</vt:lpstr>
      <vt:lpstr>Definição de Soldagem</vt:lpstr>
      <vt:lpstr>Pequeno Histórico</vt:lpstr>
      <vt:lpstr>Soldagem</vt:lpstr>
      <vt:lpstr>Soldagem</vt:lpstr>
      <vt:lpstr>Soldagem</vt:lpstr>
      <vt:lpstr>Solda</vt:lpstr>
      <vt:lpstr>Algumas datas dos processos de soldagem:  </vt:lpstr>
      <vt:lpstr>Vantagens </vt:lpstr>
      <vt:lpstr>Desvantagens </vt:lpstr>
      <vt:lpstr>Terminologia de Soldagem </vt:lpstr>
      <vt:lpstr>INTRODUÇÃO</vt:lpstr>
      <vt:lpstr>Slide 17</vt:lpstr>
      <vt:lpstr>Slide 18</vt:lpstr>
      <vt:lpstr>Slide 19</vt:lpstr>
      <vt:lpstr>Slide 20</vt:lpstr>
      <vt:lpstr>Slide 21</vt:lpstr>
      <vt:lpstr>Slide 22</vt:lpstr>
      <vt:lpstr>Slide 23</vt:lpstr>
      <vt:lpstr>Slide 24</vt:lpstr>
      <vt:lpstr>Slide 25</vt:lpstr>
      <vt:lpstr>abaixo vemos alguns dos tipos de chanfros mais comuns em matéria de soldagem. </vt:lpstr>
      <vt:lpstr>Slide 27</vt:lpstr>
      <vt:lpstr>Slide 28</vt:lpstr>
      <vt:lpstr>Slide 29</vt:lpstr>
      <vt:lpstr>Slide 30</vt:lpstr>
      <vt:lpstr>Slide 31</vt:lpstr>
      <vt:lpstr>A posição da peça e do eixo da solda determinam a posição de soldagem. Para cada posição e que muitas vezes não se consegue saber com exatidão a posição de soldagem exata que foi utilizada.  Posições de soldagem para chapas </vt:lpstr>
      <vt:lpstr>Posições de soldagem para tubos </vt:lpstr>
      <vt:lpstr>                  SIMBOLOGIA DE SOLDAGEM  Em soldagem utilizamos uma série de números, sinais e símbolos que representam a forma do cordão de solda, processo utilizado, dimensões, acabamento, tipos de chanfro, etc.., os quais permitem maior rapidez na confecção de projetos e evitam erros de interpretação. </vt:lpstr>
      <vt:lpstr>Slide 35</vt:lpstr>
      <vt:lpstr>Acima temos alguns tipos básicos de solda e seus símbolos</vt:lpstr>
      <vt:lpstr>Slide 37</vt:lpstr>
      <vt:lpstr>Slide 38</vt:lpstr>
      <vt:lpstr>   EXEMPLOS DE SOLDAS EM CHANFRO E SEUS SÍMBOLOS </vt:lpstr>
      <vt:lpstr>Slide 40</vt:lpstr>
      <vt:lpstr>Slide 41</vt:lpstr>
      <vt:lpstr>Slide 42</vt:lpstr>
      <vt:lpstr>Slide 43</vt:lpstr>
      <vt:lpstr>Slide 44</vt:lpstr>
      <vt:lpstr>Slide 45</vt:lpstr>
      <vt:lpstr>SEGURANÇA EM SOLDAGEM </vt:lpstr>
      <vt:lpstr>CHOQUES ELÉTRICOS: </vt:lpstr>
      <vt:lpstr>CHOQUES ELÉTRICOS: </vt:lpstr>
      <vt:lpstr>Proteção dos olhos: </vt:lpstr>
      <vt:lpstr>Proteção da pele: </vt:lpstr>
      <vt:lpstr>Slide 51</vt:lpstr>
      <vt:lpstr>Slide 52</vt:lpstr>
    </vt:vector>
  </TitlesOfParts>
  <Company>Campus Sapucaia do Sul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Soldagem  Vinícius Martins </dc:title>
  <dc:creator>IF Sul-rio-grandense</dc:creator>
  <cp:lastModifiedBy>IF Sul-rio-grandense</cp:lastModifiedBy>
  <cp:revision>11</cp:revision>
  <dcterms:created xsi:type="dcterms:W3CDTF">2013-08-05T22:05:48Z</dcterms:created>
  <dcterms:modified xsi:type="dcterms:W3CDTF">2014-09-01T22:03:08Z</dcterms:modified>
</cp:coreProperties>
</file>