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9" r:id="rId13"/>
    <p:sldId id="316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317" r:id="rId27"/>
    <p:sldId id="282" r:id="rId28"/>
    <p:sldId id="284" r:id="rId29"/>
    <p:sldId id="285" r:id="rId30"/>
    <p:sldId id="286" r:id="rId31"/>
    <p:sldId id="318" r:id="rId32"/>
    <p:sldId id="319" r:id="rId33"/>
    <p:sldId id="288" r:id="rId34"/>
    <p:sldId id="320" r:id="rId35"/>
    <p:sldId id="290" r:id="rId36"/>
    <p:sldId id="292" r:id="rId37"/>
    <p:sldId id="293" r:id="rId38"/>
    <p:sldId id="322" r:id="rId39"/>
    <p:sldId id="321" r:id="rId40"/>
    <p:sldId id="325" r:id="rId41"/>
    <p:sldId id="324" r:id="rId42"/>
    <p:sldId id="323" r:id="rId43"/>
    <p:sldId id="295" r:id="rId44"/>
    <p:sldId id="301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121" autoAdjust="0"/>
    <p:restoredTop sz="91398" autoAdjust="0"/>
  </p:normalViewPr>
  <p:slideViewPr>
    <p:cSldViewPr>
      <p:cViewPr varScale="1">
        <p:scale>
          <a:sx n="79" d="100"/>
          <a:sy n="79" d="100"/>
        </p:scale>
        <p:origin x="-184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PPT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54225" y="4149725"/>
            <a:ext cx="5184775" cy="1295400"/>
          </a:xfrm>
        </p:spPr>
        <p:txBody>
          <a:bodyPr anchor="b"/>
          <a:lstStyle>
            <a:lvl1pPr marL="0" indent="0" algn="ctr">
              <a:buFont typeface="Wingdings" pitchFamily="2" charset="2"/>
              <a:buNone/>
              <a:defRPr b="1"/>
            </a:lvl1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5124" name="AutoShape 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1989138"/>
            <a:ext cx="6913563" cy="19050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86550" y="957263"/>
            <a:ext cx="2076450" cy="513397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57263"/>
            <a:ext cx="6076950" cy="513397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1538" y="192088"/>
            <a:ext cx="8162925" cy="14319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/>
          <a:p>
            <a:pPr lvl="0"/>
            <a:r>
              <a:rPr lang="pt-BR" noProof="0" smtClean="0"/>
              <a:t>Clique no ícone para adicionar clip-art</a:t>
            </a:r>
            <a:endParaRPr lang="pt-BR" noProof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152525" y="6286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590925" y="6286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9492801-0E3A-4763-A3A8-FC55CC69741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0"/>
            <a:ext cx="3340621" cy="64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85775" y="1773238"/>
            <a:ext cx="406241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00588" y="1773238"/>
            <a:ext cx="4062412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7" descr="PPT2b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AutoShap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57263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1773238"/>
            <a:ext cx="8277225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6175" y="61722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519A1A"/>
                </a:solidFill>
              </a:defRPr>
            </a:lvl1pPr>
          </a:lstStyle>
          <a:p>
            <a:fld id="{E00357EA-157B-429A-B0DB-707F81E9E6E3}" type="datetimeFigureOut">
              <a:rPr lang="pt-BR" smtClean="0"/>
              <a:pPr/>
              <a:t>01/10/2014</a:t>
            </a:fld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154738"/>
            <a:ext cx="2897188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519A1A"/>
                </a:solidFill>
              </a:defRPr>
            </a:lvl1pPr>
          </a:lstStyle>
          <a:p>
            <a:endParaRPr lang="pt-BR"/>
          </a:p>
        </p:txBody>
      </p:sp>
      <p:pic>
        <p:nvPicPr>
          <p:cNvPr id="7" name="Imagem 8" descr="PPT2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PPT2b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519A1A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5000"/>
        </a:spcBef>
        <a:spcAft>
          <a:spcPct val="0"/>
        </a:spcAft>
        <a:buClr>
          <a:srgbClr val="519A1A"/>
        </a:buClr>
        <a:buSzPct val="75000"/>
        <a:buFont typeface="Wingdings" pitchFamily="2" charset="2"/>
        <a:buChar char="l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5000"/>
        </a:spcBef>
        <a:spcAft>
          <a:spcPct val="0"/>
        </a:spcAft>
        <a:buClr>
          <a:srgbClr val="519A1A"/>
        </a:buClr>
        <a:buChar char="–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5000"/>
        </a:spcBef>
        <a:spcAft>
          <a:spcPct val="0"/>
        </a:spcAft>
        <a:buClr>
          <a:srgbClr val="519A1A"/>
        </a:buClr>
        <a:buSzPct val="75000"/>
        <a:buFont typeface="Wingdings" pitchFamily="2" charset="2"/>
        <a:buChar char="l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5000"/>
        </a:spcBef>
        <a:spcAft>
          <a:spcPct val="0"/>
        </a:spcAft>
        <a:buClr>
          <a:srgbClr val="519A1A"/>
        </a:buClr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519A1A"/>
        </a:buClr>
        <a:buFont typeface="Wingdings" pitchFamily="2" charset="2"/>
        <a:buChar char="l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519A1A"/>
        </a:buClr>
        <a:buFont typeface="Wingdings" pitchFamily="2" charset="2"/>
        <a:buChar char="l"/>
        <a:defRPr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519A1A"/>
        </a:buClr>
        <a:buFont typeface="Wingdings" pitchFamily="2" charset="2"/>
        <a:buChar char="l"/>
        <a:defRPr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519A1A"/>
        </a:buClr>
        <a:buFont typeface="Wingdings" pitchFamily="2" charset="2"/>
        <a:buChar char="l"/>
        <a:defRPr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519A1A"/>
        </a:buClr>
        <a:buFont typeface="Wingdings" pitchFamily="2" charset="2"/>
        <a:buChar char="l"/>
        <a:defRPr>
          <a:solidFill>
            <a:srgbClr val="000000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sz="quarter"/>
          </p:nvPr>
        </p:nvSpPr>
        <p:spPr>
          <a:xfrm>
            <a:off x="1115616" y="1340768"/>
            <a:ext cx="6913563" cy="1905000"/>
          </a:xfrm>
        </p:spPr>
        <p:txBody>
          <a:bodyPr/>
          <a:lstStyle/>
          <a:p>
            <a:r>
              <a:rPr lang="pt-PT" dirty="0" smtClean="0"/>
              <a:t>Aula 1 -Fresamento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7906" t="19313" r="6750" b="15719"/>
          <a:stretch>
            <a:fillRect/>
          </a:stretch>
        </p:blipFill>
        <p:spPr bwMode="auto">
          <a:xfrm>
            <a:off x="2555776" y="2636912"/>
            <a:ext cx="338219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142976" y="5286388"/>
            <a:ext cx="6715172" cy="1295400"/>
          </a:xfrm>
        </p:spPr>
        <p:txBody>
          <a:bodyPr/>
          <a:lstStyle/>
          <a:p>
            <a:r>
              <a:rPr lang="pt-BR" dirty="0" smtClean="0"/>
              <a:t> Professores: André Carvalho Tavares</a:t>
            </a:r>
          </a:p>
          <a:p>
            <a:r>
              <a:rPr lang="pt-BR" dirty="0" smtClean="0"/>
              <a:t>          Vinicius Martins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304989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Vamos Mudar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45"/>
          <a:stretch>
            <a:fillRect/>
          </a:stretch>
        </p:blipFill>
        <p:spPr bwMode="auto">
          <a:xfrm>
            <a:off x="0" y="1700808"/>
            <a:ext cx="838740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7391" t="28172" r="57666" b="43281"/>
          <a:stretch>
            <a:fillRect/>
          </a:stretch>
        </p:blipFill>
        <p:spPr bwMode="auto">
          <a:xfrm>
            <a:off x="6444208" y="1916832"/>
            <a:ext cx="2448272" cy="26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3635896" y="1628800"/>
            <a:ext cx="1440160" cy="136815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a direita 6"/>
          <p:cNvSpPr/>
          <p:nvPr/>
        </p:nvSpPr>
        <p:spPr>
          <a:xfrm>
            <a:off x="5076056" y="2132856"/>
            <a:ext cx="1368152" cy="936104"/>
          </a:xfrm>
          <a:prstGeom prst="right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102315257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sz="1800" dirty="0" smtClean="0"/>
              <a:t>torno você pode mudar o plano de trabalho de XY para ZX para isso faça:</a:t>
            </a:r>
            <a:br>
              <a:rPr lang="pt-BR" sz="1800" dirty="0" smtClean="0"/>
            </a:br>
            <a:r>
              <a:rPr lang="pt-BR" sz="1800" dirty="0" smtClean="0"/>
              <a:t>		No momento vamos manter como esta </a:t>
            </a:r>
            <a:endParaRPr lang="pt-BR" sz="1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84"/>
          <a:stretch>
            <a:fillRect/>
          </a:stretch>
        </p:blipFill>
        <p:spPr bwMode="auto">
          <a:xfrm>
            <a:off x="0" y="1628800"/>
            <a:ext cx="860343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42334" t="19313" r="35529" b="17688"/>
          <a:stretch>
            <a:fillRect/>
          </a:stretch>
        </p:blipFill>
        <p:spPr bwMode="auto">
          <a:xfrm>
            <a:off x="6084168" y="1340768"/>
            <a:ext cx="288032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1979712" y="1700808"/>
            <a:ext cx="1440160" cy="165618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 para a direita 7"/>
          <p:cNvSpPr/>
          <p:nvPr/>
        </p:nvSpPr>
        <p:spPr>
          <a:xfrm>
            <a:off x="3347864" y="2420888"/>
            <a:ext cx="2952328" cy="504056"/>
          </a:xfrm>
          <a:prstGeom prst="right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14875738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Mudança de Vista da peça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985"/>
          <a:stretch>
            <a:fillRect/>
          </a:stretch>
        </p:blipFill>
        <p:spPr bwMode="auto">
          <a:xfrm>
            <a:off x="179512" y="1772816"/>
            <a:ext cx="857695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7149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Dica </a:t>
            </a:r>
            <a:endParaRPr lang="pt-PT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Use 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Scroll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do mouse para frente para Zoom Maior.</a:t>
            </a:r>
          </a:p>
          <a:p>
            <a:endParaRPr lang="pt-PT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Definir o material bruto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845"/>
          <a:stretch>
            <a:fillRect/>
          </a:stretch>
        </p:blipFill>
        <p:spPr bwMode="auto">
          <a:xfrm>
            <a:off x="145032" y="1628800"/>
            <a:ext cx="899896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21584" t="18329" r="60706" b="22610"/>
          <a:stretch>
            <a:fillRect/>
          </a:stretch>
        </p:blipFill>
        <p:spPr bwMode="auto">
          <a:xfrm>
            <a:off x="6516216" y="1700808"/>
            <a:ext cx="230425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395536" y="1340768"/>
            <a:ext cx="1656184" cy="280831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a direita 6"/>
          <p:cNvSpPr/>
          <p:nvPr/>
        </p:nvSpPr>
        <p:spPr>
          <a:xfrm rot="1764503">
            <a:off x="1590973" y="3905486"/>
            <a:ext cx="5209172" cy="648072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559582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primeiro </a:t>
            </a:r>
            <a:r>
              <a:rPr lang="pt-BR" dirty="0" err="1" smtClean="0"/>
              <a:t>Automatic</a:t>
            </a:r>
            <a:r>
              <a:rPr lang="pt-BR" dirty="0" smtClean="0"/>
              <a:t> Stock.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6272697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4241906" cy="3967560"/>
          </a:xfrm>
          <a:prstGeom prst="rect">
            <a:avLst/>
          </a:prstGeom>
          <a:noFill/>
        </p:spPr>
      </p:pic>
      <p:sp>
        <p:nvSpPr>
          <p:cNvPr id="8" name="Seta para cima 7"/>
          <p:cNvSpPr/>
          <p:nvPr/>
        </p:nvSpPr>
        <p:spPr>
          <a:xfrm>
            <a:off x="5580112" y="3068960"/>
            <a:ext cx="360040" cy="36004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062142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Posteriormente faça as demais configurações e OK.</a:t>
            </a:r>
            <a:endParaRPr lang="pt-BR" sz="20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678475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160" y="1988840"/>
            <a:ext cx="3095840" cy="3571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ector de seta reta 10"/>
          <p:cNvCxnSpPr/>
          <p:nvPr/>
        </p:nvCxnSpPr>
        <p:spPr>
          <a:xfrm flipV="1">
            <a:off x="6732240" y="4005064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 flipV="1">
            <a:off x="6732240" y="4221088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V="1">
            <a:off x="6732240" y="4509120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V="1">
            <a:off x="8100392" y="4005064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V="1">
            <a:off x="8100392" y="4221088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V="1">
            <a:off x="8100392" y="4509120"/>
            <a:ext cx="288032" cy="21602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34357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77225" cy="719137"/>
          </a:xfrm>
        </p:spPr>
        <p:txBody>
          <a:bodyPr/>
          <a:lstStyle/>
          <a:p>
            <a:r>
              <a:rPr lang="pt-BR" sz="1800" dirty="0" smtClean="0"/>
              <a:t>As linha que aparecem representam o bruto “</a:t>
            </a:r>
            <a:r>
              <a:rPr lang="pt-PT" sz="1800" i="1" dirty="0" smtClean="0"/>
              <a:t>stock</a:t>
            </a:r>
            <a:r>
              <a:rPr lang="pt-PT" sz="1800" dirty="0" smtClean="0"/>
              <a:t>”</a:t>
            </a:r>
            <a:r>
              <a:rPr lang="pt-BR" sz="1800" dirty="0" smtClean="0"/>
              <a:t>.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71"/>
          <a:stretch>
            <a:fillRect/>
          </a:stretch>
        </p:blipFill>
        <p:spPr bwMode="auto">
          <a:xfrm>
            <a:off x="1187624" y="1844824"/>
            <a:ext cx="716879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eta para a direita 4"/>
          <p:cNvSpPr/>
          <p:nvPr/>
        </p:nvSpPr>
        <p:spPr>
          <a:xfrm rot="19768218">
            <a:off x="3191663" y="4158011"/>
            <a:ext cx="72008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a direita 6"/>
          <p:cNvSpPr/>
          <p:nvPr/>
        </p:nvSpPr>
        <p:spPr>
          <a:xfrm rot="8130976">
            <a:off x="6348392" y="2683277"/>
            <a:ext cx="72008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 para a direita 7"/>
          <p:cNvSpPr/>
          <p:nvPr/>
        </p:nvSpPr>
        <p:spPr>
          <a:xfrm rot="2484559">
            <a:off x="3544757" y="2461009"/>
            <a:ext cx="72008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eta para a direita 9"/>
          <p:cNvSpPr/>
          <p:nvPr/>
        </p:nvSpPr>
        <p:spPr>
          <a:xfrm rot="13410712">
            <a:off x="6205982" y="4409622"/>
            <a:ext cx="720080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40725452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435280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Encontrando as Recursos “</a:t>
            </a:r>
            <a:r>
              <a:rPr lang="pt-PT" i="1" dirty="0" smtClean="0">
                <a:solidFill>
                  <a:srgbClr val="FF0000"/>
                </a:solidFill>
              </a:rPr>
              <a:t>Features”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85775" y="1773238"/>
            <a:ext cx="3510161" cy="4318000"/>
          </a:xfrm>
        </p:spPr>
        <p:txBody>
          <a:bodyPr/>
          <a:lstStyle/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1.Na barra de ferramentas Standard verifique a configuração da CPL</a:t>
            </a:r>
          </a:p>
          <a:p>
            <a:endParaRPr lang="pt-BR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2.Clique no menu </a:t>
            </a:r>
            <a:r>
              <a:rPr lang="pt-BR" sz="1600" b="1" dirty="0" err="1" smtClean="0">
                <a:solidFill>
                  <a:schemeClr val="accent2">
                    <a:lumMod val="50000"/>
                  </a:schemeClr>
                </a:solidFill>
              </a:rPr>
              <a:t>Solidse</a:t>
            </a:r>
            <a:r>
              <a:rPr lang="pt-BR" sz="1600" b="1" dirty="0" smtClean="0">
                <a:solidFill>
                  <a:schemeClr val="accent2">
                    <a:lumMod val="50000"/>
                  </a:schemeClr>
                </a:solidFill>
              </a:rPr>
              <a:t> clique em </a:t>
            </a:r>
            <a:r>
              <a:rPr lang="pt-BR" sz="1600" b="1" dirty="0" err="1" smtClean="0">
                <a:solidFill>
                  <a:schemeClr val="accent2">
                    <a:lumMod val="50000"/>
                  </a:schemeClr>
                </a:solidFill>
              </a:rPr>
              <a:t>FeatureFinder</a:t>
            </a:r>
            <a:r>
              <a:rPr lang="pt-BR" sz="1600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pt-BR" sz="16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endParaRPr lang="pt-B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616"/>
          <a:stretch>
            <a:fillRect/>
          </a:stretch>
        </p:blipFill>
        <p:spPr bwMode="auto">
          <a:xfrm>
            <a:off x="4355976" y="4077072"/>
            <a:ext cx="4340183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>
            <a:off x="4860032" y="3933056"/>
            <a:ext cx="1080120" cy="151216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Seta para a direita 5"/>
          <p:cNvSpPr/>
          <p:nvPr/>
        </p:nvSpPr>
        <p:spPr>
          <a:xfrm rot="7851548" flipH="1">
            <a:off x="5102992" y="3402064"/>
            <a:ext cx="843370" cy="465194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37353" t="17344" r="44937" b="55094"/>
          <a:stretch>
            <a:fillRect/>
          </a:stretch>
        </p:blipFill>
        <p:spPr bwMode="auto">
          <a:xfrm>
            <a:off x="6012160" y="1844824"/>
            <a:ext cx="23042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14096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93073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299"/>
          <a:stretch>
            <a:fillRect/>
          </a:stretch>
        </p:blipFill>
        <p:spPr bwMode="auto">
          <a:xfrm>
            <a:off x="0" y="2636912"/>
            <a:ext cx="662372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11560" y="1484784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3.Na caixa de dialogo do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FeatureFinder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faça estas configurações e clique no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OK para encontrar as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features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435280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Encontrando as Recursos “</a:t>
            </a:r>
            <a:r>
              <a:rPr lang="pt-PT" i="1" dirty="0" smtClean="0">
                <a:solidFill>
                  <a:srgbClr val="FF0000"/>
                </a:solidFill>
              </a:rPr>
              <a:t>Features”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916832"/>
            <a:ext cx="38100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969682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1640" y="1340768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Exercício de Fresamento</a:t>
            </a:r>
            <a:br>
              <a:rPr lang="pt-PT" dirty="0" smtClean="0">
                <a:solidFill>
                  <a:srgbClr val="FF0000"/>
                </a:solidFill>
              </a:rPr>
            </a:b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3528" y="1988840"/>
            <a:ext cx="8277225" cy="4318000"/>
          </a:xfrm>
        </p:spPr>
        <p:txBody>
          <a:bodyPr/>
          <a:lstStyle/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abrir um modelo sólido.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mudar de vista –selecionando isométrica e zoom.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criar um Bruto (stock).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especificar um material em bruto.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utilizar o “</a:t>
            </a:r>
            <a:r>
              <a:rPr lang="pt-BR" sz="1600" dirty="0" err="1" smtClean="0">
                <a:solidFill>
                  <a:schemeClr val="accent2">
                    <a:lumMod val="50000"/>
                  </a:schemeClr>
                </a:solidFill>
              </a:rPr>
              <a:t>undo</a:t>
            </a: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” depois de um erro.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localizar “</a:t>
            </a:r>
            <a:r>
              <a:rPr lang="pt-BR" sz="1600" dirty="0" err="1" smtClean="0">
                <a:solidFill>
                  <a:schemeClr val="accent2">
                    <a:lumMod val="50000"/>
                  </a:schemeClr>
                </a:solidFill>
              </a:rPr>
              <a:t>features</a:t>
            </a: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” em um modelo sólido, o qual vai se basear sua usinagem. </a:t>
            </a:r>
          </a:p>
          <a:p>
            <a:r>
              <a:rPr lang="pt-PT" sz="1600" dirty="0" smtClean="0">
                <a:solidFill>
                  <a:schemeClr val="accent2">
                    <a:lumMod val="50000"/>
                  </a:schemeClr>
                </a:solidFill>
              </a:rPr>
              <a:t>• Como salvar seu trabalho.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localizar uma ferramenta em um banco de dados de ferramentas.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criar uma usinagem usando Operações (</a:t>
            </a:r>
            <a:r>
              <a:rPr lang="pt-BR" sz="1600" dirty="0" err="1" smtClean="0">
                <a:solidFill>
                  <a:schemeClr val="accent2">
                    <a:lumMod val="50000"/>
                  </a:schemeClr>
                </a:solidFill>
              </a:rPr>
              <a:t>operations</a:t>
            </a: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). Uma operação é um pacote completo para a produção da </a:t>
            </a:r>
            <a:r>
              <a:rPr lang="pt-BR" sz="1600" dirty="0" err="1" smtClean="0">
                <a:solidFill>
                  <a:schemeClr val="accent2">
                    <a:lumMod val="50000"/>
                  </a:schemeClr>
                </a:solidFill>
              </a:rPr>
              <a:t>feature</a:t>
            </a:r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, incluindo ciclos (que controla o caminho de ferramenta) e alguns movimentos necessários como movimento para a troca de ferramenta e a troca em si. </a:t>
            </a:r>
          </a:p>
          <a:p>
            <a:r>
              <a:rPr lang="pt-PT" sz="1600" dirty="0" smtClean="0">
                <a:solidFill>
                  <a:schemeClr val="accent2">
                    <a:lumMod val="50000"/>
                  </a:schemeClr>
                </a:solidFill>
              </a:rPr>
              <a:t>• Como simular sua usinagem. </a:t>
            </a:r>
          </a:p>
          <a:p>
            <a:r>
              <a:rPr lang="pt-PT" sz="1600" dirty="0" smtClean="0">
                <a:solidFill>
                  <a:schemeClr val="accent2">
                    <a:lumMod val="50000"/>
                  </a:schemeClr>
                </a:solidFill>
              </a:rPr>
              <a:t>• Como editar operações. </a:t>
            </a:r>
          </a:p>
          <a:p>
            <a:r>
              <a:rPr lang="pt-BR" sz="1600" dirty="0" smtClean="0">
                <a:solidFill>
                  <a:schemeClr val="accent2">
                    <a:lumMod val="50000"/>
                  </a:schemeClr>
                </a:solidFill>
              </a:rPr>
              <a:t>• Como gerar um código CNC para a máquinas.</a:t>
            </a:r>
            <a:endParaRPr lang="pt-PT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843808" y="1484784"/>
            <a:ext cx="3506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rgbClr val="FF0000"/>
                </a:solidFill>
              </a:rPr>
              <a:t>Neste exercício você aprenderá: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Note que mudou a Peça e a arvore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226"/>
          <a:stretch>
            <a:fillRect/>
          </a:stretch>
        </p:blipFill>
        <p:spPr bwMode="auto">
          <a:xfrm>
            <a:off x="467544" y="1916832"/>
            <a:ext cx="793688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>
            <a:off x="179512" y="2348880"/>
            <a:ext cx="1296144" cy="158417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Elipse 5"/>
          <p:cNvSpPr/>
          <p:nvPr/>
        </p:nvSpPr>
        <p:spPr>
          <a:xfrm>
            <a:off x="2699792" y="2636912"/>
            <a:ext cx="4896544" cy="309634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15289079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775" y="692696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Especificando um Material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Clique no menu </a:t>
            </a:r>
            <a:r>
              <a:rPr lang="pt-BR" sz="1800" b="1" dirty="0" err="1" smtClean="0">
                <a:solidFill>
                  <a:schemeClr val="accent2">
                    <a:lumMod val="50000"/>
                  </a:schemeClr>
                </a:solidFill>
              </a:rPr>
              <a:t>Optionse</a:t>
            </a:r>
            <a:r>
              <a:rPr lang="pt-BR" sz="1800" b="1" dirty="0" smtClean="0">
                <a:solidFill>
                  <a:schemeClr val="accent2">
                    <a:lumMod val="50000"/>
                  </a:schemeClr>
                </a:solidFill>
              </a:rPr>
              <a:t> depois em </a:t>
            </a:r>
            <a:r>
              <a:rPr lang="pt-BR" sz="1800" b="1" dirty="0" err="1" smtClean="0">
                <a:solidFill>
                  <a:schemeClr val="accent2">
                    <a:lumMod val="50000"/>
                  </a:schemeClr>
                </a:solidFill>
              </a:rPr>
              <a:t>Select</a:t>
            </a:r>
            <a:r>
              <a:rPr lang="pt-BR" sz="1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sz="1800" b="1" dirty="0" err="1" smtClean="0">
                <a:solidFill>
                  <a:schemeClr val="accent2">
                    <a:lumMod val="50000"/>
                  </a:schemeClr>
                </a:solidFill>
              </a:rPr>
              <a:t>Tecnology</a:t>
            </a:r>
            <a:r>
              <a:rPr lang="pt-BR" sz="1800" b="1" dirty="0" smtClean="0">
                <a:solidFill>
                  <a:srgbClr val="00B050"/>
                </a:solidFill>
              </a:rPr>
              <a:t>. </a:t>
            </a:r>
          </a:p>
          <a:p>
            <a:pPr>
              <a:buNone/>
            </a:pPr>
            <a:r>
              <a:rPr lang="pt-BR" sz="1800" b="1" dirty="0" smtClean="0">
                <a:solidFill>
                  <a:srgbClr val="00B050"/>
                </a:solidFill>
              </a:rPr>
              <a:t>. </a:t>
            </a:r>
          </a:p>
          <a:p>
            <a:endParaRPr lang="pt-B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70"/>
          <a:stretch>
            <a:fillRect/>
          </a:stretch>
        </p:blipFill>
        <p:spPr bwMode="auto">
          <a:xfrm>
            <a:off x="467544" y="2636912"/>
            <a:ext cx="514006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l="20196" t="19313" r="58773" b="22610"/>
          <a:stretch>
            <a:fillRect/>
          </a:stretch>
        </p:blipFill>
        <p:spPr bwMode="auto">
          <a:xfrm>
            <a:off x="5940152" y="2708920"/>
            <a:ext cx="2440399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1619672" y="2420888"/>
            <a:ext cx="1080120" cy="151216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a direita 6"/>
          <p:cNvSpPr/>
          <p:nvPr/>
        </p:nvSpPr>
        <p:spPr>
          <a:xfrm rot="12046469" flipH="1">
            <a:off x="2537721" y="3331497"/>
            <a:ext cx="3613280" cy="560530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184178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252536" y="2276872"/>
            <a:ext cx="722727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66775" y="692696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Especificando um Material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83568" y="1484784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B050"/>
                </a:solidFill>
              </a:rPr>
              <a:t>•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Na caixa de dialogo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Model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que abre clique em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Browse</a:t>
            </a:r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356992"/>
            <a:ext cx="33051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e 8"/>
          <p:cNvSpPr/>
          <p:nvPr/>
        </p:nvSpPr>
        <p:spPr>
          <a:xfrm>
            <a:off x="1331640" y="3068960"/>
            <a:ext cx="1440160" cy="115212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Seta para a direita 9"/>
          <p:cNvSpPr/>
          <p:nvPr/>
        </p:nvSpPr>
        <p:spPr>
          <a:xfrm rot="11327544" flipH="1">
            <a:off x="2566014" y="3382083"/>
            <a:ext cx="3183975" cy="378739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Elipse 10"/>
          <p:cNvSpPr/>
          <p:nvPr/>
        </p:nvSpPr>
        <p:spPr>
          <a:xfrm>
            <a:off x="8172400" y="3789040"/>
            <a:ext cx="720080" cy="5040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792621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67"/>
          <a:stretch>
            <a:fillRect/>
          </a:stretch>
        </p:blipFill>
        <p:spPr bwMode="auto">
          <a:xfrm>
            <a:off x="467544" y="2537900"/>
            <a:ext cx="6192688" cy="341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866775" y="692696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Especificando um Material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67544" y="1412776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Na caixa de dialogo procure na lista da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tabAll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e clique em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Steel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-150 HB, para selecionar clique no botão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Select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492896"/>
            <a:ext cx="307657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ipse 10"/>
          <p:cNvSpPr/>
          <p:nvPr/>
        </p:nvSpPr>
        <p:spPr>
          <a:xfrm>
            <a:off x="1259632" y="4149080"/>
            <a:ext cx="1440160" cy="136815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Seta para a direita 11"/>
          <p:cNvSpPr/>
          <p:nvPr/>
        </p:nvSpPr>
        <p:spPr>
          <a:xfrm rot="9580751" flipH="1">
            <a:off x="2606688" y="4163884"/>
            <a:ext cx="3462093" cy="330430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48852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01"/>
          <a:stretch>
            <a:fillRect/>
          </a:stretch>
        </p:blipFill>
        <p:spPr bwMode="auto">
          <a:xfrm>
            <a:off x="179512" y="1700808"/>
            <a:ext cx="8208912" cy="446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827584" y="1124744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em OK para fechar a caixa de dialogo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Model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Seta para cima 6"/>
          <p:cNvSpPr/>
          <p:nvPr/>
        </p:nvSpPr>
        <p:spPr>
          <a:xfrm>
            <a:off x="1835696" y="3573016"/>
            <a:ext cx="288032" cy="576064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701416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1268760"/>
            <a:ext cx="6754713" cy="455513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Criando uma Seqüênciade Usinagem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437"/>
          <a:stretch>
            <a:fillRect/>
          </a:stretch>
        </p:blipFill>
        <p:spPr bwMode="auto">
          <a:xfrm>
            <a:off x="467544" y="2708920"/>
            <a:ext cx="6973763" cy="378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6085" y="1268760"/>
            <a:ext cx="1324347" cy="124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7092280" y="2636912"/>
            <a:ext cx="360040" cy="28803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 para a direita 7"/>
          <p:cNvSpPr/>
          <p:nvPr/>
        </p:nvSpPr>
        <p:spPr>
          <a:xfrm rot="8117580" flipH="1">
            <a:off x="7289028" y="2367075"/>
            <a:ext cx="774285" cy="2635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tângulo 8"/>
          <p:cNvSpPr/>
          <p:nvPr/>
        </p:nvSpPr>
        <p:spPr>
          <a:xfrm>
            <a:off x="467544" y="191683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Passe para o modo de Manufatura –clique no ícone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Manufactureno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canto superior da janela do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EdgeCAM</a:t>
            </a:r>
            <a:r>
              <a:rPr lang="pt-BR" dirty="0" smtClean="0"/>
              <a:t>. </a:t>
            </a:r>
          </a:p>
        </p:txBody>
      </p:sp>
    </p:spTree>
    <p:extLst>
      <p:ext uri="{BB962C8B-B14F-4D97-AF65-F5344CB8AC3E}">
        <p14:creationId xmlns="" xmlns:p14="http://schemas.microsoft.com/office/powerpoint/2010/main" val="4270264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87824" y="1628800"/>
            <a:ext cx="5746601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Criando uma Seqüênciade Usinagem </a:t>
            </a:r>
            <a:r>
              <a:rPr lang="pt-PT" dirty="0" smtClean="0"/>
              <a:t/>
            </a:r>
            <a:br>
              <a:rPr lang="pt-PT" dirty="0" smtClean="0"/>
            </a:br>
            <a:endParaRPr lang="pt-PT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sz="1800" dirty="0" smtClean="0">
                <a:solidFill>
                  <a:schemeClr val="accent2">
                    <a:lumMod val="50000"/>
                  </a:schemeClr>
                </a:solidFill>
              </a:rPr>
              <a:t>Como esta é a primeira vez que passamos para o modo de manufatura, a caixa de dialogo de Machining Sequence aparece para você definir uma nova Seqüência, nela são guardados os dados de máquina. </a:t>
            </a:r>
            <a:endParaRPr lang="pt-PT" sz="18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P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46"/>
          <a:stretch>
            <a:fillRect/>
          </a:stretch>
        </p:blipFill>
        <p:spPr bwMode="auto">
          <a:xfrm>
            <a:off x="0" y="2708920"/>
            <a:ext cx="7128792" cy="391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6565" t="18328" r="30821" b="19657"/>
          <a:stretch>
            <a:fillRect/>
          </a:stretch>
        </p:blipFill>
        <p:spPr bwMode="auto">
          <a:xfrm>
            <a:off x="5447589" y="2924944"/>
            <a:ext cx="369641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pt-PT" sz="1800" dirty="0" smtClean="0">
                <a:solidFill>
                  <a:schemeClr val="accent2">
                    <a:lumMod val="50000"/>
                  </a:schemeClr>
                </a:solidFill>
              </a:rPr>
              <a:t>Configure a caixa como esta (ajuste primeiro Discipline e cuidado com Machine Tool selecione </a:t>
            </a:r>
            <a:r>
              <a:rPr lang="pt-PT" sz="1800" i="1" dirty="0" smtClean="0">
                <a:solidFill>
                  <a:schemeClr val="accent2">
                    <a:lumMod val="50000"/>
                  </a:schemeClr>
                </a:solidFill>
              </a:rPr>
              <a:t>fanuc3x.mc).</a:t>
            </a:r>
            <a:endParaRPr lang="pt-BR" sz="18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83"/>
          <a:stretch>
            <a:fillRect/>
          </a:stretch>
        </p:blipFill>
        <p:spPr bwMode="auto">
          <a:xfrm>
            <a:off x="0" y="2636912"/>
            <a:ext cx="593164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2410" t="18329" r="32870" b="19657"/>
          <a:stretch>
            <a:fillRect/>
          </a:stretch>
        </p:blipFill>
        <p:spPr bwMode="auto">
          <a:xfrm>
            <a:off x="4064304" y="1844824"/>
            <a:ext cx="507969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99771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77225" cy="719137"/>
          </a:xfrm>
        </p:spPr>
        <p:txBody>
          <a:bodyPr/>
          <a:lstStyle/>
          <a:p>
            <a:r>
              <a:rPr lang="pt-BR" dirty="0" smtClean="0"/>
              <a:t>Note as mudanças</a:t>
            </a:r>
            <a:endParaRPr lang="pt-B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9986" b="16770"/>
          <a:stretch>
            <a:fillRect/>
          </a:stretch>
        </p:blipFill>
        <p:spPr bwMode="auto">
          <a:xfrm>
            <a:off x="755576" y="1484784"/>
            <a:ext cx="676875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755576" y="1412776"/>
            <a:ext cx="6840760" cy="64807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9681" t="32110" r="15052" b="55093"/>
          <a:stretch>
            <a:fillRect/>
          </a:stretch>
        </p:blipFill>
        <p:spPr bwMode="auto">
          <a:xfrm>
            <a:off x="179512" y="5373216"/>
            <a:ext cx="8748464" cy="83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755576" y="2060848"/>
            <a:ext cx="864096" cy="33759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34586" t="31125" r="40510" b="54887"/>
          <a:stretch>
            <a:fillRect/>
          </a:stretch>
        </p:blipFill>
        <p:spPr bwMode="auto">
          <a:xfrm>
            <a:off x="1619672" y="2060848"/>
            <a:ext cx="2964329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ector de seta reta 10"/>
          <p:cNvCxnSpPr/>
          <p:nvPr/>
        </p:nvCxnSpPr>
        <p:spPr>
          <a:xfrm>
            <a:off x="1259632" y="2204864"/>
            <a:ext cx="648072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6660232" y="2060848"/>
            <a:ext cx="432048" cy="33843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636953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77225" cy="719137"/>
          </a:xfrm>
        </p:spPr>
        <p:txBody>
          <a:bodyPr/>
          <a:lstStyle/>
          <a:p>
            <a:r>
              <a:rPr lang="pt-BR" dirty="0" smtClean="0">
                <a:solidFill>
                  <a:srgbClr val="FF0000"/>
                </a:solidFill>
              </a:rPr>
              <a:t>Furação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6527" t="31469" r="21412" b="59672"/>
          <a:stretch>
            <a:fillRect/>
          </a:stretch>
        </p:blipFill>
        <p:spPr bwMode="auto">
          <a:xfrm>
            <a:off x="4499992" y="1844824"/>
            <a:ext cx="54726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9485" t="24407" r="27863" b="27360"/>
          <a:stretch>
            <a:fillRect/>
          </a:stretch>
        </p:blipFill>
        <p:spPr bwMode="auto">
          <a:xfrm>
            <a:off x="6142350" y="2780928"/>
            <a:ext cx="300165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de seta reta 6"/>
          <p:cNvCxnSpPr>
            <a:endCxn id="4098" idx="1"/>
          </p:cNvCxnSpPr>
          <p:nvPr/>
        </p:nvCxnSpPr>
        <p:spPr>
          <a:xfrm flipV="1">
            <a:off x="3275856" y="2168860"/>
            <a:ext cx="1224136" cy="2520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467544" y="1628800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Na barra de ferramentas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Operations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clique no botão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Hole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Operation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95536" y="29969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A barra de Status pede para você selecionar os Pontos. Movimente o cursor sobre o centro do furo do ressalto até o furo mudar de cor. Agora clique, o furo muda de cor novamente indicando que está selecionado.</a:t>
            </a:r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4644008" y="3645024"/>
            <a:ext cx="1512168" cy="2520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395536" y="51571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Botão da direita para terminar a seleção dos pontos. </a:t>
            </a:r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4040091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775" y="1988840"/>
            <a:ext cx="8277225" cy="719137"/>
          </a:xfrm>
        </p:spPr>
        <p:txBody>
          <a:bodyPr/>
          <a:lstStyle/>
          <a:p>
            <a:r>
              <a:rPr lang="pt-BR" sz="1800" dirty="0" smtClean="0"/>
              <a:t>Para ter certeza de que você está usando a configuração correta (caso tenha  feito alguma alteração nas configurações depois de ter instalado): </a:t>
            </a:r>
            <a:br>
              <a:rPr lang="pt-BR" sz="1800" dirty="0" smtClean="0"/>
            </a:br>
            <a:r>
              <a:rPr lang="pt-BR" sz="1800" dirty="0" smtClean="0"/>
              <a:t>• Botão da direita na barra de ferramentas e no menu que abrirá com o cursor  até </a:t>
            </a:r>
            <a:r>
              <a:rPr lang="pt-BR" sz="1800" dirty="0" err="1" smtClean="0"/>
              <a:t>Profiles</a:t>
            </a:r>
            <a:r>
              <a:rPr lang="pt-BR" sz="1800" dirty="0" smtClean="0"/>
              <a:t> ►, então no outro menu que abrir arraste o cursor até Mill  </a:t>
            </a:r>
            <a:r>
              <a:rPr lang="pt-BR" sz="1800" dirty="0" err="1" smtClean="0"/>
              <a:t>Profile</a:t>
            </a:r>
            <a:r>
              <a:rPr lang="pt-BR" sz="1800" dirty="0" smtClean="0"/>
              <a:t> ►, e clique em default.</a:t>
            </a:r>
            <a:r>
              <a:rPr lang="pt-BR" sz="1800" dirty="0" err="1" smtClean="0"/>
              <a:t>config</a:t>
            </a:r>
            <a:r>
              <a:rPr lang="pt-BR" sz="1800" dirty="0" smtClean="0"/>
              <a:t>.</a:t>
            </a:r>
            <a:endParaRPr lang="pt-BR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31"/>
          <a:stretch>
            <a:fillRect/>
          </a:stretch>
        </p:blipFill>
        <p:spPr bwMode="auto">
          <a:xfrm>
            <a:off x="827584" y="2924944"/>
            <a:ext cx="658720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ipse 5"/>
          <p:cNvSpPr/>
          <p:nvPr/>
        </p:nvSpPr>
        <p:spPr>
          <a:xfrm>
            <a:off x="4788024" y="2924944"/>
            <a:ext cx="1440160" cy="1080120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baixo 6"/>
          <p:cNvSpPr/>
          <p:nvPr/>
        </p:nvSpPr>
        <p:spPr>
          <a:xfrm>
            <a:off x="5220072" y="4005064"/>
            <a:ext cx="360040" cy="50405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14407" t="27746" r="10805" b="21375"/>
          <a:stretch>
            <a:fillRect/>
          </a:stretch>
        </p:blipFill>
        <p:spPr bwMode="auto">
          <a:xfrm>
            <a:off x="4797335" y="4509120"/>
            <a:ext cx="4346665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033336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636"/>
          <a:stretch>
            <a:fillRect/>
          </a:stretch>
        </p:blipFill>
        <p:spPr bwMode="auto">
          <a:xfrm>
            <a:off x="0" y="1916832"/>
            <a:ext cx="783785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539552" y="620688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Furação</a:t>
            </a: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20750" t="19313" r="52685" b="30485"/>
          <a:stretch>
            <a:fillRect/>
          </a:stretch>
        </p:blipFill>
        <p:spPr bwMode="auto">
          <a:xfrm>
            <a:off x="5687616" y="2204864"/>
            <a:ext cx="345638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539552" y="148478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Agora vai aparecer a caixa de diálogo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Hole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="" xmlns:p14="http://schemas.microsoft.com/office/powerpoint/2010/main" val="12234605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77225" cy="719137"/>
          </a:xfrm>
        </p:spPr>
        <p:txBody>
          <a:bodyPr/>
          <a:lstStyle/>
          <a:p>
            <a:r>
              <a:rPr lang="pt-BR" sz="1800" dirty="0" smtClean="0"/>
              <a:t>Não faça alterações nas configuração, e ajuste o </a:t>
            </a:r>
            <a:r>
              <a:rPr lang="pt-BR" sz="1800" dirty="0" err="1" smtClean="0"/>
              <a:t>Clearancepara</a:t>
            </a:r>
            <a:r>
              <a:rPr lang="pt-BR" sz="1800" dirty="0" smtClean="0"/>
              <a:t> 20. Clique OK </a:t>
            </a:r>
            <a:r>
              <a:rPr lang="pt-BR" dirty="0" smtClean="0"/>
              <a:t/>
            </a:r>
            <a:br>
              <a:rPr lang="pt-BR" dirty="0" smtClean="0"/>
            </a:br>
            <a:endParaRPr lang="pt-P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4662" t="22266" r="17266" b="22610"/>
          <a:stretch>
            <a:fillRect/>
          </a:stretch>
        </p:blipFill>
        <p:spPr bwMode="auto">
          <a:xfrm>
            <a:off x="0" y="1628800"/>
            <a:ext cx="8892480" cy="404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755576" y="5805264"/>
            <a:ext cx="7632848" cy="646331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A ferramenta e a profundidade foram definidas automaticamente. </a:t>
            </a:r>
          </a:p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Você sabe explicar de onde software busca estas informações?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Mudanças na arvore.  </a:t>
            </a:r>
            <a:endParaRPr lang="pt-P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8764" b="62950"/>
          <a:stretch>
            <a:fillRect/>
          </a:stretch>
        </p:blipFill>
        <p:spPr bwMode="auto">
          <a:xfrm>
            <a:off x="3347864" y="2060848"/>
            <a:ext cx="2088232" cy="387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25"/>
          <a:stretch>
            <a:fillRect/>
          </a:stretch>
        </p:blipFill>
        <p:spPr bwMode="auto">
          <a:xfrm>
            <a:off x="755576" y="3140968"/>
            <a:ext cx="6408712" cy="349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67544" y="1484784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accent2">
                    <a:lumMod val="50000"/>
                  </a:schemeClr>
                </a:solidFill>
              </a:rPr>
              <a:t>Clique em </a:t>
            </a:r>
            <a:r>
              <a:rPr lang="pt-PT" b="1" dirty="0" smtClean="0">
                <a:solidFill>
                  <a:schemeClr val="accent2">
                    <a:lumMod val="50000"/>
                  </a:schemeClr>
                </a:solidFill>
              </a:rPr>
              <a:t>RoughingOperation.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132856"/>
            <a:ext cx="21526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ector de seta reta 9"/>
          <p:cNvCxnSpPr/>
          <p:nvPr/>
        </p:nvCxnSpPr>
        <p:spPr>
          <a:xfrm flipV="1">
            <a:off x="2483768" y="2852936"/>
            <a:ext cx="1152128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6861133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1560" y="1268760"/>
            <a:ext cx="8277225" cy="792088"/>
          </a:xfrm>
        </p:spPr>
        <p:txBody>
          <a:bodyPr/>
          <a:lstStyle/>
          <a:p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Na barra de status aparece ”</a:t>
            </a:r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DigitiseGeometryto</a:t>
            </a:r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 machine”. Mova o mouse sobre peça e quando ela mudar de cor e aparecer escrito </a:t>
            </a:r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Solid</a:t>
            </a:r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..., CLIQUE. </a:t>
            </a:r>
          </a:p>
          <a:p>
            <a:endParaRPr lang="pt-PT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44" t="10294" r="16125" b="17647"/>
          <a:stretch>
            <a:fillRect/>
          </a:stretch>
        </p:blipFill>
        <p:spPr bwMode="auto">
          <a:xfrm>
            <a:off x="2051720" y="1988840"/>
            <a:ext cx="5156655" cy="355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94" t="10160" r="15904" b="17265"/>
          <a:stretch>
            <a:fillRect/>
          </a:stretch>
        </p:blipFill>
        <p:spPr bwMode="auto">
          <a:xfrm>
            <a:off x="2195736" y="1844824"/>
            <a:ext cx="525658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83568" y="1196752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Confirme com o botão da direita</a:t>
            </a:r>
            <a:r>
              <a:rPr lang="pt-PT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Retângulo 5"/>
          <p:cNvSpPr/>
          <p:nvPr/>
        </p:nvSpPr>
        <p:spPr>
          <a:xfrm>
            <a:off x="755576" y="5877272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accent2">
                    <a:lumMod val="50000"/>
                  </a:schemeClr>
                </a:solidFill>
              </a:rPr>
              <a:t>Confirme novamente</a:t>
            </a:r>
            <a:r>
              <a:rPr lang="pt-PT" dirty="0" smtClean="0"/>
              <a:t>.</a:t>
            </a: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8106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793688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 bwMode="auto">
          <a:xfrm>
            <a:off x="866775" y="476672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Desbastando a Peça </a:t>
            </a: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44291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539552" y="134076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Neste momento a caixa de diálogo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Roughing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Operation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está aberta. </a:t>
            </a:r>
          </a:p>
        </p:txBody>
      </p:sp>
    </p:spTree>
    <p:extLst>
      <p:ext uri="{BB962C8B-B14F-4D97-AF65-F5344CB8AC3E}">
        <p14:creationId xmlns="" xmlns:p14="http://schemas.microsoft.com/office/powerpoint/2010/main" val="6113381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793688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2998" y="2924944"/>
            <a:ext cx="3551002" cy="195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043608" y="1196752"/>
            <a:ext cx="6696744" cy="36933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Note que as ilustrações mudam conforme clicamos</a:t>
            </a:r>
            <a:endParaRPr lang="pt-PT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6242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r="22520"/>
          <a:stretch>
            <a:fillRect/>
          </a:stretch>
        </p:blipFill>
        <p:spPr bwMode="auto">
          <a:xfrm>
            <a:off x="1619672" y="2276873"/>
            <a:ext cx="5241263" cy="4104456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Retângulo 4"/>
          <p:cNvSpPr/>
          <p:nvPr/>
        </p:nvSpPr>
        <p:spPr>
          <a:xfrm>
            <a:off x="467544" y="1700808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Tooling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nesta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clique em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find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para abrir 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toolstore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na lista de ferramentas da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toolstore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pt-PT" dirty="0"/>
          </a:p>
        </p:txBody>
      </p:sp>
      <p:sp>
        <p:nvSpPr>
          <p:cNvPr id="6" name="Retângulo 5"/>
          <p:cNvSpPr/>
          <p:nvPr/>
        </p:nvSpPr>
        <p:spPr>
          <a:xfrm>
            <a:off x="2339752" y="2708920"/>
            <a:ext cx="504056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8" name="Conector de seta reta 7"/>
          <p:cNvCxnSpPr/>
          <p:nvPr/>
        </p:nvCxnSpPr>
        <p:spPr>
          <a:xfrm flipV="1">
            <a:off x="1907704" y="2924944"/>
            <a:ext cx="504056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5436096" y="5013176"/>
            <a:ext cx="108012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1" name="Conector de seta reta 10"/>
          <p:cNvCxnSpPr/>
          <p:nvPr/>
        </p:nvCxnSpPr>
        <p:spPr>
          <a:xfrm flipV="1">
            <a:off x="5220072" y="5229200"/>
            <a:ext cx="504056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48478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Encontre 14mm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endmill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-  4flute 13A F30M e clique para selecionar. Clique no botão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Select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pt-PT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72"/>
          <a:stretch>
            <a:fillRect/>
          </a:stretch>
        </p:blipFill>
        <p:spPr bwMode="auto">
          <a:xfrm>
            <a:off x="0" y="2420888"/>
            <a:ext cx="6444208" cy="348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125" t="15000" r="59687" b="46667"/>
          <a:stretch>
            <a:fillRect/>
          </a:stretch>
        </p:blipFill>
        <p:spPr bwMode="auto">
          <a:xfrm>
            <a:off x="4427984" y="1844824"/>
            <a:ext cx="435804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eta para a direita 9"/>
          <p:cNvSpPr/>
          <p:nvPr/>
        </p:nvSpPr>
        <p:spPr>
          <a:xfrm rot="11091742" flipH="1">
            <a:off x="2277132" y="3509429"/>
            <a:ext cx="2407046" cy="199179"/>
          </a:xfrm>
          <a:prstGeom prst="rightArrow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Retângulo 10"/>
          <p:cNvSpPr/>
          <p:nvPr/>
        </p:nvSpPr>
        <p:spPr>
          <a:xfrm>
            <a:off x="6012160" y="5013176"/>
            <a:ext cx="64807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716016" y="3573016"/>
            <a:ext cx="1728192" cy="14401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77225" cy="719137"/>
          </a:xfrm>
        </p:spPr>
        <p:txBody>
          <a:bodyPr/>
          <a:lstStyle/>
          <a:p>
            <a:r>
              <a:rPr lang="pt-BR" sz="1600" dirty="0" smtClean="0"/>
              <a:t>Você pode customizar a Interface da sua própria maneira. Como é a primeira </a:t>
            </a:r>
            <a:br>
              <a:rPr lang="pt-BR" sz="1600" dirty="0" smtClean="0"/>
            </a:br>
            <a:r>
              <a:rPr lang="pt-BR" sz="1600" dirty="0" smtClean="0"/>
              <a:t>vez que está utilizando o </a:t>
            </a:r>
            <a:r>
              <a:rPr lang="pt-BR" sz="1600" dirty="0" err="1" smtClean="0"/>
              <a:t>EdgeCAM</a:t>
            </a:r>
            <a:r>
              <a:rPr lang="pt-BR" sz="1600" dirty="0" smtClean="0"/>
              <a:t>, você pode querer colocar texto nos ícones </a:t>
            </a:r>
            <a:br>
              <a:rPr lang="pt-BR" sz="1600" dirty="0" smtClean="0"/>
            </a:br>
            <a:r>
              <a:rPr lang="pt-BR" sz="1600" dirty="0" smtClean="0"/>
              <a:t>para lembrar o que cada um faz:  1. Clique com o botão da direita em qualquer barra de  ferramentas e no menu que abrir clique em  </a:t>
            </a:r>
            <a:r>
              <a:rPr lang="pt-BR" sz="1600" dirty="0" err="1" smtClean="0"/>
              <a:t>Customise</a:t>
            </a:r>
            <a:r>
              <a:rPr lang="pt-BR" sz="1600" dirty="0" smtClean="0"/>
              <a:t>.</a:t>
            </a:r>
            <a:endParaRPr lang="pt-BR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030"/>
          <a:stretch>
            <a:fillRect/>
          </a:stretch>
        </p:blipFill>
        <p:spPr bwMode="auto">
          <a:xfrm>
            <a:off x="827584" y="2276872"/>
            <a:ext cx="7296811" cy="398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284984"/>
            <a:ext cx="4104456" cy="2485088"/>
          </a:xfrm>
          <a:prstGeom prst="rect">
            <a:avLst/>
          </a:prstGeom>
          <a:noFill/>
        </p:spPr>
      </p:pic>
      <p:sp>
        <p:nvSpPr>
          <p:cNvPr id="6" name="Elipse 5"/>
          <p:cNvSpPr/>
          <p:nvPr/>
        </p:nvSpPr>
        <p:spPr>
          <a:xfrm>
            <a:off x="5508104" y="2276872"/>
            <a:ext cx="864096" cy="648072"/>
          </a:xfrm>
          <a:prstGeom prst="ellipse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Seta para baixo 6"/>
          <p:cNvSpPr/>
          <p:nvPr/>
        </p:nvSpPr>
        <p:spPr>
          <a:xfrm>
            <a:off x="5796136" y="2924944"/>
            <a:ext cx="360040" cy="360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48991056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 r="22730"/>
          <a:stretch>
            <a:fillRect/>
          </a:stretch>
        </p:blipFill>
        <p:spPr bwMode="auto">
          <a:xfrm>
            <a:off x="1763688" y="2348880"/>
            <a:ext cx="5040560" cy="3959731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467544" y="1556792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pt-BR" dirty="0" smtClean="0"/>
              <a:t>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coloque  um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Clearance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igual a 5,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Level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igual a 0,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igual a 0 e CUT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increment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igual a 2. Clique em OK para encerrar.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PT" dirty="0"/>
          </a:p>
        </p:txBody>
      </p:sp>
      <p:sp>
        <p:nvSpPr>
          <p:cNvPr id="6" name="Retângulo 5"/>
          <p:cNvSpPr/>
          <p:nvPr/>
        </p:nvSpPr>
        <p:spPr>
          <a:xfrm>
            <a:off x="2915816" y="2780928"/>
            <a:ext cx="504056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2483768" y="3068960"/>
            <a:ext cx="180020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12"/>
          <p:cNvSpPr/>
          <p:nvPr/>
        </p:nvSpPr>
        <p:spPr>
          <a:xfrm>
            <a:off x="2555776" y="3356992"/>
            <a:ext cx="180020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/>
          <p:cNvSpPr/>
          <p:nvPr/>
        </p:nvSpPr>
        <p:spPr>
          <a:xfrm>
            <a:off x="2267744" y="3933056"/>
            <a:ext cx="2016224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/>
          <p:cNvSpPr/>
          <p:nvPr/>
        </p:nvSpPr>
        <p:spPr>
          <a:xfrm>
            <a:off x="2555776" y="3645024"/>
            <a:ext cx="1800200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6" name="Conector de seta reta 15"/>
          <p:cNvCxnSpPr/>
          <p:nvPr/>
        </p:nvCxnSpPr>
        <p:spPr>
          <a:xfrm flipH="1">
            <a:off x="4211960" y="2708920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3347864" y="2492896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>
            <a:off x="4355976" y="3068960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 flipH="1">
            <a:off x="4283968" y="3717032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 flipH="1">
            <a:off x="4355976" y="3429000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flipH="1">
            <a:off x="5580112" y="5517232"/>
            <a:ext cx="36004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484784"/>
            <a:ext cx="51149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51520" y="2132856"/>
            <a:ext cx="324036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A barra de status aparece "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Digitise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stock". Ande com o cursor até uma linha do Bruto conforme imagem. A linha muda de cor e 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tooltip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indica "Stock". Duplo clique para selecionar todo o perfil. Após botão da direita para terminar a Seleção do "Stock"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66775" y="476672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Desbastando a Peça 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539552" y="2720824"/>
            <a:ext cx="31683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A operação de desbaste (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Roughibg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) está criada. O caminho de ferramenta aparece sobre a peça</a:t>
            </a: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 t="4546"/>
          <a:stretch>
            <a:fillRect/>
          </a:stretch>
        </p:blipFill>
        <p:spPr bwMode="auto">
          <a:xfrm>
            <a:off x="4283968" y="2276872"/>
            <a:ext cx="43521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77225" cy="719137"/>
          </a:xfrm>
        </p:spPr>
        <p:txBody>
          <a:bodyPr/>
          <a:lstStyle/>
          <a:p>
            <a:r>
              <a:rPr lang="pt-BR" dirty="0" smtClean="0"/>
              <a:t>Percebe que a arvore mudou novamente</a:t>
            </a:r>
            <a:endParaRPr lang="pt-B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229" r="89699" b="73900"/>
          <a:stretch>
            <a:fillRect/>
          </a:stretch>
        </p:blipFill>
        <p:spPr bwMode="auto">
          <a:xfrm>
            <a:off x="2771800" y="2276872"/>
            <a:ext cx="3744416" cy="324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7165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Re-Desbaste</a:t>
            </a:r>
            <a:r>
              <a:rPr lang="pt-PT" dirty="0" smtClean="0"/>
              <a:t/>
            </a:r>
            <a:br>
              <a:rPr lang="pt-PT" dirty="0" smtClean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pt-PT" sz="1800" kern="1200" dirty="0" smtClean="0">
                <a:solidFill>
                  <a:schemeClr val="accent2">
                    <a:lumMod val="50000"/>
                  </a:schemeClr>
                </a:solidFill>
              </a:rPr>
              <a:t>	Na operação de desbaste anterior, a ferramenta é muito grande para remover todo material ( a ferramenta não consegue entrar nas cavidades). Agora você precisa fazer um “restrough” com uma ferramenta menor.</a:t>
            </a:r>
          </a:p>
          <a:p>
            <a:endParaRPr lang="pt-BR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852936"/>
            <a:ext cx="4250137" cy="340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122009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467544" y="1052736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Re-Desbaste</a:t>
            </a: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19A1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172072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Na caixa de  diálogo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roughing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General, marque a caixa de 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REST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Rough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*,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coloque 0.2 em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Offset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desmarque a caixa de 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Digitise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Stock*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(Você pode deixar as outras configurações como estavam).</a:t>
            </a: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467544" y="1052736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Re-Desbaste</a:t>
            </a: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19A1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172072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Tooling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em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Find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,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Toolstore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 selecione a ferramenta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6mm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Endmill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-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long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series*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(você pode deixar as outras configurações como estavam).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pt-BR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467544" y="1052736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Re-Desbaste</a:t>
            </a:r>
            <a: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PT" sz="3600" b="1" i="0" u="none" strike="noStrike" kern="0" cap="none" spc="0" normalizeH="0" baseline="0" noProof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19A1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172071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configure desta forma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Clearance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= 5,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Level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= 0,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= 0 e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Cut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increment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= 2 .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em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ok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para encerrar a caixa de diálogo e gerar a operação não será preciso selecionar Stock).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 bwMode="auto">
          <a:xfrm>
            <a:off x="467544" y="1052736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Re-Desbaste</a:t>
            </a:r>
            <a: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19A1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310571"/>
            <a:ext cx="727280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Na Janela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Sequence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leve o cursor até a terceira operação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3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Roughing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operation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(que acabamos de criar.) Note que o caminho de ferramenta da operação fica "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highlighted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" em destaque.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88840"/>
            <a:ext cx="5832896" cy="443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467544" y="1052736"/>
            <a:ext cx="8277225" cy="719137"/>
          </a:xfrm>
          <a:prstGeom prst="roundRect">
            <a:avLst>
              <a:gd name="adj" fmla="val 0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Re-Desbaste</a:t>
            </a:r>
            <a: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PT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519A1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pt-BR" sz="3600" b="1" i="0" u="none" strike="noStrike" kern="0" cap="none" spc="0" normalizeH="0" baseline="0" noProof="0" dirty="0">
              <a:ln>
                <a:noFill/>
              </a:ln>
              <a:solidFill>
                <a:srgbClr val="519A1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908720"/>
            <a:ext cx="8277225" cy="4318000"/>
          </a:xfrm>
        </p:spPr>
        <p:txBody>
          <a:bodyPr/>
          <a:lstStyle/>
          <a:p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Na caixa de diálogo  customize que abrir clique  na </a:t>
            </a:r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 Toolbars .</a:t>
            </a:r>
            <a:endParaRPr lang="pt-BR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31"/>
          <a:stretch>
            <a:fillRect/>
          </a:stretch>
        </p:blipFill>
        <p:spPr bwMode="auto">
          <a:xfrm>
            <a:off x="0" y="1772816"/>
            <a:ext cx="7092280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4032" t="30141" r="26121" b="45250"/>
          <a:stretch>
            <a:fillRect/>
          </a:stretch>
        </p:blipFill>
        <p:spPr bwMode="auto">
          <a:xfrm>
            <a:off x="4283968" y="2204864"/>
            <a:ext cx="4608512" cy="160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5508104" y="2636912"/>
            <a:ext cx="936104" cy="432048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922404869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•Agora vamos remover o material que ficou no “offset” da ferramenta anterior.</a:t>
            </a:r>
          </a:p>
          <a:p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•Na barra de Operações clique no </a:t>
            </a:r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FlatlandOperation</a:t>
            </a:r>
            <a:endParaRPr lang="pt-BR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PT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P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2204864"/>
            <a:ext cx="24669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11560" y="2132856"/>
            <a:ext cx="2137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 smtClean="0">
                <a:solidFill>
                  <a:schemeClr val="accent2">
                    <a:lumMod val="50000"/>
                  </a:schemeClr>
                </a:solidFill>
              </a:rPr>
              <a:t>•Selecione o sólido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844824"/>
            <a:ext cx="3227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•Confirme com o botão direito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844824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•A caixa de diálogo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FlatlandOperationestá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aberta.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General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configure desta forma. 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852936"/>
            <a:ext cx="38385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ector de seta reta 6"/>
          <p:cNvCxnSpPr/>
          <p:nvPr/>
        </p:nvCxnSpPr>
        <p:spPr>
          <a:xfrm>
            <a:off x="4499992" y="2348880"/>
            <a:ext cx="5040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107504" y="53732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Obs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: (O Stand Off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Distancedeixa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uma parede sem usinar em volta das áreas planas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ProfilingOperations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.) </a:t>
            </a:r>
            <a:endParaRPr lang="pt-PT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84482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Tooling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para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ToolDtore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selecione a ferramenta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8mm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Endmill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-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long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series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como você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fes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antes para as outras operações. (outras configurações não precisão ser mudadas.)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84482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na </a:t>
            </a:r>
            <a:r>
              <a:rPr lang="pt-BR" dirty="0" err="1" smtClean="0">
                <a:solidFill>
                  <a:schemeClr val="accent2">
                    <a:lumMod val="50000"/>
                  </a:schemeClr>
                </a:solidFill>
              </a:rPr>
              <a:t>tab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e  configure desta forma,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Clearance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=5 ,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Level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=-0.1 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e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pt-BR" b="1" dirty="0" err="1" smtClean="0">
                <a:solidFill>
                  <a:schemeClr val="accent2">
                    <a:lumMod val="50000"/>
                  </a:schemeClr>
                </a:solidFill>
              </a:rPr>
              <a:t>Depth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 = 0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420888"/>
            <a:ext cx="44291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3707904" y="2708920"/>
            <a:ext cx="504056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/>
          <p:cNvSpPr/>
          <p:nvPr/>
        </p:nvSpPr>
        <p:spPr>
          <a:xfrm>
            <a:off x="3275856" y="2924944"/>
            <a:ext cx="1584176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tângulo 8"/>
          <p:cNvSpPr/>
          <p:nvPr/>
        </p:nvSpPr>
        <p:spPr>
          <a:xfrm>
            <a:off x="3419872" y="3212976"/>
            <a:ext cx="1512168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Retângulo 9"/>
          <p:cNvSpPr/>
          <p:nvPr/>
        </p:nvSpPr>
        <p:spPr>
          <a:xfrm>
            <a:off x="3491880" y="3501008"/>
            <a:ext cx="1368152" cy="21602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3528" y="1844824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Clique em </a:t>
            </a:r>
            <a:r>
              <a:rPr lang="pt-BR" b="1" dirty="0" smtClean="0">
                <a:solidFill>
                  <a:schemeClr val="accent2">
                    <a:lumMod val="50000"/>
                  </a:schemeClr>
                </a:solidFill>
              </a:rPr>
              <a:t>ok</a:t>
            </a:r>
            <a:r>
              <a:rPr lang="pt-BR" dirty="0" smtClean="0">
                <a:solidFill>
                  <a:schemeClr val="accent2">
                    <a:lumMod val="50000"/>
                  </a:schemeClr>
                </a:solidFill>
              </a:rPr>
              <a:t> para fechar e gerar a operação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57200" y="957263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Áreas Planas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420888"/>
            <a:ext cx="442912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5724128" y="5445224"/>
            <a:ext cx="720080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6775" y="548680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um Perfil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>
                <a:solidFill>
                  <a:schemeClr val="accent2">
                    <a:lumMod val="50000"/>
                  </a:schemeClr>
                </a:solidFill>
              </a:rPr>
              <a:t>Clicar em </a:t>
            </a:r>
            <a:r>
              <a:rPr lang="pt-PT" b="1" dirty="0" smtClean="0">
                <a:solidFill>
                  <a:schemeClr val="accent2">
                    <a:lumMod val="50000"/>
                  </a:schemeClr>
                </a:solidFill>
              </a:rPr>
              <a:t>ProfilingOperation. </a:t>
            </a:r>
          </a:p>
          <a:p>
            <a:pPr>
              <a:buNone/>
            </a:pPr>
            <a:endParaRPr lang="pt-PT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780928"/>
            <a:ext cx="5184576" cy="166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66775" y="548680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um Perfil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1556792"/>
            <a:ext cx="4463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 smtClean="0">
                <a:solidFill>
                  <a:schemeClr val="accent2">
                    <a:lumMod val="50000"/>
                  </a:schemeClr>
                </a:solidFill>
              </a:rPr>
              <a:t>Selecione 2D BossFeature</a:t>
            </a:r>
          </a:p>
        </p:txBody>
      </p:sp>
      <p:sp>
        <p:nvSpPr>
          <p:cNvPr id="6" name="Retângulo 5"/>
          <p:cNvSpPr/>
          <p:nvPr/>
        </p:nvSpPr>
        <p:spPr>
          <a:xfrm>
            <a:off x="467544" y="2132856"/>
            <a:ext cx="53046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</a:rPr>
              <a:t>Confirme com o botão da direita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7544" y="2636912"/>
            <a:ext cx="5425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 smtClean="0">
                <a:solidFill>
                  <a:schemeClr val="accent2">
                    <a:lumMod val="50000"/>
                  </a:schemeClr>
                </a:solidFill>
              </a:rPr>
              <a:t>A caixa de diálogo </a:t>
            </a:r>
            <a:r>
              <a:rPr lang="pt-BR" sz="2800" dirty="0" err="1" smtClean="0">
                <a:solidFill>
                  <a:schemeClr val="accent2">
                    <a:lumMod val="50000"/>
                  </a:schemeClr>
                </a:solidFill>
              </a:rPr>
              <a:t>Profilingabrirá</a:t>
            </a:r>
            <a:endParaRPr lang="pt-BR" sz="28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068960"/>
            <a:ext cx="44291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5076056" y="3429000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Configure com os seguintes dados</a:t>
            </a:r>
          </a:p>
        </p:txBody>
      </p:sp>
      <p:cxnSp>
        <p:nvCxnSpPr>
          <p:cNvPr id="10" name="Conector de seta reta 9"/>
          <p:cNvCxnSpPr/>
          <p:nvPr/>
        </p:nvCxnSpPr>
        <p:spPr>
          <a:xfrm flipH="1">
            <a:off x="2843808" y="3573016"/>
            <a:ext cx="230425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683568" y="1556792"/>
            <a:ext cx="75253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Clique na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tab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Tooling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para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Toolstore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e selecione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5 mm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diameter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SSM-ZX- 2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Flute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-5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(outras configurações não precisão ser modificadas).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39552" y="2780928"/>
            <a:ext cx="75608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Clique na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tab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Depth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e configure desta forma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clearance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=5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level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Depth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Cut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increment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= 2  e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cusp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Height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755576" y="3889593"/>
            <a:ext cx="56236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lique em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ok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para encerrar e gerar a operação 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437112"/>
            <a:ext cx="2376264" cy="182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 explicativo em forma de nuvem 8"/>
          <p:cNvSpPr/>
          <p:nvPr/>
        </p:nvSpPr>
        <p:spPr>
          <a:xfrm>
            <a:off x="4355976" y="4221088"/>
            <a:ext cx="3744416" cy="1584176"/>
          </a:xfrm>
          <a:prstGeom prst="cloudCallout">
            <a:avLst>
              <a:gd name="adj1" fmla="val -59984"/>
              <a:gd name="adj2" fmla="val 5792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4932040" y="4509121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PerfilDICA</a:t>
            </a:r>
            <a:r>
              <a:rPr lang="pt-BR" b="1" dirty="0" smtClean="0"/>
              <a:t>: Pode-se esconder a ferramenta para facilitar a visualização</a:t>
            </a:r>
            <a:endParaRPr lang="pt-PT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866775" y="548680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um Perfil</a:t>
            </a:r>
            <a:endParaRPr lang="pt-P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Scroll</a:t>
            </a:r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pt-BR" sz="1800" dirty="0" err="1" smtClean="0">
                <a:solidFill>
                  <a:schemeClr val="accent2">
                    <a:lumMod val="50000"/>
                  </a:schemeClr>
                </a:solidFill>
              </a:rPr>
              <a:t>down</a:t>
            </a:r>
            <a:r>
              <a:rPr lang="pt-BR" sz="1800" dirty="0" smtClean="0">
                <a:solidFill>
                  <a:schemeClr val="accent2">
                    <a:lumMod val="50000"/>
                  </a:schemeClr>
                </a:solidFill>
              </a:rPr>
              <a:t> até a barra de  ferramenta Standard e  clique para selecionar</a:t>
            </a:r>
            <a:r>
              <a:rPr lang="pt-BR" sz="1800" dirty="0" smtClean="0"/>
              <a:t>.</a:t>
            </a:r>
            <a:endParaRPr lang="pt-BR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578"/>
          <a:stretch>
            <a:fillRect/>
          </a:stretch>
        </p:blipFill>
        <p:spPr bwMode="auto">
          <a:xfrm>
            <a:off x="323528" y="2132856"/>
            <a:ext cx="716929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3479" t="20672" r="20033" b="20267"/>
          <a:stretch>
            <a:fillRect/>
          </a:stretch>
        </p:blipFill>
        <p:spPr bwMode="auto">
          <a:xfrm>
            <a:off x="5255568" y="2636912"/>
            <a:ext cx="3888432" cy="277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7596336" y="4797152"/>
            <a:ext cx="1008112" cy="36004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Elipse 7"/>
          <p:cNvSpPr/>
          <p:nvPr/>
        </p:nvSpPr>
        <p:spPr>
          <a:xfrm>
            <a:off x="5364088" y="5157192"/>
            <a:ext cx="864096" cy="28803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3351368604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683569" y="1330896"/>
            <a:ext cx="50405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Na barra de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operations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clique em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Profiling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operation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539552" y="2122984"/>
            <a:ext cx="51845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selecione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todas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as 4 pocket Features*.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Neste momento usaremos um método diferente: Clique na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tab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da janela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Features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e clique sobre 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feature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3: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2D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Pocket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então segure a tecla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Shift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e clique sobre 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feature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6:2D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pocket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Mova o  cursor para a área gráfica e confirme a seleção com botão da direita.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683568" y="4941168"/>
            <a:ext cx="33361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Não Selecione 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boundaries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866775" y="548680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um Perfil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988840"/>
            <a:ext cx="33147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66775" y="548680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Usinando um Perfil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323528" y="3789040"/>
            <a:ext cx="77048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Na </a:t>
            </a:r>
            <a:r>
              <a:rPr kumimoji="0" lang="pt-BR" sz="20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tab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Depth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, configure desta forma: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Clearance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 5,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Level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Depth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Cut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Increment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=2,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Cusp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pt-BR" sz="20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Height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=0, 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Clique em </a:t>
            </a:r>
            <a:r>
              <a:rPr kumimoji="0" lang="pt-BR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ok</a:t>
            </a:r>
            <a:r>
              <a:rPr kumimoji="0" lang="pt-BR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para encerrar e gerar a operação.</a:t>
            </a:r>
            <a:endParaRPr kumimoji="0" lang="pt-BR" sz="20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51520" y="1412776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Na caixa de diálogo </a:t>
            </a:r>
            <a:r>
              <a:rPr lang="pt-BR" sz="2000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Profiling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, </a:t>
            </a:r>
            <a:r>
              <a:rPr lang="pt-BR" sz="2000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tab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General,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Configure desta forma: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offset =0 e Lead Radius = 4. (outras configurações iguais ao padrão).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23528" y="2492896"/>
            <a:ext cx="741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Na </a:t>
            </a:r>
            <a:r>
              <a:rPr lang="pt-BR" sz="2000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tab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pt-BR" sz="2000" b="1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Tooling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abra a </a:t>
            </a:r>
            <a:r>
              <a:rPr lang="pt-BR" sz="2000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toolstore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e selecione a ferramenta 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3mm </a:t>
            </a:r>
            <a:r>
              <a:rPr lang="pt-BR" sz="2000" b="1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diameter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 SSM - ZX-2 </a:t>
            </a:r>
            <a:r>
              <a:rPr lang="pt-BR" sz="2000" b="1" dirty="0" err="1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Flute</a:t>
            </a:r>
            <a:r>
              <a:rPr lang="pt-BR" sz="2000" b="1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-3. </a:t>
            </a: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(outras configurações iguais ao padrão.)</a:t>
            </a:r>
            <a:endParaRPr lang="en-US" sz="2000" dirty="0" smtClean="0">
              <a:solidFill>
                <a:schemeClr val="accent2">
                  <a:lumMod val="50000"/>
                </a:schemeClr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77225" cy="719137"/>
          </a:xfrm>
        </p:spPr>
        <p:txBody>
          <a:bodyPr/>
          <a:lstStyle/>
          <a:p>
            <a:r>
              <a:rPr lang="pt-PT" dirty="0" smtClean="0">
                <a:solidFill>
                  <a:srgbClr val="FF0000"/>
                </a:solidFill>
              </a:rPr>
              <a:t>Simulação</a:t>
            </a:r>
            <a:endParaRPr lang="pt-PT" dirty="0">
              <a:solidFill>
                <a:srgbClr val="FF0000"/>
              </a:solidFill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88840"/>
            <a:ext cx="7632848" cy="429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1800" dirty="0" smtClean="0"/>
              <a:t>Na barra de ferramentas Standard clique no botão Open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64"/>
          <a:stretch>
            <a:fillRect/>
          </a:stretch>
        </p:blipFill>
        <p:spPr bwMode="auto">
          <a:xfrm>
            <a:off x="395536" y="1772816"/>
            <a:ext cx="80793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8460" t="31125" r="42723" b="40328"/>
          <a:stretch>
            <a:fillRect/>
          </a:stretch>
        </p:blipFill>
        <p:spPr bwMode="auto">
          <a:xfrm>
            <a:off x="4788024" y="2204864"/>
            <a:ext cx="244827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ipse 6"/>
          <p:cNvSpPr/>
          <p:nvPr/>
        </p:nvSpPr>
        <p:spPr>
          <a:xfrm>
            <a:off x="251520" y="1556792"/>
            <a:ext cx="1008112" cy="93610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Seta para a direita 7"/>
          <p:cNvSpPr/>
          <p:nvPr/>
        </p:nvSpPr>
        <p:spPr>
          <a:xfrm>
            <a:off x="1187624" y="2060848"/>
            <a:ext cx="3600400" cy="648072"/>
          </a:xfrm>
          <a:prstGeom prst="rightArrow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285880830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67"/>
          <a:stretch>
            <a:fillRect/>
          </a:stretch>
        </p:blipFill>
        <p:spPr bwMode="auto">
          <a:xfrm>
            <a:off x="0" y="1844824"/>
            <a:ext cx="867645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16322" t="24235" r="34976" b="47219"/>
          <a:stretch>
            <a:fillRect/>
          </a:stretch>
        </p:blipFill>
        <p:spPr bwMode="auto">
          <a:xfrm>
            <a:off x="4572000" y="2996952"/>
            <a:ext cx="4370141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2219423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77225" cy="719137"/>
          </a:xfrm>
        </p:spPr>
        <p:txBody>
          <a:bodyPr/>
          <a:lstStyle/>
          <a:p>
            <a:r>
              <a:rPr lang="pt-BR" sz="1800" dirty="0" smtClean="0"/>
              <a:t>Visualize a peça, ela poderá estar em linhas de construção ou em solido, observe que agora existe uma Arvore de construção.</a:t>
            </a:r>
            <a:endParaRPr lang="pt-BR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901"/>
          <a:stretch>
            <a:fillRect/>
          </a:stretch>
        </p:blipFill>
        <p:spPr bwMode="auto">
          <a:xfrm>
            <a:off x="539552" y="1628800"/>
            <a:ext cx="794204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>
            <a:off x="251520" y="1700808"/>
            <a:ext cx="1512168" cy="4176464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="" xmlns:p14="http://schemas.microsoft.com/office/powerpoint/2010/main" val="190673418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IFSUL">
  <a:themeElements>
    <a:clrScheme name="Cápsula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ápsula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ápsula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ápsula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ápsula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IFSUL</Template>
  <TotalTime>823</TotalTime>
  <Words>1450</Words>
  <Application>Microsoft Office PowerPoint</Application>
  <PresentationFormat>Apresentação na tela (4:3)</PresentationFormat>
  <Paragraphs>134</Paragraphs>
  <Slides>62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3" baseType="lpstr">
      <vt:lpstr>IFSUL</vt:lpstr>
      <vt:lpstr>Aula 1 -Fresamento</vt:lpstr>
      <vt:lpstr>Exercício de Fresamento </vt:lpstr>
      <vt:lpstr>Para ter certeza de que você está usando a configuração correta (caso tenha  feito alguma alteração nas configurações depois de ter instalado):  • Botão da direita na barra de ferramentas e no menu que abrirá com o cursor  até Profiles ►, então no outro menu que abrir arraste o cursor até Mill  Profile ►, e clique em default.config.</vt:lpstr>
      <vt:lpstr>Você pode customizar a Interface da sua própria maneira. Como é a primeira  vez que está utilizando o EdgeCAM, você pode querer colocar texto nos ícones  para lembrar o que cada um faz:  1. Clique com o botão da direita em qualquer barra de  ferramentas e no menu que abrir clique em  Customise.</vt:lpstr>
      <vt:lpstr>Slide 5</vt:lpstr>
      <vt:lpstr>Scroll  down até a barra de  ferramenta Standard e  clique para selecionar.</vt:lpstr>
      <vt:lpstr>Na barra de ferramentas Standard clique no botão Open.</vt:lpstr>
      <vt:lpstr>Slide 8</vt:lpstr>
      <vt:lpstr>Visualize a peça, ela poderá estar em linhas de construção ou em solido, observe que agora existe uma Arvore de construção.</vt:lpstr>
      <vt:lpstr>Vamos Mudar </vt:lpstr>
      <vt:lpstr>torno você pode mudar o plano de trabalho de XY para ZX para isso faça:   No momento vamos manter como esta </vt:lpstr>
      <vt:lpstr>Mudança de Vista da peça</vt:lpstr>
      <vt:lpstr>Dica </vt:lpstr>
      <vt:lpstr>Definir o material bruto</vt:lpstr>
      <vt:lpstr>Clique primeiro Automatic Stock.</vt:lpstr>
      <vt:lpstr>Posteriormente faça as demais configurações e OK.</vt:lpstr>
      <vt:lpstr>As linha que aparecem representam o bruto “stock”. </vt:lpstr>
      <vt:lpstr>Encontrando as Recursos “Features”</vt:lpstr>
      <vt:lpstr>Encontrando as Recursos “Features”</vt:lpstr>
      <vt:lpstr>Note que mudou a Peça e a arvore</vt:lpstr>
      <vt:lpstr>Especificando um Material </vt:lpstr>
      <vt:lpstr>Especificando um Material </vt:lpstr>
      <vt:lpstr>Especificando um Material </vt:lpstr>
      <vt:lpstr>Slide 24</vt:lpstr>
      <vt:lpstr>Criando uma Seqüênciade Usinagem </vt:lpstr>
      <vt:lpstr>Criando uma Seqüênciade Usinagem  </vt:lpstr>
      <vt:lpstr>Configure a caixa como esta (ajuste primeiro Discipline e cuidado com Machine Tool selecione fanuc3x.mc).</vt:lpstr>
      <vt:lpstr>Note as mudanças</vt:lpstr>
      <vt:lpstr>Furação</vt:lpstr>
      <vt:lpstr>Slide 30</vt:lpstr>
      <vt:lpstr>Não faça alterações nas configuração, e ajuste o Clearancepara 20. Clique OK  </vt:lpstr>
      <vt:lpstr>Mudanças na arvore.  </vt:lpstr>
      <vt:lpstr>Desbastando a Peça </vt:lpstr>
      <vt:lpstr>Desbastando a Peça </vt:lpstr>
      <vt:lpstr>Desbastando a Peça </vt:lpstr>
      <vt:lpstr>Slide 36</vt:lpstr>
      <vt:lpstr>Desbastando a Peça </vt:lpstr>
      <vt:lpstr>Slide 38</vt:lpstr>
      <vt:lpstr>Desbastando a Peça </vt:lpstr>
      <vt:lpstr>Desbastando a Peça </vt:lpstr>
      <vt:lpstr>Desbastando a Peça </vt:lpstr>
      <vt:lpstr>Desbastando a Peça </vt:lpstr>
      <vt:lpstr>Percebe que a arvore mudou novamente</vt:lpstr>
      <vt:lpstr>Re-Desbaste </vt:lpstr>
      <vt:lpstr>Slide 45</vt:lpstr>
      <vt:lpstr>Slide 46</vt:lpstr>
      <vt:lpstr>Slide 47</vt:lpstr>
      <vt:lpstr>Slide 48</vt:lpstr>
      <vt:lpstr>Slide 49</vt:lpstr>
      <vt:lpstr>Usinando Áreas Planas</vt:lpstr>
      <vt:lpstr>Usinando Áreas Planas</vt:lpstr>
      <vt:lpstr>Usinando Áreas Planas</vt:lpstr>
      <vt:lpstr>Usinando Áreas Planas</vt:lpstr>
      <vt:lpstr>Usinando Áreas Planas</vt:lpstr>
      <vt:lpstr>Usinando Áreas Planas</vt:lpstr>
      <vt:lpstr>Usinando Áreas Planas</vt:lpstr>
      <vt:lpstr>Usinando um Perfil</vt:lpstr>
      <vt:lpstr>Usinando um Perfil</vt:lpstr>
      <vt:lpstr>Usinando um Perfil</vt:lpstr>
      <vt:lpstr>Usinando um Perfil</vt:lpstr>
      <vt:lpstr>Usinando um Perfil</vt:lpstr>
      <vt:lpstr>Simulação</vt:lpstr>
    </vt:vector>
  </TitlesOfParts>
  <Company>Campus Sapucaia do Sul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IFSul</dc:creator>
  <cp:lastModifiedBy>IF Sul-rio-grandense</cp:lastModifiedBy>
  <cp:revision>20</cp:revision>
  <dcterms:created xsi:type="dcterms:W3CDTF">2014-02-22T00:36:17Z</dcterms:created>
  <dcterms:modified xsi:type="dcterms:W3CDTF">2014-10-01T23:49:34Z</dcterms:modified>
</cp:coreProperties>
</file>