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687" r:id="rId2"/>
    <p:sldMasterId id="2147483675" r:id="rId3"/>
    <p:sldMasterId id="2147483994" r:id="rId4"/>
    <p:sldMasterId id="2147484007" r:id="rId5"/>
    <p:sldMasterId id="2147484020" r:id="rId6"/>
  </p:sldMasterIdLst>
  <p:notesMasterIdLst>
    <p:notesMasterId r:id="rId49"/>
  </p:notesMasterIdLst>
  <p:sldIdLst>
    <p:sldId id="264" r:id="rId7"/>
    <p:sldId id="360" r:id="rId8"/>
    <p:sldId id="361" r:id="rId9"/>
    <p:sldId id="258" r:id="rId10"/>
    <p:sldId id="262" r:id="rId11"/>
    <p:sldId id="263" r:id="rId12"/>
    <p:sldId id="265" r:id="rId13"/>
    <p:sldId id="348" r:id="rId14"/>
    <p:sldId id="270" r:id="rId15"/>
    <p:sldId id="259" r:id="rId16"/>
    <p:sldId id="271" r:id="rId17"/>
    <p:sldId id="324" r:id="rId18"/>
    <p:sldId id="326" r:id="rId19"/>
    <p:sldId id="349" r:id="rId20"/>
    <p:sldId id="350" r:id="rId21"/>
    <p:sldId id="351" r:id="rId22"/>
    <p:sldId id="352" r:id="rId23"/>
    <p:sldId id="353" r:id="rId24"/>
    <p:sldId id="328" r:id="rId25"/>
    <p:sldId id="329" r:id="rId26"/>
    <p:sldId id="330" r:id="rId27"/>
    <p:sldId id="354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55" r:id="rId42"/>
    <p:sldId id="356" r:id="rId43"/>
    <p:sldId id="358" r:id="rId44"/>
    <p:sldId id="357" r:id="rId45"/>
    <p:sldId id="359" r:id="rId46"/>
    <p:sldId id="345" r:id="rId47"/>
    <p:sldId id="347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320" autoAdjust="0"/>
  </p:normalViewPr>
  <p:slideViewPr>
    <p:cSldViewPr>
      <p:cViewPr>
        <p:scale>
          <a:sx n="60" d="100"/>
          <a:sy n="60" d="100"/>
        </p:scale>
        <p:origin x="-178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3ADA9-DABD-4918-A018-96822CB12E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213346-AAB1-4EE4-A7F1-6AA7BA83713A}">
      <dgm:prSet/>
      <dgm:spPr/>
      <dgm:t>
        <a:bodyPr/>
        <a:lstStyle/>
        <a:p>
          <a:pPr rtl="0"/>
          <a:r>
            <a:rPr lang="pt-BR" dirty="0" smtClean="0"/>
            <a:t>Na caixa de diálogos faça estas configurações. </a:t>
          </a:r>
          <a:endParaRPr lang="pt-BR" dirty="0"/>
        </a:p>
      </dgm:t>
    </dgm:pt>
    <dgm:pt modelId="{BFFBBC44-D055-4BED-B348-B56350E53591}" type="parTrans" cxnId="{B20AF92F-8516-47CB-ADF5-F53722BB82DA}">
      <dgm:prSet/>
      <dgm:spPr/>
      <dgm:t>
        <a:bodyPr/>
        <a:lstStyle/>
        <a:p>
          <a:endParaRPr lang="pt-BR"/>
        </a:p>
      </dgm:t>
    </dgm:pt>
    <dgm:pt modelId="{FFCAA455-5374-49AE-8814-8F029F1B8F1C}" type="sibTrans" cxnId="{B20AF92F-8516-47CB-ADF5-F53722BB82DA}">
      <dgm:prSet/>
      <dgm:spPr/>
      <dgm:t>
        <a:bodyPr/>
        <a:lstStyle/>
        <a:p>
          <a:endParaRPr lang="pt-BR"/>
        </a:p>
      </dgm:t>
    </dgm:pt>
    <dgm:pt modelId="{01D11645-4C64-452C-A54A-C269132FF50D}" type="pres">
      <dgm:prSet presAssocID="{6893ADA9-DABD-4918-A018-96822CB12E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D2E5BB-5C1C-448F-BD90-5159D4FE434C}" type="pres">
      <dgm:prSet presAssocID="{6893ADA9-DABD-4918-A018-96822CB12E3A}" presName="arrow" presStyleLbl="bgShp" presStyleIdx="0" presStyleCnt="1" custScaleX="117647"/>
      <dgm:spPr/>
    </dgm:pt>
    <dgm:pt modelId="{67F52B78-B0BB-47A7-A025-467AA60EDA1C}" type="pres">
      <dgm:prSet presAssocID="{6893ADA9-DABD-4918-A018-96822CB12E3A}" presName="linearProcess" presStyleCnt="0"/>
      <dgm:spPr/>
    </dgm:pt>
    <dgm:pt modelId="{0CFBC596-0373-4619-956F-57BA3F05E20B}" type="pres">
      <dgm:prSet presAssocID="{AC213346-AAB1-4EE4-A7F1-6AA7BA83713A}" presName="textNode" presStyleLbl="node1" presStyleIdx="0" presStyleCnt="1" custScaleX="88224" custLinFactNeighborX="-13442" custLinFactNeighborY="-18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B9A546-3B9D-41B0-9BF5-FDC072DD4FE1}" type="presOf" srcId="{6893ADA9-DABD-4918-A018-96822CB12E3A}" destId="{01D11645-4C64-452C-A54A-C269132FF50D}" srcOrd="0" destOrd="0" presId="urn:microsoft.com/office/officeart/2005/8/layout/hProcess9"/>
    <dgm:cxn modelId="{B20AF92F-8516-47CB-ADF5-F53722BB82DA}" srcId="{6893ADA9-DABD-4918-A018-96822CB12E3A}" destId="{AC213346-AAB1-4EE4-A7F1-6AA7BA83713A}" srcOrd="0" destOrd="0" parTransId="{BFFBBC44-D055-4BED-B348-B56350E53591}" sibTransId="{FFCAA455-5374-49AE-8814-8F029F1B8F1C}"/>
    <dgm:cxn modelId="{BD43A65E-00E2-4B71-AA5C-F3A03ABBE003}" type="presOf" srcId="{AC213346-AAB1-4EE4-A7F1-6AA7BA83713A}" destId="{0CFBC596-0373-4619-956F-57BA3F05E20B}" srcOrd="0" destOrd="0" presId="urn:microsoft.com/office/officeart/2005/8/layout/hProcess9"/>
    <dgm:cxn modelId="{553C2B2E-F1F5-4825-BCAF-51C86B81CE06}" type="presParOf" srcId="{01D11645-4C64-452C-A54A-C269132FF50D}" destId="{90D2E5BB-5C1C-448F-BD90-5159D4FE434C}" srcOrd="0" destOrd="0" presId="urn:microsoft.com/office/officeart/2005/8/layout/hProcess9"/>
    <dgm:cxn modelId="{EF15F167-3AF2-4A8D-8F35-41DFC480F72B}" type="presParOf" srcId="{01D11645-4C64-452C-A54A-C269132FF50D}" destId="{67F52B78-B0BB-47A7-A025-467AA60EDA1C}" srcOrd="1" destOrd="0" presId="urn:microsoft.com/office/officeart/2005/8/layout/hProcess9"/>
    <dgm:cxn modelId="{91C13F34-24CE-4CA4-B528-23F16DBDA095}" type="presParOf" srcId="{67F52B78-B0BB-47A7-A025-467AA60EDA1C}" destId="{0CFBC596-0373-4619-956F-57BA3F05E20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4CD67-BDEB-442B-983F-26A7C8A2CF3E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676786D-50DE-41B8-B906-024757E02418}">
      <dgm:prSet/>
      <dgm:spPr/>
      <dgm:t>
        <a:bodyPr/>
        <a:lstStyle/>
        <a:p>
          <a:pPr rtl="0"/>
          <a:r>
            <a:rPr kumimoji="1" lang="pt-BR" dirty="0" smtClean="0"/>
            <a:t>Selecionar a peça e confirmar com o botão direito do mouse.</a:t>
          </a:r>
          <a:endParaRPr kumimoji="1" lang="pt-BR" dirty="0"/>
        </a:p>
      </dgm:t>
    </dgm:pt>
    <dgm:pt modelId="{64B401B2-B0AF-4AE9-BDE8-9A1CF9D3EF18}" type="parTrans" cxnId="{2A780A4D-407E-4CD1-9B8A-1523321CEF7E}">
      <dgm:prSet/>
      <dgm:spPr/>
      <dgm:t>
        <a:bodyPr/>
        <a:lstStyle/>
        <a:p>
          <a:endParaRPr lang="pt-BR"/>
        </a:p>
      </dgm:t>
    </dgm:pt>
    <dgm:pt modelId="{EE763AC3-CFD4-4A8E-9271-6DD53B92727F}" type="sibTrans" cxnId="{2A780A4D-407E-4CD1-9B8A-1523321CEF7E}">
      <dgm:prSet/>
      <dgm:spPr/>
      <dgm:t>
        <a:bodyPr/>
        <a:lstStyle/>
        <a:p>
          <a:endParaRPr lang="pt-BR"/>
        </a:p>
      </dgm:t>
    </dgm:pt>
    <dgm:pt modelId="{E3595A64-071A-4147-A138-8213E4B2C838}" type="pres">
      <dgm:prSet presAssocID="{BF04CD67-BDEB-442B-983F-26A7C8A2CF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E84A7C-6D88-4EB8-AEBB-B6396237DCA8}" type="pres">
      <dgm:prSet presAssocID="{BF04CD67-BDEB-442B-983F-26A7C8A2CF3E}" presName="arrow" presStyleLbl="bgShp" presStyleIdx="0" presStyleCnt="1"/>
      <dgm:spPr/>
    </dgm:pt>
    <dgm:pt modelId="{EA8AFB6E-C1BF-4866-A5FA-214D740DBEFE}" type="pres">
      <dgm:prSet presAssocID="{BF04CD67-BDEB-442B-983F-26A7C8A2CF3E}" presName="linearProcess" presStyleCnt="0"/>
      <dgm:spPr/>
    </dgm:pt>
    <dgm:pt modelId="{9C8B5281-C95B-47DE-93D2-8EED242E16BC}" type="pres">
      <dgm:prSet presAssocID="{5676786D-50DE-41B8-B906-024757E0241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780A4D-407E-4CD1-9B8A-1523321CEF7E}" srcId="{BF04CD67-BDEB-442B-983F-26A7C8A2CF3E}" destId="{5676786D-50DE-41B8-B906-024757E02418}" srcOrd="0" destOrd="0" parTransId="{64B401B2-B0AF-4AE9-BDE8-9A1CF9D3EF18}" sibTransId="{EE763AC3-CFD4-4A8E-9271-6DD53B92727F}"/>
    <dgm:cxn modelId="{E6A48663-A965-4F43-9D05-42DBC32A03B8}" type="presOf" srcId="{BF04CD67-BDEB-442B-983F-26A7C8A2CF3E}" destId="{E3595A64-071A-4147-A138-8213E4B2C838}" srcOrd="0" destOrd="0" presId="urn:microsoft.com/office/officeart/2005/8/layout/hProcess9"/>
    <dgm:cxn modelId="{33189BA9-02E1-4126-B82C-2AEE9814CBB5}" type="presOf" srcId="{5676786D-50DE-41B8-B906-024757E02418}" destId="{9C8B5281-C95B-47DE-93D2-8EED242E16BC}" srcOrd="0" destOrd="0" presId="urn:microsoft.com/office/officeart/2005/8/layout/hProcess9"/>
    <dgm:cxn modelId="{9C8D13B2-9CF5-4C5C-B5B3-7C61D2877ECD}" type="presParOf" srcId="{E3595A64-071A-4147-A138-8213E4B2C838}" destId="{6EE84A7C-6D88-4EB8-AEBB-B6396237DCA8}" srcOrd="0" destOrd="0" presId="urn:microsoft.com/office/officeart/2005/8/layout/hProcess9"/>
    <dgm:cxn modelId="{962700FE-B335-4A6E-B0D6-4333D9244B9A}" type="presParOf" srcId="{E3595A64-071A-4147-A138-8213E4B2C838}" destId="{EA8AFB6E-C1BF-4866-A5FA-214D740DBEFE}" srcOrd="1" destOrd="0" presId="urn:microsoft.com/office/officeart/2005/8/layout/hProcess9"/>
    <dgm:cxn modelId="{83165E65-DAD9-4087-B2CD-269FDAEE7DC1}" type="presParOf" srcId="{EA8AFB6E-C1BF-4866-A5FA-214D740DBEFE}" destId="{9C8B5281-C95B-47DE-93D2-8EED242E16B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2E5BB-5C1C-448F-BD90-5159D4FE434C}">
      <dsp:nvSpPr>
        <dsp:cNvPr id="0" name=""/>
        <dsp:cNvSpPr/>
      </dsp:nvSpPr>
      <dsp:spPr>
        <a:xfrm>
          <a:off x="0" y="0"/>
          <a:ext cx="3786212" cy="29289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BC596-0373-4619-956F-57BA3F05E20B}">
      <dsp:nvSpPr>
        <dsp:cNvPr id="0" name=""/>
        <dsp:cNvSpPr/>
      </dsp:nvSpPr>
      <dsp:spPr>
        <a:xfrm>
          <a:off x="333675" y="857259"/>
          <a:ext cx="2390437" cy="1171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Na caixa de diálogos faça estas configurações. </a:t>
          </a:r>
          <a:endParaRPr lang="pt-BR" sz="1900" kern="1200" dirty="0"/>
        </a:p>
      </dsp:txBody>
      <dsp:txXfrm>
        <a:off x="333675" y="857259"/>
        <a:ext cx="2390437" cy="1171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E84A7C-6D88-4EB8-AEBB-B6396237DCA8}">
      <dsp:nvSpPr>
        <dsp:cNvPr id="0" name=""/>
        <dsp:cNvSpPr/>
      </dsp:nvSpPr>
      <dsp:spPr>
        <a:xfrm>
          <a:off x="198240" y="0"/>
          <a:ext cx="2246725" cy="22860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B5281-C95B-47DE-93D2-8EED242E16BC}">
      <dsp:nvSpPr>
        <dsp:cNvPr id="0" name=""/>
        <dsp:cNvSpPr/>
      </dsp:nvSpPr>
      <dsp:spPr>
        <a:xfrm>
          <a:off x="115640" y="685804"/>
          <a:ext cx="2411925" cy="914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1700" kern="1200" dirty="0" smtClean="0"/>
            <a:t>Selecionar a peça e confirmar com o botão direito do mouse.</a:t>
          </a:r>
          <a:endParaRPr kumimoji="1" lang="pt-BR" sz="1700" kern="1200" dirty="0"/>
        </a:p>
      </dsp:txBody>
      <dsp:txXfrm>
        <a:off x="115640" y="685804"/>
        <a:ext cx="2411925" cy="914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CC54F1-8F3F-4AD6-8ECF-BF3159140333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2D9644-C169-41FD-A0B6-9A6D66E1F0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68EFDC-CC1C-422A-9F50-2D184F0A29DB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D5A1-5201-4FC2-BD87-855C22F6DD35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BB8E-AA83-478A-B231-D9C58C6C18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32A9-50D9-4B0F-9AA7-3DECED3DF632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57FA-88CE-41DD-A17D-70920B2822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0842-D223-48F0-B4B4-D4B27AAD2947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7B12-4B96-4C37-98A0-A4DBEA768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5684-9D44-4A72-A336-B4AFD6C9C2A9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7CFA-37F1-4592-884C-A8F6EC31C9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EEAE1-529F-488A-B085-CA9990AEFAF9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80E68-6185-42B2-B897-5772B7C61D5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7C26-BA2E-49C8-A263-C0143F83DE8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DD28-6637-4184-84AA-BFC8E6633C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C3CB-8B53-47DA-BE2A-C5669F2006B8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DFC4-965C-4AE5-A838-98D75492CD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4222-FF66-4346-869B-3735101527DB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E2B5-E61F-430F-B8F5-7B9C7F4AAB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BCEA-AA66-49F6-8DC5-C03518BF3E01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A104-4165-4733-BBB2-BAC6EC4973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F5EE-5B50-45DD-B581-88F12377E645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D6B8-638D-4DDE-B0BD-94389E5D29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F081-673C-488C-AFFD-A9B86F349E9D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97E1-4384-4F8D-8EA9-3597934F9A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1C5A-9E76-4F83-862E-A33D3D1B4B6E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4E22-E289-4789-942D-E163653511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0EBD-8D90-43F4-A1B7-0BCEAF5B634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CB46-A05B-427B-B565-433E214486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CA00-CD2E-4BFE-9AA9-F8DD809467D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8888-9A5D-42F6-9405-8A4E9036C7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6C10-BD53-4A20-A8BE-1A9246A844C4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4901-D5FE-49CF-A337-E0E7D485F3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E49B-27D3-4634-94C6-9CFF799AF539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D1D7-B8B1-48AF-A9E6-671E9590D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FF64-9B65-42C5-8211-A8C50CD238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8599-8DF7-4BDA-8ECD-3CB106682D1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57B-1667-4648-85BC-C72C35F9FF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123C-2DF0-421C-9FD2-29B8640E70E4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43B0-0C57-4EE8-BF78-8A3A18E33F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F71B-3E5F-4D1F-849D-34985EB019EB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DFE9-6E2C-47CC-A084-608F841897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8390-003F-4D06-AA29-2FA439B123A8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752E-53E4-4AE2-9B87-6BA55244F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5B66-A0A3-477B-B790-F04DCCB35472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844A-7754-485E-861E-9249F2F97A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A5BA-ADC6-4C6F-9E1E-42301E0E8EC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51C6-6DBD-427A-82EC-7FA0BBC8E4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C61F-5B52-4DA2-99A3-736AAFEC8C25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E667-320F-4E89-8E8C-DC60814176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3E7B-502D-4E6A-8986-5FCE2FD36BC2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C282-02ED-40B6-ABA7-D0ACD2F02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A735-0109-4E5B-8877-381366DADE91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AEA6-5CFF-4F29-963F-C448241268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BBB2-E515-4108-88D7-FBE8E8FA214C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20E4-6106-4912-BE7A-3C1A283458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654C-7225-4B15-9091-58368557DF14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9AD6-5BB8-447E-81A6-C3137447E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2B7-32BE-44A7-AE9C-E5C81F2012C7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2CA8-28B8-4ECD-9FA8-F3C5B3B435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8277225" cy="719137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7C26-BA2E-49C8-A263-C0143F83DE8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6" name="Espaço Reservado para Conteúdo 13" descr="edgecam-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4142224" cy="79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C3CB-8B53-47DA-BE2A-C5669F2006B8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6" name="Espaço Reservado para Conteúdo 13" descr="edgecam-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4142224" cy="79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4222-FF66-4346-869B-3735101527DB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A85A-7F2C-4A77-A145-37590AD5965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859F-84C5-45F0-9541-05D78655F4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BCEA-AA66-49F6-8DC5-C03518BF3E01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77225" cy="7191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F5EE-5B50-45DD-B581-88F12377E645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5" name="Espaço Reservado para Conteúdo 13" descr="edgecam-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4142224" cy="79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F081-673C-488C-AFFD-A9B86F349E9D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0EBD-8D90-43F4-A1B7-0BCEAF5B634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CA00-CD2E-4BFE-9AA9-F8DD809467D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6C10-BD53-4A20-A8BE-1A9246A844C4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E49B-27D3-4634-94C6-9CFF799AF539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EAE1-529F-488A-B085-CA9990AEFAF9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0E68-6185-42B2-B897-5772B7C61D5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7C26-BA2E-49C8-A263-C0143F83DE8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CC5C-87D3-4C09-8BE6-2443DD79F371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3B25-514B-4554-A030-B709C3100F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C3CB-8B53-47DA-BE2A-C5669F2006B8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4222-FF66-4346-869B-3735101527DB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BCEA-AA66-49F6-8DC5-C03518BF3E01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F5EE-5B50-45DD-B581-88F12377E645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F081-673C-488C-AFFD-A9B86F349E9D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0EBD-8D90-43F4-A1B7-0BCEAF5B634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CA00-CD2E-4BFE-9AA9-F8DD809467D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6C10-BD53-4A20-A8BE-1A9246A844C4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E49B-27D3-4634-94C6-9CFF799AF539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EAE1-529F-488A-B085-CA9990AEFAF9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0E68-6185-42B2-B897-5772B7C61D5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F7FD-EACB-4A85-A20E-6968FCD7B97F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8A8F-697B-480F-92E5-F216AEABCB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1C5A-9E76-4F83-862E-A33D3D1B4B6E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A5BA-ADC6-4C6F-9E1E-42301E0E8EC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A85A-7F2C-4A77-A145-37590AD5965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CC5C-87D3-4C09-8BE6-2443DD79F371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F7FD-EACB-4A85-A20E-6968FCD7B97F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4D1F-2B39-4AAD-9B65-0E5833574A0A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AC71-DAFE-4066-BC2C-D1FE03B8642B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4A68-0BFF-4B88-9EE7-484328DB48F6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32A9-50D9-4B0F-9AA7-3DECED3DF632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4D1F-2B39-4AAD-9B65-0E5833574A0A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6D5B-F2D1-4341-82B1-8B44090DBF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0842-D223-48F0-B4B4-D4B27AAD2947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E0BE-BFAD-4F17-86B2-E324766D87C3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8DD0-D816-4204-A525-E95005D537B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AC71-DAFE-4066-BC2C-D1FE03B8642B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10B2-1FA3-4371-9E9A-22CABC51C4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4A68-0BFF-4B88-9EE7-484328DB48F6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28AA-B45B-4EB4-9B95-586DDAB0C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FE0BE-BFAD-4F17-86B2-E324766D87C3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CA8DD0-D816-4204-A525-E95005D537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FEEAE1-529F-488A-B085-CA9990AEFAF9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780E68-6185-42B2-B897-5772B7C61D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93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9BCCDA-8CC3-4F77-9A27-7F2B808AFE25}" type="datetimeFigureOut">
              <a:rPr lang="pt-BR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9B7672-A6DE-42F6-8B6B-71C6A369A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pPr>
              <a:defRPr/>
            </a:pPr>
            <a:fld id="{86EFE0BE-BFAD-4F17-86B2-E324766D87C3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pPr>
              <a:defRPr/>
            </a:pPr>
            <a:fld id="{86EFE0BE-BFAD-4F17-86B2-E324766D87C3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619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pPr>
              <a:defRPr/>
            </a:pPr>
            <a:fld id="{86EFE0BE-BFAD-4F17-86B2-E324766D87C3}" type="datetimeFigureOut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2536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138237"/>
          </a:xfrm>
        </p:spPr>
        <p:txBody>
          <a:bodyPr/>
          <a:lstStyle/>
          <a:p>
            <a:pPr>
              <a:defRPr/>
            </a:pPr>
            <a:r>
              <a:rPr lang="pt-BR" dirty="0" err="1" smtClean="0">
                <a:solidFill>
                  <a:srgbClr val="00B050"/>
                </a:solidFill>
              </a:rPr>
              <a:t>Fresamento</a:t>
            </a:r>
            <a:r>
              <a:rPr lang="pt-BR" dirty="0" smtClean="0">
                <a:solidFill>
                  <a:srgbClr val="00B050"/>
                </a:solidFill>
              </a:rPr>
              <a:t> com cavidades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9792" y="5517232"/>
            <a:ext cx="3786188" cy="11017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1600" dirty="0">
                <a:solidFill>
                  <a:srgbClr val="00B050"/>
                </a:solidFill>
                <a:latin typeface="+mn-lt"/>
              </a:rPr>
              <a:t>Prof. </a:t>
            </a:r>
            <a:r>
              <a:rPr lang="pt-BR" sz="1600" dirty="0" smtClean="0">
                <a:solidFill>
                  <a:srgbClr val="00B050"/>
                </a:solidFill>
                <a:latin typeface="+mn-lt"/>
              </a:rPr>
              <a:t>André Tavares</a:t>
            </a:r>
          </a:p>
          <a:p>
            <a:pPr algn="ctr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1600" dirty="0" smtClean="0">
                <a:solidFill>
                  <a:srgbClr val="00B050"/>
                </a:solidFill>
                <a:latin typeface="+mn-lt"/>
              </a:rPr>
              <a:t>andretavares@sapucaia.ifsul.edu.br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>
                <a:solidFill>
                  <a:srgbClr val="00B050"/>
                </a:solidFill>
                <a:latin typeface="+mn-lt"/>
              </a:rPr>
              <a:t>21/03/2014</a:t>
            </a:r>
            <a:endParaRPr lang="pt-BR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230437" y="0"/>
            <a:ext cx="6913563" cy="190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Aula 4</a:t>
            </a:r>
            <a:r>
              <a:rPr kumimoji="0" lang="pt-PT" sz="4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–Fresamento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Fresamentos 2D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6516215" cy="30409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/>
          <a:srcRect l="34369" t="3125" r="14861" b="20151"/>
          <a:stretch>
            <a:fillRect/>
          </a:stretch>
        </p:blipFill>
        <p:spPr bwMode="auto">
          <a:xfrm>
            <a:off x="900113" y="2071688"/>
            <a:ext cx="5278437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 “bruto” deverá ficar assim:</a:t>
            </a:r>
          </a:p>
        </p:txBody>
      </p:sp>
      <p:sp>
        <p:nvSpPr>
          <p:cNvPr id="13316" name="CaixaDeTexto 20"/>
          <p:cNvSpPr txBox="1">
            <a:spLocks noChangeArrowheads="1"/>
          </p:cNvSpPr>
          <p:nvPr/>
        </p:nvSpPr>
        <p:spPr bwMode="auto">
          <a:xfrm>
            <a:off x="6500813" y="1571625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/>
              <a:t>Clique aqui para que o stock apareça (sombreado verde)</a:t>
            </a:r>
          </a:p>
        </p:txBody>
      </p:sp>
      <p:cxnSp>
        <p:nvCxnSpPr>
          <p:cNvPr id="30" name="Conector angulado 29"/>
          <p:cNvCxnSpPr/>
          <p:nvPr/>
        </p:nvCxnSpPr>
        <p:spPr>
          <a:xfrm>
            <a:off x="4498975" y="1571625"/>
            <a:ext cx="1928813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4498975" y="1571625"/>
            <a:ext cx="1588" cy="7048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Características de modelagem (CAD) da peça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291" y="1773238"/>
            <a:ext cx="7680193" cy="4318000"/>
          </a:xfrm>
          <a:noFill/>
        </p:spPr>
      </p:pic>
      <p:sp>
        <p:nvSpPr>
          <p:cNvPr id="17" name="Elipse 16"/>
          <p:cNvSpPr/>
          <p:nvPr/>
        </p:nvSpPr>
        <p:spPr>
          <a:xfrm>
            <a:off x="5857875" y="2286000"/>
            <a:ext cx="2643188" cy="3571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" y="2786063"/>
            <a:ext cx="3500438" cy="286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Na barra de ferramentas clicar em </a:t>
            </a:r>
            <a:r>
              <a:rPr lang="pt-BR" i="1" dirty="0" err="1"/>
              <a:t>Solidus</a:t>
            </a:r>
            <a:r>
              <a:rPr lang="pt-BR" i="1" dirty="0"/>
              <a:t> e depois em </a:t>
            </a:r>
            <a:r>
              <a:rPr lang="pt-BR" i="1" dirty="0" err="1"/>
              <a:t>Feature</a:t>
            </a:r>
            <a:r>
              <a:rPr lang="pt-BR" i="1" dirty="0"/>
              <a:t> </a:t>
            </a:r>
            <a:r>
              <a:rPr lang="pt-BR" i="1" dirty="0" err="1"/>
              <a:t>Finder</a:t>
            </a:r>
            <a:r>
              <a:rPr lang="pt-BR" i="1" dirty="0"/>
              <a:t>.</a:t>
            </a:r>
          </a:p>
        </p:txBody>
      </p:sp>
      <p:cxnSp>
        <p:nvCxnSpPr>
          <p:cNvPr id="21" name="Conector em curva 20"/>
          <p:cNvCxnSpPr/>
          <p:nvPr/>
        </p:nvCxnSpPr>
        <p:spPr>
          <a:xfrm flipV="1">
            <a:off x="4071938" y="2428875"/>
            <a:ext cx="1714500" cy="15748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Configurações do Feature Finder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4" t="4105" r="62424" b="31181"/>
          <a:stretch>
            <a:fillRect/>
          </a:stretch>
        </p:blipFill>
        <p:spPr>
          <a:xfrm>
            <a:off x="571500" y="1643063"/>
            <a:ext cx="3786188" cy="4565650"/>
          </a:xfrm>
          <a:noFill/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l="7404" t="4105" r="62424" b="31181"/>
          <a:stretch>
            <a:fillRect/>
          </a:stretch>
        </p:blipFill>
        <p:spPr bwMode="auto">
          <a:xfrm>
            <a:off x="4500563" y="1643063"/>
            <a:ext cx="3790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Deverá aparecer dois sólidos: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 r="16879"/>
          <a:stretch>
            <a:fillRect/>
          </a:stretch>
        </p:blipFill>
        <p:spPr bwMode="auto">
          <a:xfrm>
            <a:off x="1331913" y="1412875"/>
            <a:ext cx="7554912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95288" y="2924175"/>
            <a:ext cx="107156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 smtClean="0"/>
              <a:t>Criando uma Sequência de Usinagem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143125"/>
            <a:ext cx="5972175" cy="3143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Passe para o modo de Manufatura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Clique no ícone </a:t>
            </a:r>
            <a:r>
              <a:rPr lang="pt-BR" dirty="0" err="1" smtClean="0"/>
              <a:t>Manufacture</a:t>
            </a:r>
            <a:r>
              <a:rPr lang="pt-BR" dirty="0" smtClean="0"/>
              <a:t> no canto superior  direito da janela do </a:t>
            </a:r>
            <a:r>
              <a:rPr lang="pt-BR" dirty="0" err="1" smtClean="0"/>
              <a:t>EdgeCAM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016125"/>
            <a:ext cx="16240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 smtClean="0"/>
              <a:t>Criando uma Sequência de Usinagem </a:t>
            </a:r>
            <a:endParaRPr lang="pt-BR" altLang="pt-BR" sz="4000" smtClean="0"/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2" cstate="print"/>
          <a:srcRect l="11961" t="5650" r="52664" b="40430"/>
          <a:stretch>
            <a:fillRect/>
          </a:stretch>
        </p:blipFill>
        <p:spPr bwMode="auto">
          <a:xfrm>
            <a:off x="1714500" y="1214438"/>
            <a:ext cx="61436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de cantos arredondados 7"/>
          <p:cNvSpPr/>
          <p:nvPr/>
        </p:nvSpPr>
        <p:spPr>
          <a:xfrm>
            <a:off x="3571875" y="2643188"/>
            <a:ext cx="1285875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00813" y="2643188"/>
            <a:ext cx="1285875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71875" y="4357688"/>
            <a:ext cx="1285875" cy="785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6858000" y="2143125"/>
            <a:ext cx="214313" cy="4286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Desbastando a Peça </a:t>
            </a:r>
            <a:endParaRPr lang="pt-BR" altLang="pt-BR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Clique em </a:t>
            </a:r>
            <a:r>
              <a:rPr lang="pt-BR" altLang="pt-BR" b="1" smtClean="0"/>
              <a:t>Roughing Operation. </a:t>
            </a:r>
          </a:p>
          <a:p>
            <a:r>
              <a:rPr lang="pt-BR" altLang="pt-BR" smtClean="0"/>
              <a:t>Na barra de status aparece ”Digitise Geometry to machine”. Mova o mouse sobre peça e quando ela mudar de cor e aparecer escrito Solid..., CLIQUE com o botão esquerdo. </a:t>
            </a:r>
          </a:p>
          <a:p>
            <a:r>
              <a:rPr lang="pt-BR" altLang="pt-BR" smtClean="0"/>
              <a:t>Confirme com o botão da direita</a:t>
            </a:r>
          </a:p>
          <a:p>
            <a:endParaRPr lang="pt-BR" altLang="pt-BR" smtClean="0"/>
          </a:p>
          <a:p>
            <a:r>
              <a:rPr lang="pt-BR" altLang="pt-BR" smtClean="0"/>
              <a:t>Confirme novamente.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1285875"/>
            <a:ext cx="215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Modelo a ser selecionado: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 l="25446" t="18320" r="16029" b="26939"/>
          <a:stretch>
            <a:fillRect/>
          </a:stretch>
        </p:blipFill>
        <p:spPr bwMode="auto">
          <a:xfrm>
            <a:off x="468313" y="1833563"/>
            <a:ext cx="83518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Boundary (linha) a ser selecionada: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25082" t="21121" r="18817" b="35776"/>
          <a:stretch>
            <a:fillRect/>
          </a:stretch>
        </p:blipFill>
        <p:spPr bwMode="auto">
          <a:xfrm>
            <a:off x="179388" y="1916113"/>
            <a:ext cx="8696325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Desbaste - Roughing Operation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 l="13329" t="10561" r="52017" b="44720"/>
          <a:stretch>
            <a:fillRect/>
          </a:stretch>
        </p:blipFill>
        <p:spPr bwMode="auto">
          <a:xfrm>
            <a:off x="1412875" y="1412875"/>
            <a:ext cx="6437313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1052736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OBJETIVOS DA AULA DE HOJE: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1944216"/>
          </a:xfrm>
        </p:spPr>
        <p:txBody>
          <a:bodyPr/>
          <a:lstStyle/>
          <a:p>
            <a:pPr algn="just"/>
            <a:r>
              <a:rPr lang="pt-BR" sz="3600" dirty="0" smtClean="0">
                <a:solidFill>
                  <a:srgbClr val="00B050"/>
                </a:solidFill>
              </a:rPr>
              <a:t>Nesta aula será exercitado estratégias de usinagem, parâmetros de corte, ferramentas e </a:t>
            </a:r>
            <a:r>
              <a:rPr lang="pt-BR" sz="3600" dirty="0" smtClean="0">
                <a:solidFill>
                  <a:srgbClr val="00B050"/>
                </a:solidFill>
              </a:rPr>
              <a:t>simulação em componentes 2D.</a:t>
            </a: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83970" name="Picture 2" descr="http://4.bp.blogspot.com/-w9OoGYbS5bc/T_SaA4x0dZI/AAAAAAAAA5o/5qKnU5Nclp4/s1600/Xadrex+trip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4160335" cy="253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Desbaste - Roughing Operation</a:t>
            </a:r>
            <a:br>
              <a:rPr lang="pt-BR" altLang="pt-BR" smtClean="0"/>
            </a:br>
            <a:r>
              <a:rPr lang="pt-BR" altLang="pt-BR" smtClean="0"/>
              <a:t>Tooling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 l="48134" t="5603" r="12637" b="38489"/>
          <a:stretch>
            <a:fillRect/>
          </a:stretch>
        </p:blipFill>
        <p:spPr bwMode="auto">
          <a:xfrm>
            <a:off x="4356100" y="2349500"/>
            <a:ext cx="456406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3087" t="10860" r="52422" b="44252"/>
          <a:stretch>
            <a:fillRect/>
          </a:stretch>
        </p:blipFill>
        <p:spPr bwMode="auto">
          <a:xfrm>
            <a:off x="179388" y="1652588"/>
            <a:ext cx="4013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em curva para cima 6"/>
          <p:cNvSpPr/>
          <p:nvPr/>
        </p:nvSpPr>
        <p:spPr>
          <a:xfrm rot="1578401">
            <a:off x="442913" y="4645025"/>
            <a:ext cx="3860800" cy="927100"/>
          </a:xfrm>
          <a:prstGeom prst="curvedUpArrow">
            <a:avLst>
              <a:gd name="adj1" fmla="val 25000"/>
              <a:gd name="adj2" fmla="val 54189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Desbaste - Roughing Operation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6" t="4990" r="58875" b="50124"/>
          <a:stretch>
            <a:fillRect/>
          </a:stretch>
        </p:blipFill>
        <p:spPr>
          <a:xfrm>
            <a:off x="1285875" y="1571625"/>
            <a:ext cx="6357938" cy="4635500"/>
          </a:xfr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 final do desbaste: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774065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r>
              <a:rPr lang="pt-BR" altLang="pt-BR" smtClean="0"/>
              <a:t>Usinagem das áreas planas</a:t>
            </a:r>
            <a:br>
              <a:rPr lang="pt-BR" altLang="pt-BR" smtClean="0"/>
            </a:br>
            <a:r>
              <a:rPr lang="pt-BR" altLang="pt-BR" smtClean="0"/>
              <a:t>Flatland Operation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239" r="46449" b="76956"/>
          <a:stretch>
            <a:fillRect/>
          </a:stretch>
        </p:blipFill>
        <p:spPr>
          <a:xfrm>
            <a:off x="2928938" y="2071688"/>
            <a:ext cx="3419475" cy="3328987"/>
          </a:xfrm>
          <a:noFill/>
        </p:spPr>
      </p:pic>
      <p:cxnSp>
        <p:nvCxnSpPr>
          <p:cNvPr id="6" name="Conector de seta reta 5"/>
          <p:cNvCxnSpPr/>
          <p:nvPr/>
        </p:nvCxnSpPr>
        <p:spPr>
          <a:xfrm>
            <a:off x="2143125" y="3500438"/>
            <a:ext cx="71437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das áreas planas</a:t>
            </a:r>
            <a:br>
              <a:rPr lang="pt-BR" altLang="pt-BR" smtClean="0"/>
            </a:br>
            <a:r>
              <a:rPr lang="pt-BR" altLang="pt-BR" smtClean="0"/>
              <a:t>Flatland Operation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642910" y="1928802"/>
          <a:ext cx="264320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7" cstate="print"/>
          <a:srcRect l="27113" t="14873" r="17970" b="20848"/>
          <a:stretch>
            <a:fillRect/>
          </a:stretch>
        </p:blipFill>
        <p:spPr bwMode="auto">
          <a:xfrm>
            <a:off x="3276600" y="1989138"/>
            <a:ext cx="5251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das áreas planas</a:t>
            </a:r>
            <a:br>
              <a:rPr lang="pt-BR" altLang="pt-BR" smtClean="0"/>
            </a:br>
            <a:r>
              <a:rPr lang="pt-BR" altLang="pt-BR" smtClean="0"/>
              <a:t>Flatland Operation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/>
          <a:srcRect l="13451" t="10991" r="52380" b="40302"/>
          <a:stretch>
            <a:fillRect/>
          </a:stretch>
        </p:blipFill>
        <p:spPr bwMode="auto">
          <a:xfrm>
            <a:off x="1908175" y="1628775"/>
            <a:ext cx="54721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das áreas planas</a:t>
            </a:r>
            <a:br>
              <a:rPr lang="pt-BR" altLang="pt-BR" smtClean="0"/>
            </a:br>
            <a:r>
              <a:rPr lang="pt-BR" altLang="pt-BR" smtClean="0"/>
              <a:t>Flatland Operation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 l="13451" t="10561" r="52380" b="40948"/>
          <a:stretch>
            <a:fillRect/>
          </a:stretch>
        </p:blipFill>
        <p:spPr bwMode="auto">
          <a:xfrm>
            <a:off x="1619250" y="1768475"/>
            <a:ext cx="568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das áreas planas</a:t>
            </a:r>
            <a:br>
              <a:rPr lang="pt-BR" altLang="pt-BR" smtClean="0"/>
            </a:br>
            <a:r>
              <a:rPr lang="pt-BR" altLang="pt-BR" smtClean="0"/>
              <a:t>Flatland Operation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66" t="7260" r="55798" b="43810"/>
          <a:stretch>
            <a:fillRect/>
          </a:stretch>
        </p:blipFill>
        <p:spPr>
          <a:xfrm>
            <a:off x="2000250" y="1714500"/>
            <a:ext cx="5143500" cy="4144963"/>
          </a:xfr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 l="25929" t="12283" r="16515" b="25000"/>
          <a:stretch>
            <a:fillRect/>
          </a:stretch>
        </p:blipFill>
        <p:spPr bwMode="auto">
          <a:xfrm>
            <a:off x="1476375" y="2133600"/>
            <a:ext cx="74882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das áreas planas</a:t>
            </a:r>
            <a:br>
              <a:rPr lang="pt-BR" altLang="pt-BR" smtClean="0"/>
            </a:br>
            <a:r>
              <a:rPr lang="pt-BR" altLang="pt-BR" smtClean="0"/>
              <a:t>Flatland Operation</a:t>
            </a:r>
          </a:p>
        </p:txBody>
      </p:sp>
      <p:sp>
        <p:nvSpPr>
          <p:cNvPr id="5" name="Fluxograma: Fita perfurada 4"/>
          <p:cNvSpPr/>
          <p:nvPr/>
        </p:nvSpPr>
        <p:spPr>
          <a:xfrm>
            <a:off x="571500" y="1643063"/>
            <a:ext cx="2143125" cy="92868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Resultado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288" y="460375"/>
            <a:ext cx="4032250" cy="20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Para facilitar a visualização da estratégia de usinagem, pode-se esconder </a:t>
            </a:r>
            <a:r>
              <a:rPr lang="pt-BR" sz="2400" dirty="0"/>
              <a:t>a usinagem </a:t>
            </a:r>
            <a:r>
              <a:rPr lang="pt-BR" sz="2400" dirty="0"/>
              <a:t>anterior.</a:t>
            </a:r>
            <a:endParaRPr lang="pt-BR" sz="2400" dirty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 r="72858" b="26077"/>
          <a:stretch>
            <a:fillRect/>
          </a:stretch>
        </p:blipFill>
        <p:spPr bwMode="auto">
          <a:xfrm>
            <a:off x="4932363" y="1196975"/>
            <a:ext cx="35306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95288" y="2763838"/>
            <a:ext cx="4176712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800" dirty="0"/>
              <a:t>1) Clicar em </a:t>
            </a:r>
            <a:r>
              <a:rPr lang="pt-BR" sz="2800" dirty="0" err="1"/>
              <a:t>Layers</a:t>
            </a:r>
            <a:r>
              <a:rPr lang="pt-BR" sz="2800" dirty="0"/>
              <a:t>;</a:t>
            </a:r>
          </a:p>
          <a:p>
            <a:pPr>
              <a:defRPr/>
            </a:pPr>
            <a:r>
              <a:rPr lang="pt-BR" sz="2800" dirty="0"/>
              <a:t>2) Clicar em “No” na aba “show” daquilo que desejamos </a:t>
            </a:r>
            <a:r>
              <a:rPr lang="pt-BR" sz="2800" dirty="0" err="1"/>
              <a:t>econder</a:t>
            </a:r>
            <a:endParaRPr lang="pt-BR" sz="2800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3635375" y="4968875"/>
            <a:ext cx="1296988" cy="5476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6084888" y="782638"/>
            <a:ext cx="863600" cy="214153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775" name="CaixaDeTexto 10"/>
          <p:cNvSpPr txBox="1">
            <a:spLocks noChangeArrowheads="1"/>
          </p:cNvSpPr>
          <p:nvPr/>
        </p:nvSpPr>
        <p:spPr bwMode="auto">
          <a:xfrm>
            <a:off x="3314700" y="5214938"/>
            <a:ext cx="642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/>
              <a:t>1</a:t>
            </a:r>
          </a:p>
        </p:txBody>
      </p:sp>
      <p:sp>
        <p:nvSpPr>
          <p:cNvPr id="32776" name="CaixaDeTexto 11"/>
          <p:cNvSpPr txBox="1">
            <a:spLocks noChangeArrowheads="1"/>
          </p:cNvSpPr>
          <p:nvPr/>
        </p:nvSpPr>
        <p:spPr bwMode="auto">
          <a:xfrm>
            <a:off x="6804025" y="1539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/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Abra o modelo abaixo: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700808"/>
            <a:ext cx="777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Na caixa de dialogo Open que aparecer, navegue até encontrar o arquivo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pt-BR" altLang="pt-BR" smtClean="0"/>
              <a:t>Usinagem do perfil lateral</a:t>
            </a:r>
            <a:br>
              <a:rPr lang="pt-BR" altLang="pt-BR" smtClean="0"/>
            </a:br>
            <a:r>
              <a:rPr lang="pt-BR" altLang="pt-BR" smtClean="0"/>
              <a:t>Profiling Operation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63" r="47337" b="75377"/>
          <a:stretch>
            <a:fillRect/>
          </a:stretch>
        </p:blipFill>
        <p:spPr>
          <a:xfrm>
            <a:off x="3071813" y="2000250"/>
            <a:ext cx="3121025" cy="3043238"/>
          </a:xfr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do perfil lateral</a:t>
            </a:r>
            <a:br>
              <a:rPr lang="pt-BR" altLang="pt-BR" smtClean="0"/>
            </a:br>
            <a:r>
              <a:rPr lang="pt-BR" altLang="pt-BR" smtClean="0"/>
              <a:t>Profiling Operation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7450" y="1839913"/>
            <a:ext cx="6840538" cy="1077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/>
              <a:t>Selecionar o sólido e confirmar 2X com o botão direito do mouse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5" y="3213100"/>
            <a:ext cx="53752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do perfil lateral</a:t>
            </a:r>
            <a:br>
              <a:rPr lang="pt-BR" altLang="pt-BR" smtClean="0"/>
            </a:br>
            <a:r>
              <a:rPr lang="pt-BR" altLang="pt-BR" smtClean="0"/>
              <a:t>Profiling Operation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 l="13449" t="10129" r="52502" b="40733"/>
          <a:stretch>
            <a:fillRect/>
          </a:stretch>
        </p:blipFill>
        <p:spPr bwMode="auto">
          <a:xfrm>
            <a:off x="1763713" y="1700213"/>
            <a:ext cx="5472112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do perfil lateral</a:t>
            </a:r>
            <a:br>
              <a:rPr lang="pt-BR" altLang="pt-BR" smtClean="0"/>
            </a:br>
            <a:r>
              <a:rPr lang="pt-BR" altLang="pt-BR" smtClean="0"/>
              <a:t>Profiling Operation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 l="13571" t="10992" r="52623" b="40517"/>
          <a:stretch>
            <a:fillRect/>
          </a:stretch>
        </p:blipFill>
        <p:spPr bwMode="auto">
          <a:xfrm>
            <a:off x="1763713" y="1700213"/>
            <a:ext cx="5688012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do perfil lateral</a:t>
            </a:r>
            <a:br>
              <a:rPr lang="pt-BR" altLang="pt-BR" smtClean="0"/>
            </a:br>
            <a:r>
              <a:rPr lang="pt-BR" altLang="pt-BR" smtClean="0"/>
              <a:t>Profiling Operation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 l="13206" t="10776" r="52138" b="40517"/>
          <a:stretch>
            <a:fillRect/>
          </a:stretch>
        </p:blipFill>
        <p:spPr bwMode="auto">
          <a:xfrm>
            <a:off x="1671638" y="1628775"/>
            <a:ext cx="59245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Usinagem do perfil lateral</a:t>
            </a:r>
            <a:br>
              <a:rPr lang="pt-BR" altLang="pt-BR" smtClean="0"/>
            </a:br>
            <a:r>
              <a:rPr lang="pt-BR" altLang="pt-BR" smtClean="0"/>
              <a:t>Profiling Operation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79359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Usinagem dos furos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r>
              <a:rPr lang="pt-BR" smtClean="0"/>
              <a:t>Na barra de ferramentas Operations clique no botão</a:t>
            </a:r>
            <a:r>
              <a:rPr lang="pt-BR" b="1" smtClean="0"/>
              <a:t> Hole Operation </a:t>
            </a:r>
            <a:r>
              <a:rPr lang="pt-BR" smtClean="0"/>
              <a:t>ou clique direto no ícone</a:t>
            </a:r>
          </a:p>
          <a:p>
            <a:endParaRPr lang="pt-BR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r="41960" b="76509"/>
          <a:stretch>
            <a:fillRect/>
          </a:stretch>
        </p:blipFill>
        <p:spPr bwMode="auto">
          <a:xfrm>
            <a:off x="107950" y="3400425"/>
            <a:ext cx="88598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2771775" y="2636838"/>
            <a:ext cx="1765300" cy="177165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Usinagem dos furos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188" y="1565275"/>
            <a:ext cx="8229600" cy="2547938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pt-BR" dirty="0" smtClean="0"/>
              <a:t>A barra de Status pede para você selecionar os Pontos. Movimente o cursor sobre o centro do furo do ressalto até o furo mudar de cor. Agora clique, o furo muda de cor novamente indicando que está selecionado. </a:t>
            </a:r>
          </a:p>
          <a:p>
            <a:pPr algn="just">
              <a:defRPr/>
            </a:pPr>
            <a:endParaRPr lang="pt-BR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 l="14540" t="18750" r="37477" b="28879"/>
          <a:stretch>
            <a:fillRect/>
          </a:stretch>
        </p:blipFill>
        <p:spPr bwMode="auto">
          <a:xfrm>
            <a:off x="4356100" y="3797300"/>
            <a:ext cx="44465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87338" y="4292600"/>
            <a:ext cx="40687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200" dirty="0">
                <a:latin typeface="+mn-lt"/>
              </a:rPr>
              <a:t>Botão da direita para terminar a seleção dos pontos. 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Furação </a:t>
            </a: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205038"/>
            <a:ext cx="3971925" cy="297180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/>
              <a:t>Agora vai aparecer a caixa de diálogo </a:t>
            </a:r>
            <a:r>
              <a:rPr lang="pt-BR" dirty="0" err="1"/>
              <a:t>Hole</a:t>
            </a:r>
            <a:r>
              <a:rPr lang="pt-BR" dirty="0"/>
              <a:t>. </a:t>
            </a:r>
            <a:endParaRPr lang="pt-BR" dirty="0" smtClean="0"/>
          </a:p>
          <a:p>
            <a:pPr algn="just">
              <a:defRPr/>
            </a:pPr>
            <a:r>
              <a:rPr lang="pt-BR" dirty="0" smtClean="0"/>
              <a:t>Não </a:t>
            </a:r>
            <a:r>
              <a:rPr lang="pt-BR" dirty="0"/>
              <a:t>faça alterações nas configuração, e ajuste o </a:t>
            </a:r>
            <a:r>
              <a:rPr lang="pt-BR" b="1" dirty="0" err="1" smtClean="0"/>
              <a:t>Clearance</a:t>
            </a:r>
            <a:r>
              <a:rPr lang="pt-BR" b="1" dirty="0" smtClean="0"/>
              <a:t> </a:t>
            </a:r>
            <a:r>
              <a:rPr lang="pt-BR" b="1" dirty="0"/>
              <a:t>para 5</a:t>
            </a:r>
            <a:r>
              <a:rPr lang="pt-BR" b="1" dirty="0" smtClean="0"/>
              <a:t>. </a:t>
            </a:r>
            <a:r>
              <a:rPr lang="pt-BR" b="1" dirty="0"/>
              <a:t>Clique OK. </a:t>
            </a:r>
            <a:endParaRPr lang="pt-BR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17188" t="20833" r="58594" b="33333"/>
          <a:stretch>
            <a:fillRect/>
          </a:stretch>
        </p:blipFill>
        <p:spPr bwMode="auto">
          <a:xfrm>
            <a:off x="4357688" y="1643063"/>
            <a:ext cx="4429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Esta é a sequencia de usinagem utilizada para realizar a furação: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 l="30412" t="21336" r="11667" b="26724"/>
          <a:stretch>
            <a:fillRect/>
          </a:stretch>
        </p:blipFill>
        <p:spPr bwMode="auto">
          <a:xfrm>
            <a:off x="755650" y="1700213"/>
            <a:ext cx="753586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ixaDeTexto 3"/>
          <p:cNvSpPr txBox="1">
            <a:spLocks noChangeArrowheads="1"/>
          </p:cNvSpPr>
          <p:nvPr/>
        </p:nvSpPr>
        <p:spPr bwMode="auto">
          <a:xfrm>
            <a:off x="539750" y="5589588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Mude-a para “X Lace! </a:t>
            </a:r>
          </a:p>
          <a:p>
            <a:pPr algn="ctr"/>
            <a:r>
              <a:rPr lang="pt-BR"/>
              <a:t>Obs: Para fazer isso basta editar a operação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Modelo a ser usinado: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 l="27141" t="24355" r="16515" b="27371"/>
          <a:stretch>
            <a:fillRect/>
          </a:stretch>
        </p:blipFill>
        <p:spPr bwMode="auto">
          <a:xfrm>
            <a:off x="900113" y="2060575"/>
            <a:ext cx="73310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Para mudar o caminho percorrido pela ferramenta utilize o comando “Optimize Path”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 l="12965" t="10991" r="52380" b="21983"/>
          <a:stretch>
            <a:fillRect/>
          </a:stretch>
        </p:blipFill>
        <p:spPr bwMode="auto">
          <a:xfrm>
            <a:off x="2216150" y="1484313"/>
            <a:ext cx="4510088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755650" y="3284538"/>
            <a:ext cx="1890713" cy="2889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276600" y="3937000"/>
            <a:ext cx="136683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795838" y="5876925"/>
            <a:ext cx="13684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Visualize todas as </a:t>
            </a:r>
            <a:r>
              <a:rPr lang="pt-BR" altLang="pt-BR" i="1" smtClean="0"/>
              <a:t>layers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" r="78293" b="29604"/>
          <a:stretch>
            <a:fillRect/>
          </a:stretch>
        </p:blipFill>
        <p:spPr>
          <a:xfrm>
            <a:off x="1189038" y="2500313"/>
            <a:ext cx="2389187" cy="4357687"/>
          </a:xfrm>
          <a:noFill/>
        </p:spPr>
      </p:pic>
      <p:cxnSp>
        <p:nvCxnSpPr>
          <p:cNvPr id="6" name="Conector angulado 5"/>
          <p:cNvCxnSpPr/>
          <p:nvPr/>
        </p:nvCxnSpPr>
        <p:spPr>
          <a:xfrm rot="16200000" flipH="1">
            <a:off x="1035844" y="3393281"/>
            <a:ext cx="3143250" cy="3571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28625" y="1285875"/>
            <a:ext cx="4071938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/>
              <a:t>Clicar com o botão direito do mouse e depois em Show </a:t>
            </a:r>
            <a:r>
              <a:rPr lang="pt-BR" sz="2400" dirty="0" err="1"/>
              <a:t>All</a:t>
            </a:r>
            <a:endParaRPr lang="pt-BR" sz="2400" dirty="0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 l="24599" t="14009" r="18938" b="24353"/>
          <a:stretch>
            <a:fillRect/>
          </a:stretch>
        </p:blipFill>
        <p:spPr bwMode="auto">
          <a:xfrm>
            <a:off x="4140200" y="2705100"/>
            <a:ext cx="460216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Avaliação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pt-BR" altLang="pt-BR" smtClean="0"/>
              <a:t>Faça a programação da usinagem da peça 2 que encontra-se na pasta P/asmarques.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endParaRPr lang="pt-BR" altLang="pt-BR" smtClean="0"/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pt-BR" altLang="pt-BR" smtClean="0"/>
              <a:t>Ao concluir a programação, simule.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endParaRPr lang="pt-BR" altLang="pt-BR" smtClean="0"/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pt-BR" altLang="pt-BR" smtClean="0"/>
              <a:t>Se estiver tudo pronto, avise-me para avaliar.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 smtClean="0"/>
              <a:t>Selecionar a Interface de Fresamento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690" r="24265" b="65907"/>
          <a:stretch>
            <a:fillRect/>
          </a:stretch>
        </p:blipFill>
        <p:spPr>
          <a:xfrm>
            <a:off x="1225550" y="2214563"/>
            <a:ext cx="6692900" cy="3286125"/>
          </a:xfrm>
          <a:noFill/>
        </p:spPr>
      </p:pic>
      <p:sp>
        <p:nvSpPr>
          <p:cNvPr id="5" name="Retângulo de cantos arredondados 4"/>
          <p:cNvSpPr/>
          <p:nvPr/>
        </p:nvSpPr>
        <p:spPr>
          <a:xfrm>
            <a:off x="2000232" y="5857892"/>
            <a:ext cx="514353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No inicio de toda aula é importante configurara o perfil de usinagem que desejamos trabalhar.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5813" y="1357313"/>
            <a:ext cx="7572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+mj-lt"/>
              </a:rPr>
              <a:t>Clicar com o Botão direito sobre a barra de ferramentas e escolher o perfil de </a:t>
            </a:r>
            <a:r>
              <a:rPr lang="pt-BR" sz="2400" dirty="0" err="1">
                <a:latin typeface="+mj-lt"/>
              </a:rPr>
              <a:t>fresamento</a:t>
            </a:r>
            <a:r>
              <a:rPr lang="pt-BR" sz="2400" dirty="0">
                <a:latin typeface="+mj-lt"/>
              </a:rPr>
              <a:t>, conforme a figura abaixo: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Abrir a peça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75" y="1500188"/>
            <a:ext cx="80724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2800" dirty="0">
                <a:latin typeface="+mn-lt"/>
              </a:rPr>
              <a:t>Clique no botão </a:t>
            </a:r>
            <a:r>
              <a:rPr lang="pt-BR" sz="2800" b="1" i="1" dirty="0">
                <a:latin typeface="+mn-lt"/>
              </a:rPr>
              <a:t>Open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2800" b="1" i="1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800" dirty="0">
                <a:latin typeface="+mn-lt"/>
              </a:rPr>
              <a:t>Na caixa de diálogo </a:t>
            </a:r>
            <a:r>
              <a:rPr lang="pt-BR" sz="2800" i="1" dirty="0">
                <a:latin typeface="+mn-lt"/>
              </a:rPr>
              <a:t>Open</a:t>
            </a:r>
            <a:r>
              <a:rPr lang="pt-BR" sz="2800" dirty="0">
                <a:latin typeface="+mn-lt"/>
              </a:rPr>
              <a:t> que aparecer, navegue até encontrar o arquivo.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0018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 l="27141" t="24355" r="16515" b="27371"/>
          <a:stretch>
            <a:fillRect/>
          </a:stretch>
        </p:blipFill>
        <p:spPr bwMode="auto">
          <a:xfrm>
            <a:off x="2124075" y="3716338"/>
            <a:ext cx="45339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Selecionar a vista </a:t>
            </a:r>
            <a:r>
              <a:rPr lang="pt-BR" altLang="pt-BR" i="1" smtClean="0"/>
              <a:t>Isometric</a:t>
            </a:r>
          </a:p>
        </p:txBody>
      </p:sp>
      <p:pic>
        <p:nvPicPr>
          <p:cNvPr id="1024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963" t="51456" r="73993" b="5927"/>
          <a:stretch>
            <a:fillRect/>
          </a:stretch>
        </p:blipFill>
        <p:spPr>
          <a:xfrm>
            <a:off x="857250" y="1785938"/>
            <a:ext cx="1714500" cy="3719512"/>
          </a:xfrm>
          <a:noFill/>
        </p:spPr>
      </p:pic>
      <p:sp>
        <p:nvSpPr>
          <p:cNvPr id="6" name="CaixaDeTexto 5"/>
          <p:cNvSpPr txBox="1"/>
          <p:nvPr/>
        </p:nvSpPr>
        <p:spPr>
          <a:xfrm>
            <a:off x="4143375" y="2857500"/>
            <a:ext cx="3643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latin typeface="+mn-lt"/>
              </a:rPr>
              <a:t>Clicar com o botão direito sobre esta área e selecionar o plano </a:t>
            </a:r>
            <a:r>
              <a:rPr lang="pt-BR" dirty="0" err="1">
                <a:latin typeface="+mn-lt"/>
              </a:rPr>
              <a:t>Isometric</a:t>
            </a:r>
            <a:endParaRPr lang="pt-BR" dirty="0">
              <a:latin typeface="+mn-lt"/>
            </a:endParaRPr>
          </a:p>
        </p:txBody>
      </p:sp>
      <p:sp>
        <p:nvSpPr>
          <p:cNvPr id="7" name="Seta em curva para cima 6"/>
          <p:cNvSpPr/>
          <p:nvPr/>
        </p:nvSpPr>
        <p:spPr>
          <a:xfrm>
            <a:off x="1428750" y="5357813"/>
            <a:ext cx="4143375" cy="1285875"/>
          </a:xfrm>
          <a:prstGeom prst="curvedUpArrow">
            <a:avLst>
              <a:gd name="adj1" fmla="val 25000"/>
              <a:gd name="adj2" fmla="val 54189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Colocar o “ponto zero” no canto superior esquerdo da peça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 r="44020" b="72198"/>
          <a:stretch>
            <a:fillRect/>
          </a:stretch>
        </p:blipFill>
        <p:spPr bwMode="auto">
          <a:xfrm>
            <a:off x="631825" y="1662113"/>
            <a:ext cx="72834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 rot="18745402">
            <a:off x="2436811" y="2828488"/>
            <a:ext cx="930012" cy="4897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50825" y="3611563"/>
            <a:ext cx="3816350" cy="3170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indent="-742950">
              <a:buFontTx/>
              <a:buAutoNum type="arabicParenR"/>
              <a:defRPr/>
            </a:pPr>
            <a:r>
              <a:rPr lang="pt-BR" sz="2000" dirty="0"/>
              <a:t>Clicar no comando “ alinhar o corpo para o </a:t>
            </a:r>
            <a:r>
              <a:rPr lang="pt-BR" sz="2000" dirty="0" err="1"/>
              <a:t>fresamento</a:t>
            </a:r>
            <a:endParaRPr lang="pt-BR" sz="2000" dirty="0"/>
          </a:p>
          <a:p>
            <a:pPr marL="742950" indent="-742950">
              <a:buFontTx/>
              <a:buAutoNum type="arabicParenR"/>
              <a:defRPr/>
            </a:pPr>
            <a:r>
              <a:rPr lang="pt-BR" sz="2000" dirty="0"/>
              <a:t>Confirmar com o botão direito do mouse 2X ( ou clicar “</a:t>
            </a:r>
            <a:r>
              <a:rPr lang="pt-BR" sz="2000" dirty="0" err="1"/>
              <a:t>enter</a:t>
            </a:r>
            <a:r>
              <a:rPr lang="pt-BR" sz="2000" dirty="0"/>
              <a:t>” 2X)</a:t>
            </a:r>
          </a:p>
          <a:p>
            <a:pPr marL="742950" indent="-742950">
              <a:buFontTx/>
              <a:buAutoNum type="arabicParenR"/>
              <a:defRPr/>
            </a:pPr>
            <a:r>
              <a:rPr lang="pt-BR" sz="2000" dirty="0"/>
              <a:t>Selecionar o ponto para o qual desejamos colocar o “ponto zero”</a:t>
            </a:r>
          </a:p>
          <a:p>
            <a:pPr marL="742950" indent="-742950">
              <a:buFontTx/>
              <a:buAutoNum type="arabicParenR"/>
              <a:defRPr/>
            </a:pPr>
            <a:r>
              <a:rPr lang="pt-BR" sz="2000" dirty="0"/>
              <a:t>Confirmar com o </a:t>
            </a:r>
            <a:r>
              <a:rPr lang="pt-BR" sz="2000" dirty="0" err="1"/>
              <a:t>o</a:t>
            </a:r>
            <a:r>
              <a:rPr lang="pt-BR" sz="2000" dirty="0"/>
              <a:t> botão direito do mouse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 cstate="print"/>
          <a:srcRect l="32739" t="35062" r="42931" b="35991"/>
          <a:stretch>
            <a:fillRect/>
          </a:stretch>
        </p:blipFill>
        <p:spPr bwMode="auto">
          <a:xfrm>
            <a:off x="4572000" y="3860800"/>
            <a:ext cx="25844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4" cstate="print"/>
          <a:srcRect l="33363" t="39758" r="48305" b="32281"/>
          <a:stretch>
            <a:fillRect/>
          </a:stretch>
        </p:blipFill>
        <p:spPr bwMode="auto">
          <a:xfrm>
            <a:off x="6588125" y="4567238"/>
            <a:ext cx="23860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 rot="18745402">
            <a:off x="3953362" y="5132744"/>
            <a:ext cx="930012" cy="4897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8745402">
            <a:off x="5969589" y="6028615"/>
            <a:ext cx="930012" cy="4897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 cstate="print"/>
          <a:srcRect l="11147" t="7974" r="59531" b="31680"/>
          <a:stretch>
            <a:fillRect/>
          </a:stretch>
        </p:blipFill>
        <p:spPr bwMode="auto">
          <a:xfrm>
            <a:off x="4743450" y="1125538"/>
            <a:ext cx="4090988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3" cy="1143000"/>
          </a:xfrm>
        </p:spPr>
        <p:txBody>
          <a:bodyPr/>
          <a:lstStyle/>
          <a:p>
            <a:r>
              <a:rPr lang="pt-BR" altLang="pt-BR" smtClean="0"/>
              <a:t>Criar o Stock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8" cy="13287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pt-BR" dirty="0" smtClean="0"/>
              <a:t>Clique no menu </a:t>
            </a:r>
            <a:r>
              <a:rPr lang="pt-BR" b="1" i="1" dirty="0" err="1" smtClean="0"/>
              <a:t>geometry</a:t>
            </a:r>
            <a:r>
              <a:rPr lang="pt-BR" dirty="0" smtClean="0"/>
              <a:t> e clique em </a:t>
            </a:r>
            <a:r>
              <a:rPr lang="pt-BR" b="1" i="1" dirty="0" smtClean="0"/>
              <a:t>stock/</a:t>
            </a:r>
            <a:r>
              <a:rPr lang="pt-BR" b="1" i="1" dirty="0" err="1" smtClean="0"/>
              <a:t>fixture</a:t>
            </a:r>
            <a:endParaRPr lang="pt-BR" b="1" i="1" dirty="0" smtClean="0"/>
          </a:p>
        </p:txBody>
      </p:sp>
      <p:graphicFrame>
        <p:nvGraphicFramePr>
          <p:cNvPr id="7" name="Diagrama 6"/>
          <p:cNvGraphicFramePr/>
          <p:nvPr/>
        </p:nvGraphicFramePr>
        <p:xfrm>
          <a:off x="500034" y="3143248"/>
          <a:ext cx="3786214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eta para a direita 10"/>
          <p:cNvSpPr/>
          <p:nvPr/>
        </p:nvSpPr>
        <p:spPr>
          <a:xfrm rot="18745402">
            <a:off x="5892006" y="6230145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8" cstate="print"/>
          <a:srcRect l="87854" t="46404" b="48544"/>
          <a:stretch>
            <a:fillRect/>
          </a:stretch>
        </p:blipFill>
        <p:spPr bwMode="auto">
          <a:xfrm>
            <a:off x="5429250" y="428625"/>
            <a:ext cx="2444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072188" y="5357813"/>
            <a:ext cx="1071562" cy="50006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679</Words>
  <Application>Microsoft Office PowerPoint</Application>
  <PresentationFormat>Apresentação na tela (4:3)</PresentationFormat>
  <Paragraphs>92</Paragraphs>
  <Slides>42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Arial Narrow</vt:lpstr>
      <vt:lpstr>Arial</vt:lpstr>
      <vt:lpstr>Calibri</vt:lpstr>
      <vt:lpstr>Wingdings</vt:lpstr>
      <vt:lpstr>2_Personalizar design</vt:lpstr>
      <vt:lpstr>1_Personalizar design</vt:lpstr>
      <vt:lpstr>Personalizar design</vt:lpstr>
      <vt:lpstr>IFSUL</vt:lpstr>
      <vt:lpstr>1_IFSUL</vt:lpstr>
      <vt:lpstr>2_IFSUL</vt:lpstr>
      <vt:lpstr>Slide 1</vt:lpstr>
      <vt:lpstr>OBJETIVOS DA AULA DE HOJE:</vt:lpstr>
      <vt:lpstr>Abra o modelo abaixo:</vt:lpstr>
      <vt:lpstr>Modelo a ser usinado:</vt:lpstr>
      <vt:lpstr>Selecionar a Interface de Fresamento</vt:lpstr>
      <vt:lpstr>Abrir a peça</vt:lpstr>
      <vt:lpstr>Selecionar a vista Isometric</vt:lpstr>
      <vt:lpstr>Colocar o “ponto zero” no canto superior esquerdo da peça</vt:lpstr>
      <vt:lpstr>Criar o Stock</vt:lpstr>
      <vt:lpstr>O “bruto” deverá ficar assim:</vt:lpstr>
      <vt:lpstr>Características de modelagem (CAD) da peça</vt:lpstr>
      <vt:lpstr>Configurações do Feature Finder</vt:lpstr>
      <vt:lpstr>Deverá aparecer dois sólidos:</vt:lpstr>
      <vt:lpstr>Criando uma Sequência de Usinagem </vt:lpstr>
      <vt:lpstr>Criando uma Sequência de Usinagem </vt:lpstr>
      <vt:lpstr>Desbastando a Peça </vt:lpstr>
      <vt:lpstr>Modelo a ser selecionado:</vt:lpstr>
      <vt:lpstr>Boundary (linha) a ser selecionada:</vt:lpstr>
      <vt:lpstr>Desbaste - Roughing Operation</vt:lpstr>
      <vt:lpstr>Desbaste - Roughing Operation Tooling</vt:lpstr>
      <vt:lpstr>Desbaste - Roughing Operation</vt:lpstr>
      <vt:lpstr>Resultado final do desbaste:</vt:lpstr>
      <vt:lpstr>Usinagem das áreas planas Flatland Operation</vt:lpstr>
      <vt:lpstr>Usinagem das áreas planas Flatland Operation</vt:lpstr>
      <vt:lpstr>Usinagem das áreas planas Flatland Operation</vt:lpstr>
      <vt:lpstr>Usinagem das áreas planas Flatland Operation</vt:lpstr>
      <vt:lpstr>Usinagem das áreas planas Flatland Operation</vt:lpstr>
      <vt:lpstr>Usinagem das áreas planas Flatland Operation</vt:lpstr>
      <vt:lpstr>Slide 29</vt:lpstr>
      <vt:lpstr>Usinagem do perfil lateral Profiling Operation</vt:lpstr>
      <vt:lpstr>Usinagem do perfil lateral Profiling Operation</vt:lpstr>
      <vt:lpstr>Usinagem do perfil lateral Profiling Operation</vt:lpstr>
      <vt:lpstr>Usinagem do perfil lateral Profiling Operation</vt:lpstr>
      <vt:lpstr>Usinagem do perfil lateral Profiling Operation</vt:lpstr>
      <vt:lpstr>Usinagem do perfil lateral Profiling Operation</vt:lpstr>
      <vt:lpstr>Usinagem dos furos</vt:lpstr>
      <vt:lpstr>Usinagem dos furos</vt:lpstr>
      <vt:lpstr>Furação </vt:lpstr>
      <vt:lpstr>Esta é a sequencia de usinagem utilizada para realizar a furação:</vt:lpstr>
      <vt:lpstr>Para mudar o caminho percorrido pela ferramenta utilize o comando “Optimize Path”</vt:lpstr>
      <vt:lpstr>Visualize todas as layers</vt:lpstr>
      <vt:lpstr>Avaliação</vt:lpstr>
    </vt:vector>
  </TitlesOfParts>
  <Company>Computador 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de Usinagem I</dc:title>
  <dc:creator>Arlan Pacheco Figueiredo</dc:creator>
  <cp:lastModifiedBy>SAA</cp:lastModifiedBy>
  <cp:revision>178</cp:revision>
  <dcterms:created xsi:type="dcterms:W3CDTF">2008-03-06T22:33:10Z</dcterms:created>
  <dcterms:modified xsi:type="dcterms:W3CDTF">2014-03-20T20:21:23Z</dcterms:modified>
</cp:coreProperties>
</file>